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6"/>
    <p:sldMasterId id="2147483700" r:id="rId7"/>
    <p:sldMasterId id="2147483713" r:id="rId8"/>
  </p:sldMasterIdLst>
  <p:notesMasterIdLst>
    <p:notesMasterId r:id="rId43"/>
  </p:notesMasterIdLst>
  <p:handoutMasterIdLst>
    <p:handoutMasterId r:id="rId44"/>
  </p:handoutMasterIdLst>
  <p:sldIdLst>
    <p:sldId id="1574" r:id="rId9"/>
    <p:sldId id="431" r:id="rId10"/>
    <p:sldId id="1554" r:id="rId11"/>
    <p:sldId id="1568" r:id="rId12"/>
    <p:sldId id="1570" r:id="rId13"/>
    <p:sldId id="1572" r:id="rId14"/>
    <p:sldId id="1571" r:id="rId15"/>
    <p:sldId id="1569" r:id="rId16"/>
    <p:sldId id="290" r:id="rId17"/>
    <p:sldId id="1552" r:id="rId18"/>
    <p:sldId id="1560" r:id="rId19"/>
    <p:sldId id="1561" r:id="rId20"/>
    <p:sldId id="1559" r:id="rId21"/>
    <p:sldId id="1563" r:id="rId22"/>
    <p:sldId id="1556" r:id="rId23"/>
    <p:sldId id="1562" r:id="rId24"/>
    <p:sldId id="1553" r:id="rId25"/>
    <p:sldId id="1564" r:id="rId26"/>
    <p:sldId id="1565" r:id="rId27"/>
    <p:sldId id="1540" r:id="rId28"/>
    <p:sldId id="1546" r:id="rId29"/>
    <p:sldId id="1539" r:id="rId30"/>
    <p:sldId id="1541" r:id="rId31"/>
    <p:sldId id="1542" r:id="rId32"/>
    <p:sldId id="1566" r:id="rId33"/>
    <p:sldId id="1531" r:id="rId34"/>
    <p:sldId id="1535" r:id="rId35"/>
    <p:sldId id="1543" r:id="rId36"/>
    <p:sldId id="1537" r:id="rId37"/>
    <p:sldId id="1530" r:id="rId38"/>
    <p:sldId id="1567" r:id="rId39"/>
    <p:sldId id="1544" r:id="rId40"/>
    <p:sldId id="1533" r:id="rId41"/>
    <p:sldId id="430" r:id="rId4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E9E334-7847-6091-6A4C-991F92E7C3E7}" name="Hebert, Claire" initials="CH" userId="S::ch142845@bna.com::a332a2d3-10f1-4b90-9964-1e2553f9725c" providerId="AD"/>
  <p188:author id="{FF38334D-75B2-FAC6-8210-6AAAEC372C0F}" name="Chowdhury, Naoreen" initials="NC" userId="S::nc106673@bgov.com::4bad22f1-a82a-487e-971a-886db3ccaf16" providerId="AD"/>
  <p188:author id="{785CF56D-6CDD-D304-9D5E-34168E601BBC}" name="Parnass, Danielle" initials="DS" userId="S::ds103020@bgov.com::5823fe6d-acb1-4b6a-8851-76a5eb760075" providerId="AD"/>
  <p188:author id="{A6AD7ECA-8D68-8B54-F497-4DA7292E3FAB}" name="Allen, Amanda" initials="AA" userId="S::aa8161@bna.com::1441cd19-3baa-41b5-a9a7-6eb3f760a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A50"/>
    <a:srgbClr val="99866B"/>
    <a:srgbClr val="E8DFF0"/>
    <a:srgbClr val="00D2B3"/>
    <a:srgbClr val="215F9A"/>
    <a:srgbClr val="FDCA1D"/>
    <a:srgbClr val="996600"/>
    <a:srgbClr val="8E6C00"/>
    <a:srgbClr val="ED4436"/>
    <a:srgbClr val="006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69DC3-0C37-4052-9535-DD075D114ACB}" v="36" dt="2026-07-09T22:27:41.289"/>
    <p1510:client id="{DF25D3E5-045C-427B-9955-1C8C5D100EB4}" v="42" dt="2026-07-09T22:29:06.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s://www.azsenaterepublicans.gov/press-releases/arizona-becomes-only-state-in-the-nation-to-deliver-historic-trump-tax-cuts-as-part-of-bipartisan-fy2027-budget" TargetMode="External"/><Relationship Id="rId13" Type="http://schemas.openxmlformats.org/officeDocument/2006/relationships/image" Target="../media/image12.svg"/><Relationship Id="rId3" Type="http://schemas.openxmlformats.org/officeDocument/2006/relationships/hyperlink" Target="https://apps.azleg.gov/BillStatus/BillOverview/85758" TargetMode="External"/><Relationship Id="rId7" Type="http://schemas.openxmlformats.org/officeDocument/2006/relationships/hyperlink" Target="https://www.bgov.com/news/T9ZDHXKGIFQX" TargetMode="External"/><Relationship Id="rId12" Type="http://schemas.openxmlformats.org/officeDocument/2006/relationships/image" Target="../media/image11.svg"/><Relationship Id="rId2" Type="http://schemas.openxmlformats.org/officeDocument/2006/relationships/hyperlink" Target="https://www.bgov.com/news/TH1OT3KK3NY8" TargetMode="External"/><Relationship Id="rId1" Type="http://schemas.openxmlformats.org/officeDocument/2006/relationships/hyperlink" Target="https://apps.azleg.gov/BillStatus/BillOverview/83527" TargetMode="External"/><Relationship Id="rId6" Type="http://schemas.openxmlformats.org/officeDocument/2006/relationships/hyperlink" Target="https://apps.azleg.gov/BillStatus/BillOverview/84743" TargetMode="External"/><Relationship Id="rId11" Type="http://schemas.openxmlformats.org/officeDocument/2006/relationships/image" Target="../media/image10.svg"/><Relationship Id="rId5" Type="http://schemas.openxmlformats.org/officeDocument/2006/relationships/hyperlink" Target="https://apps.azleg.gov/BillStatus/BillOverview/84576" TargetMode="External"/><Relationship Id="rId10" Type="http://schemas.openxmlformats.org/officeDocument/2006/relationships/image" Target="../media/image9.svg"/><Relationship Id="rId4" Type="http://schemas.openxmlformats.org/officeDocument/2006/relationships/hyperlink" Target="https://www.bgov.com/news/TGOEIVKGZAIY" TargetMode="External"/><Relationship Id="rId9" Type="http://schemas.openxmlformats.org/officeDocument/2006/relationships/hyperlink" Target="https://apps.azleg.gov/BillStatus/BillOverview/83656" TargetMode="External"/></Relationships>
</file>

<file path=ppt/diagrams/_rels/data10.xml.rels><?xml version="1.0" encoding="UTF-8" standalone="yes"?>
<Relationships xmlns="http://schemas.openxmlformats.org/package/2006/relationships"><Relationship Id="rId8" Type="http://schemas.openxmlformats.org/officeDocument/2006/relationships/hyperlink" Target="https://www.legis.ga.gov/legislation/69969" TargetMode="External"/><Relationship Id="rId13" Type="http://schemas.openxmlformats.org/officeDocument/2006/relationships/image" Target="../media/image33.svg"/><Relationship Id="rId3" Type="http://schemas.openxmlformats.org/officeDocument/2006/relationships/hyperlink" Target="https://www.bgov.com/news/TCXOELKGCTFP" TargetMode="External"/><Relationship Id="rId7" Type="http://schemas.openxmlformats.org/officeDocument/2006/relationships/hyperlink" Target="https://www.legis.ga.gov/legislation/72293" TargetMode="External"/><Relationship Id="rId12" Type="http://schemas.openxmlformats.org/officeDocument/2006/relationships/image" Target="../media/image35.svg"/><Relationship Id="rId2" Type="http://schemas.openxmlformats.org/officeDocument/2006/relationships/hyperlink" Target="https://www.legis.ga.gov/legislation/70350" TargetMode="External"/><Relationship Id="rId1" Type="http://schemas.openxmlformats.org/officeDocument/2006/relationships/hyperlink" Target="https://www.legis.ga.gov/legislation/72304" TargetMode="External"/><Relationship Id="rId6" Type="http://schemas.openxmlformats.org/officeDocument/2006/relationships/hyperlink" Target="https://www.bgov.com/news/TC7S44KGCTGJ" TargetMode="External"/><Relationship Id="rId11" Type="http://schemas.openxmlformats.org/officeDocument/2006/relationships/image" Target="../media/image17.svg"/><Relationship Id="rId5" Type="http://schemas.openxmlformats.org/officeDocument/2006/relationships/hyperlink" Target="https://www.legis.ga.gov/legislation/72875" TargetMode="External"/><Relationship Id="rId15" Type="http://schemas.openxmlformats.org/officeDocument/2006/relationships/image" Target="../media/image29.png"/><Relationship Id="rId10" Type="http://schemas.openxmlformats.org/officeDocument/2006/relationships/hyperlink" Target="https://www.legis.ga.gov/legislation/70559" TargetMode="External"/><Relationship Id="rId4" Type="http://schemas.openxmlformats.org/officeDocument/2006/relationships/hyperlink" Target="https://www.bgov.com/news/TC0I3OT96OSH" TargetMode="External"/><Relationship Id="rId9" Type="http://schemas.openxmlformats.org/officeDocument/2006/relationships/hyperlink" Target="https://www.legis.ga.gov/legislation/69550" TargetMode="External"/><Relationship Id="rId14" Type="http://schemas.openxmlformats.org/officeDocument/2006/relationships/image" Target="../media/image12.svg"/></Relationships>
</file>

<file path=ppt/diagrams/_rels/data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apps.legislature.ky.gov/record/26RS/hb2.html" TargetMode="External"/><Relationship Id="rId7" Type="http://schemas.openxmlformats.org/officeDocument/2006/relationships/hyperlink" Target="https://apps.legislature.ky.gov/record/26rs/hb139.html" TargetMode="External"/><Relationship Id="rId12" Type="http://schemas.openxmlformats.org/officeDocument/2006/relationships/image" Target="../media/image18.svg"/><Relationship Id="rId2" Type="http://schemas.openxmlformats.org/officeDocument/2006/relationships/hyperlink" Target="https://www.bgov.com/news/TCW1CXKGZAKO" TargetMode="External"/><Relationship Id="rId1" Type="http://schemas.openxmlformats.org/officeDocument/2006/relationships/hyperlink" Target="https://apps.legislature.ky.gov/record/26rs/hb757.html" TargetMode="External"/><Relationship Id="rId6" Type="http://schemas.openxmlformats.org/officeDocument/2006/relationships/hyperlink" Target="https://apps.legislature.ky.gov/record/26rs/hb312.html" TargetMode="External"/><Relationship Id="rId11" Type="http://schemas.openxmlformats.org/officeDocument/2006/relationships/image" Target="../media/image37.svg"/><Relationship Id="rId5" Type="http://schemas.openxmlformats.org/officeDocument/2006/relationships/hyperlink" Target="https://apps.legislature.ky.gov/record/26rs/hb78.html" TargetMode="External"/><Relationship Id="rId10" Type="http://schemas.openxmlformats.org/officeDocument/2006/relationships/image" Target="../media/image36.svg"/><Relationship Id="rId4" Type="http://schemas.openxmlformats.org/officeDocument/2006/relationships/hyperlink" Target="https://apps.legislature.ky.gov/record/26rs/sb57.html" TargetMode="External"/><Relationship Id="rId9" Type="http://schemas.openxmlformats.org/officeDocument/2006/relationships/image" Target="../media/image23.svg"/></Relationships>
</file>

<file path=ppt/diagrams/_rels/data12.xml.rels><?xml version="1.0" encoding="UTF-8" standalone="yes"?>
<Relationships xmlns="http://schemas.openxmlformats.org/package/2006/relationships"><Relationship Id="rId8" Type="http://schemas.openxmlformats.org/officeDocument/2006/relationships/hyperlink" Target="https://mgaleg.maryland.gov/mgawebsite/Legislation/Details/sb0334?ys=2026RS" TargetMode="External"/><Relationship Id="rId13" Type="http://schemas.openxmlformats.org/officeDocument/2006/relationships/image" Target="../media/image38.svg"/><Relationship Id="rId18" Type="http://schemas.openxmlformats.org/officeDocument/2006/relationships/image" Target="../media/image27.svg"/><Relationship Id="rId3" Type="http://schemas.openxmlformats.org/officeDocument/2006/relationships/hyperlink" Target="https://www.bgov.com/news/TD8AD9KIJHA1" TargetMode="External"/><Relationship Id="rId7" Type="http://schemas.openxmlformats.org/officeDocument/2006/relationships/hyperlink" Target="https://mgaleg.maryland.gov/mgawebsite/legislation/details/sb0810?ys=2026rs" TargetMode="External"/><Relationship Id="rId12" Type="http://schemas.openxmlformats.org/officeDocument/2006/relationships/hyperlink" Target="https://mgaleg.maryland.gov/mgawebsite/Legislation/Details/HB0895?ys=2026RS" TargetMode="External"/><Relationship Id="rId17" Type="http://schemas.openxmlformats.org/officeDocument/2006/relationships/image" Target="../media/image37.svg"/><Relationship Id="rId2" Type="http://schemas.openxmlformats.org/officeDocument/2006/relationships/hyperlink" Target="https://mgaleg.maryland.gov/mgawebsite/Legislation/Details/sb0417/?ys=2026rs" TargetMode="External"/><Relationship Id="rId16" Type="http://schemas.openxmlformats.org/officeDocument/2006/relationships/image" Target="../media/image11.svg"/><Relationship Id="rId1" Type="http://schemas.openxmlformats.org/officeDocument/2006/relationships/hyperlink" Target="https://mgaleg.maryland.gov/mgawebsite/Legislation/Details/SB0385?ys=2026RS" TargetMode="External"/><Relationship Id="rId6" Type="http://schemas.openxmlformats.org/officeDocument/2006/relationships/hyperlink" Target="https://mgaleg.maryland.gov/mgawebsite/legislation/details/sb0792?ys=2026rs" TargetMode="External"/><Relationship Id="rId11" Type="http://schemas.openxmlformats.org/officeDocument/2006/relationships/hyperlink" Target="https://mgaleg.maryland.gov/mgawebsite/legislation/details/hb0263?ys=2026rs" TargetMode="External"/><Relationship Id="rId5" Type="http://schemas.openxmlformats.org/officeDocument/2006/relationships/hyperlink" Target="https://mgaleg.maryland.gov/mgawebsite/Legislation/Details/SB0791?ys=2026RS" TargetMode="External"/><Relationship Id="rId15" Type="http://schemas.openxmlformats.org/officeDocument/2006/relationships/image" Target="../media/image40.svg"/><Relationship Id="rId10" Type="http://schemas.openxmlformats.org/officeDocument/2006/relationships/hyperlink" Target="https://www.bgov.com/news/TE9QKZKGCTH4" TargetMode="External"/><Relationship Id="rId4" Type="http://schemas.openxmlformats.org/officeDocument/2006/relationships/hyperlink" Target="https://mgaleg.maryland.gov/mgawebsite/Legislation/Details/SB0245?ys=2026RS" TargetMode="External"/><Relationship Id="rId9" Type="http://schemas.openxmlformats.org/officeDocument/2006/relationships/hyperlink" Target="https://mgaleg.maryland.gov/mgawebsite/legislation/details/sb0255?ys=2026rs" TargetMode="External"/><Relationship Id="rId14" Type="http://schemas.openxmlformats.org/officeDocument/2006/relationships/image" Target="../media/image39.svg"/></Relationships>
</file>

<file path=ppt/diagrams/_rels/data13.xml.rels><?xml version="1.0" encoding="UTF-8" standalone="yes"?>
<Relationships xmlns="http://schemas.openxmlformats.org/package/2006/relationships"><Relationship Id="rId8" Type="http://schemas.openxmlformats.org/officeDocument/2006/relationships/hyperlink" Target="https://www.bgov.com/news/TCTQ5CKGIFWZ" TargetMode="External"/><Relationship Id="rId13" Type="http://schemas.openxmlformats.org/officeDocument/2006/relationships/image" Target="../media/image18.svg"/><Relationship Id="rId3" Type="http://schemas.openxmlformats.org/officeDocument/2006/relationships/hyperlink" Target="https://www.bgov.com/news/TB35STKIP3M0" TargetMode="External"/><Relationship Id="rId7" Type="http://schemas.openxmlformats.org/officeDocument/2006/relationships/hyperlink" Target="https://www.bgov.com/news/TCVN36KGCTKM" TargetMode="External"/><Relationship Id="rId12" Type="http://schemas.openxmlformats.org/officeDocument/2006/relationships/image" Target="../media/image17.svg"/><Relationship Id="rId2" Type="http://schemas.openxmlformats.org/officeDocument/2006/relationships/hyperlink" Target="https://www.flsenate.gov/Session/Bill/2026/7031/?Tab=BillText" TargetMode="External"/><Relationship Id="rId16" Type="http://schemas.openxmlformats.org/officeDocument/2006/relationships/image" Target="../media/image28.svg"/><Relationship Id="rId1" Type="http://schemas.openxmlformats.org/officeDocument/2006/relationships/hyperlink" Target="https://www.flsenate.gov/Session/Bill/2026F/1/?Tab=BillHistory" TargetMode="External"/><Relationship Id="rId6" Type="http://schemas.openxmlformats.org/officeDocument/2006/relationships/hyperlink" Target="https://www.flsenate.gov/Session/Bill/2026/991/?Tab=BillHistory" TargetMode="External"/><Relationship Id="rId11" Type="http://schemas.openxmlformats.org/officeDocument/2006/relationships/image" Target="../media/image9.svg"/><Relationship Id="rId5" Type="http://schemas.openxmlformats.org/officeDocument/2006/relationships/hyperlink" Target="https://www.flsenate.gov/Session/Bill/2026/757" TargetMode="External"/><Relationship Id="rId15" Type="http://schemas.openxmlformats.org/officeDocument/2006/relationships/image" Target="../media/image23.svg"/><Relationship Id="rId10" Type="http://schemas.openxmlformats.org/officeDocument/2006/relationships/hyperlink" Target="https://www.bgov.com/news/TCCH12KIUPTH" TargetMode="External"/><Relationship Id="rId4" Type="http://schemas.openxmlformats.org/officeDocument/2006/relationships/hyperlink" Target="https://www.flhouse.gov/Sections/Bills/billsdetail.aspx?BillId=83923&amp;SessionId=113" TargetMode="External"/><Relationship Id="rId9" Type="http://schemas.openxmlformats.org/officeDocument/2006/relationships/hyperlink" Target="https://www.flsenate.gov/Session/Bill/2026/484" TargetMode="External"/><Relationship Id="rId14" Type="http://schemas.openxmlformats.org/officeDocument/2006/relationships/image" Target="../media/image41.svg"/></Relationships>
</file>

<file path=ppt/diagrams/_rels/data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iga.in.gov/legislative/2026/bills/senate/243/details" TargetMode="External"/><Relationship Id="rId7" Type="http://schemas.openxmlformats.org/officeDocument/2006/relationships/image" Target="../media/image42.svg"/><Relationship Id="rId2" Type="http://schemas.openxmlformats.org/officeDocument/2006/relationships/hyperlink" Target="https://iga.in.gov/legislative/2026/bills/house/1001/details" TargetMode="External"/><Relationship Id="rId1" Type="http://schemas.openxmlformats.org/officeDocument/2006/relationships/hyperlink" Target="https://iga.in.gov/legislative/2026/bills/senate/78/details" TargetMode="External"/><Relationship Id="rId6" Type="http://schemas.openxmlformats.org/officeDocument/2006/relationships/hyperlink" Target="https://iga.in.gov/legislative/2026/bills/senate/277/details" TargetMode="External"/><Relationship Id="rId11" Type="http://schemas.openxmlformats.org/officeDocument/2006/relationships/image" Target="../media/image46.png"/><Relationship Id="rId5" Type="http://schemas.openxmlformats.org/officeDocument/2006/relationships/hyperlink" Target="https://iga.in.gov/legislative/2026/bills/senate/76/details" TargetMode="External"/><Relationship Id="rId10" Type="http://schemas.openxmlformats.org/officeDocument/2006/relationships/image" Target="../media/image45.png"/><Relationship Id="rId4" Type="http://schemas.openxmlformats.org/officeDocument/2006/relationships/hyperlink" Target="https://www.bgov.com/news/TB34GYKGZAO0" TargetMode="External"/><Relationship Id="rId9" Type="http://schemas.openxmlformats.org/officeDocument/2006/relationships/image" Target="../media/image44.svg"/></Relationships>
</file>

<file path=ppt/diagrams/_rels/data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nmlegis.gov/Legislation/Legislation?Chamber=S&amp;LegType=B&amp;LegNo=151&amp;year=26" TargetMode="External"/><Relationship Id="rId7" Type="http://schemas.openxmlformats.org/officeDocument/2006/relationships/hyperlink" Target="https://www.nmlegis.gov/Legislation/Legislation?Chamber=H&amp;LegType=B&amp;LegNo=200&amp;year=26" TargetMode="External"/><Relationship Id="rId12" Type="http://schemas.openxmlformats.org/officeDocument/2006/relationships/image" Target="../media/image49.svg"/><Relationship Id="rId2" Type="http://schemas.openxmlformats.org/officeDocument/2006/relationships/hyperlink" Target="https://www.governor.state.nm.us/2026/02/18/new-mexico-lawmakers-vote-to-make-universal-child-care-state-law-senate-vote-clears-final-legislative-hurdle-governors-signature-imminent/" TargetMode="External"/><Relationship Id="rId1" Type="http://schemas.openxmlformats.org/officeDocument/2006/relationships/hyperlink" Target="https://www.nmlegis.gov/Legislation/Legislation?Chamber=S&amp;LegType=B&amp;LegNo=241&amp;year=26" TargetMode="External"/><Relationship Id="rId6" Type="http://schemas.openxmlformats.org/officeDocument/2006/relationships/hyperlink" Target="https://www.nmlegis.gov/Legislation/Legislation?Chamber=H&amp;LegType=B&amp;LegNo=9&amp;year=26" TargetMode="External"/><Relationship Id="rId11" Type="http://schemas.openxmlformats.org/officeDocument/2006/relationships/image" Target="../media/image45.png"/><Relationship Id="rId5" Type="http://schemas.openxmlformats.org/officeDocument/2006/relationships/hyperlink" Target="https://www.nmlegis.gov/Legislation/Legislation?Chamber=H&amp;LegType=B&amp;LegNo=99&amp;year=26" TargetMode="External"/><Relationship Id="rId10" Type="http://schemas.openxmlformats.org/officeDocument/2006/relationships/image" Target="../media/image48.png"/><Relationship Id="rId4" Type="http://schemas.openxmlformats.org/officeDocument/2006/relationships/hyperlink" Target="https://www.bgov.com/news/TBR3DOKGZAJR" TargetMode="External"/><Relationship Id="rId9" Type="http://schemas.openxmlformats.org/officeDocument/2006/relationships/image" Target="../media/image44.svg"/></Relationships>
</file>

<file path=ppt/diagrams/_rels/data16.xml.rels><?xml version="1.0" encoding="UTF-8" standalone="yes"?>
<Relationships xmlns="http://schemas.openxmlformats.org/package/2006/relationships"><Relationship Id="rId8" Type="http://schemas.openxmlformats.org/officeDocument/2006/relationships/hyperlink" Target="https://olis.oregonlegislature.gov/liz/2026R1/Measures/Overview/HB4138" TargetMode="External"/><Relationship Id="rId13" Type="http://schemas.openxmlformats.org/officeDocument/2006/relationships/image" Target="../media/image48.png"/><Relationship Id="rId3" Type="http://schemas.openxmlformats.org/officeDocument/2006/relationships/hyperlink" Target="https://olis.oregonlegislature.gov/liz/2026R1/Measures/Overview/SB1510" TargetMode="External"/><Relationship Id="rId7" Type="http://schemas.openxmlformats.org/officeDocument/2006/relationships/hyperlink" Target="https://oregoncapitalchronicle.com/2026/03/18/oregon-gas-tax-opponents-file-another-lawsuit-in-federal-court/" TargetMode="External"/><Relationship Id="rId12" Type="http://schemas.openxmlformats.org/officeDocument/2006/relationships/image" Target="../media/image44.svg"/><Relationship Id="rId2" Type="http://schemas.openxmlformats.org/officeDocument/2006/relationships/hyperlink" Target="https://www.bgov.com/news/TB372WKIUPSN" TargetMode="External"/><Relationship Id="rId1" Type="http://schemas.openxmlformats.org/officeDocument/2006/relationships/hyperlink" Target="https://olis.oregonlegislature.gov/liz/2026R1/Measures/Overview/SB1507" TargetMode="External"/><Relationship Id="rId6" Type="http://schemas.openxmlformats.org/officeDocument/2006/relationships/hyperlink" Target="https://olis.oregonlegislature.gov/liz/2026R1/Measures/Overview/SB1599" TargetMode="External"/><Relationship Id="rId11" Type="http://schemas.openxmlformats.org/officeDocument/2006/relationships/image" Target="../media/image18.svg"/><Relationship Id="rId5" Type="http://schemas.openxmlformats.org/officeDocument/2006/relationships/hyperlink" Target="https://olis.oregonlegislature.gov/liz/2026R1/Measures/Overview/HB4088" TargetMode="External"/><Relationship Id="rId10" Type="http://schemas.openxmlformats.org/officeDocument/2006/relationships/image" Target="../media/image9.svg"/><Relationship Id="rId4" Type="http://schemas.openxmlformats.org/officeDocument/2006/relationships/hyperlink" Target="https://www.bgov.com/news/TBG7GRKIUPS5" TargetMode="External"/><Relationship Id="rId9" Type="http://schemas.openxmlformats.org/officeDocument/2006/relationships/hyperlink" Target="https://olis.oregonlegislature.gov/liz/2026R1/Measures/Overview/sb1587" TargetMode="External"/></Relationships>
</file>

<file path=ppt/diagrams/_rels/data17.xml.rels><?xml version="1.0" encoding="UTF-8" standalone="yes"?>
<Relationships xmlns="http://schemas.openxmlformats.org/package/2006/relationships"><Relationship Id="rId8" Type="http://schemas.openxmlformats.org/officeDocument/2006/relationships/hyperlink" Target="https://le.utah.gov/~2026/bills/static/SB0162.html" TargetMode="External"/><Relationship Id="rId13" Type="http://schemas.openxmlformats.org/officeDocument/2006/relationships/hyperlink" Target="https://le.utah.gov/~2026/bills/static/HB0174.html" TargetMode="External"/><Relationship Id="rId18" Type="http://schemas.openxmlformats.org/officeDocument/2006/relationships/image" Target="../media/image50.png"/><Relationship Id="rId3" Type="http://schemas.openxmlformats.org/officeDocument/2006/relationships/hyperlink" Target="https://www.bgov.com/news/SSNXMYDWX2PS" TargetMode="External"/><Relationship Id="rId21" Type="http://schemas.openxmlformats.org/officeDocument/2006/relationships/image" Target="../media/image27.svg"/><Relationship Id="rId7" Type="http://schemas.openxmlformats.org/officeDocument/2006/relationships/hyperlink" Target="https://www.bgov.com/news/TCVLRJKIJH9P" TargetMode="External"/><Relationship Id="rId12" Type="http://schemas.openxmlformats.org/officeDocument/2006/relationships/hyperlink" Target="https://le.utah.gov/~2026/bills/static/SB0174.html" TargetMode="External"/><Relationship Id="rId17" Type="http://schemas.openxmlformats.org/officeDocument/2006/relationships/image" Target="../media/image43.svg"/><Relationship Id="rId2" Type="http://schemas.openxmlformats.org/officeDocument/2006/relationships/hyperlink" Target="https://le.utah.gov/~2026/bills/static/HB0498.html" TargetMode="External"/><Relationship Id="rId16" Type="http://schemas.openxmlformats.org/officeDocument/2006/relationships/hyperlink" Target="https://www.bgov.com/news/TCGV7FKIP3KN" TargetMode="External"/><Relationship Id="rId20" Type="http://schemas.openxmlformats.org/officeDocument/2006/relationships/image" Target="../media/image52.png"/><Relationship Id="rId1" Type="http://schemas.openxmlformats.org/officeDocument/2006/relationships/hyperlink" Target="https://le.utah.gov/~2026/bills/static/HB0076.html" TargetMode="External"/><Relationship Id="rId6" Type="http://schemas.openxmlformats.org/officeDocument/2006/relationships/hyperlink" Target="https://le.utah.gov/~2026/bills/static/SB0287.html" TargetMode="External"/><Relationship Id="rId11" Type="http://schemas.openxmlformats.org/officeDocument/2006/relationships/hyperlink" Target="https://www.bgov.com/news/TCIQPGKGZAJ2" TargetMode="External"/><Relationship Id="rId5" Type="http://schemas.openxmlformats.org/officeDocument/2006/relationships/hyperlink" Target="https://le.utah.gov/~2026/bills/static/HB0527.html" TargetMode="External"/><Relationship Id="rId15" Type="http://schemas.openxmlformats.org/officeDocument/2006/relationships/hyperlink" Target="https://le.utah.gov/~2026/bills/static/HB0222.html" TargetMode="External"/><Relationship Id="rId10" Type="http://schemas.openxmlformats.org/officeDocument/2006/relationships/hyperlink" Target="https://le.utah.gov/Session/2026/bills/static/SB0073.html" TargetMode="External"/><Relationship Id="rId19" Type="http://schemas.openxmlformats.org/officeDocument/2006/relationships/image" Target="../media/image51.svg"/><Relationship Id="rId4" Type="http://schemas.openxmlformats.org/officeDocument/2006/relationships/hyperlink" Target="https://www.bgov.com/news/TA05S2KIP3MD" TargetMode="External"/><Relationship Id="rId9" Type="http://schemas.openxmlformats.org/officeDocument/2006/relationships/hyperlink" Target="https://www.bgov.com/news/TBMYY6KIP3K4" TargetMode="External"/><Relationship Id="rId14" Type="http://schemas.openxmlformats.org/officeDocument/2006/relationships/hyperlink" Target="https://le.utah.gov/~2026/bills/static/HB0258.html" TargetMode="External"/><Relationship Id="rId22" Type="http://schemas.openxmlformats.org/officeDocument/2006/relationships/image" Target="../media/image48.png"/></Relationships>
</file>

<file path=ppt/diagrams/_rels/data18.xml.rels><?xml version="1.0" encoding="UTF-8" standalone="yes"?>
<Relationships xmlns="http://schemas.openxmlformats.org/package/2006/relationships"><Relationship Id="rId8" Type="http://schemas.openxmlformats.org/officeDocument/2006/relationships/hyperlink" Target="https://www.bgov.com/news/TDHTV0KIP3IY" TargetMode="External"/><Relationship Id="rId13" Type="http://schemas.openxmlformats.org/officeDocument/2006/relationships/image" Target="../media/image18.svg"/><Relationship Id="rId18" Type="http://schemas.openxmlformats.org/officeDocument/2006/relationships/image" Target="../media/image37.svg"/><Relationship Id="rId3" Type="http://schemas.openxmlformats.org/officeDocument/2006/relationships/hyperlink" Target="https://lis.virginia.gov/bill-details/20261/SB361" TargetMode="External"/><Relationship Id="rId7" Type="http://schemas.openxmlformats.org/officeDocument/2006/relationships/hyperlink" Target="https://lis.virginia.gov/bill-details/20261/HB29" TargetMode="External"/><Relationship Id="rId12" Type="http://schemas.openxmlformats.org/officeDocument/2006/relationships/hyperlink" Target="https://www.bgov.com/news/TH1V57KIP3JH" TargetMode="External"/><Relationship Id="rId17" Type="http://schemas.openxmlformats.org/officeDocument/2006/relationships/image" Target="../media/image38.svg"/><Relationship Id="rId2" Type="http://schemas.openxmlformats.org/officeDocument/2006/relationships/hyperlink" Target="https://www.bgov.com/news/TALYWYKGCTJ1" TargetMode="External"/><Relationship Id="rId16" Type="http://schemas.openxmlformats.org/officeDocument/2006/relationships/image" Target="../media/image53.svg"/><Relationship Id="rId1" Type="http://schemas.openxmlformats.org/officeDocument/2006/relationships/hyperlink" Target="https://lis.virginia.gov/bill-details/20261/HB1" TargetMode="External"/><Relationship Id="rId6" Type="http://schemas.openxmlformats.org/officeDocument/2006/relationships/hyperlink" Target="https://www.bgov.com/news/TDHO5CKIJH9D" TargetMode="External"/><Relationship Id="rId11" Type="http://schemas.openxmlformats.org/officeDocument/2006/relationships/hyperlink" Target="https://lis.virginia.gov/bill-details/20262/HB30" TargetMode="External"/><Relationship Id="rId5" Type="http://schemas.openxmlformats.org/officeDocument/2006/relationships/hyperlink" Target="https://lis.virginia.gov/bill-details/20261/SB338" TargetMode="External"/><Relationship Id="rId15" Type="http://schemas.openxmlformats.org/officeDocument/2006/relationships/image" Target="../media/image27.svg"/><Relationship Id="rId10" Type="http://schemas.openxmlformats.org/officeDocument/2006/relationships/hyperlink" Target="https://lis.virginia.gov/bill-details/20261/SB802" TargetMode="External"/><Relationship Id="rId4" Type="http://schemas.openxmlformats.org/officeDocument/2006/relationships/hyperlink" Target="https://lis.virginia.gov/bill-details/20261/SB749" TargetMode="External"/><Relationship Id="rId9" Type="http://schemas.openxmlformats.org/officeDocument/2006/relationships/hyperlink" Target="https://lis.virginia.gov/bill-details/20261/HB397" TargetMode="External"/><Relationship Id="rId14" Type="http://schemas.openxmlformats.org/officeDocument/2006/relationships/image" Target="../media/image16.svg"/></Relationships>
</file>

<file path=ppt/diagrams/_rels/data19.xml.rels><?xml version="1.0" encoding="UTF-8" standalone="yes"?>
<Relationships xmlns="http://schemas.openxmlformats.org/package/2006/relationships"><Relationship Id="rId8" Type="http://schemas.openxmlformats.org/officeDocument/2006/relationships/hyperlink" Target="https://www.bgov.com/news/T6D2HFKIP3IT" TargetMode="External"/><Relationship Id="rId13" Type="http://schemas.openxmlformats.org/officeDocument/2006/relationships/image" Target="../media/image17.svg"/><Relationship Id="rId3" Type="http://schemas.openxmlformats.org/officeDocument/2006/relationships/hyperlink" Target="https://www.bgov.com/news/TCQFAOKIP3UJ" TargetMode="External"/><Relationship Id="rId7" Type="http://schemas.openxmlformats.org/officeDocument/2006/relationships/hyperlink" Target="https://www.bgov.com/news/T7XLSRKGZAIX" TargetMode="External"/><Relationship Id="rId12" Type="http://schemas.openxmlformats.org/officeDocument/2006/relationships/hyperlink" Target="https://www.bgov.com/news/TCQCLNKIJH9E" TargetMode="External"/><Relationship Id="rId17" Type="http://schemas.openxmlformats.org/officeDocument/2006/relationships/image" Target="../media/image55.svg"/><Relationship Id="rId2" Type="http://schemas.openxmlformats.org/officeDocument/2006/relationships/hyperlink" Target="https://app.leg.wa.gov/billsummary/?BillNumber=6346&amp;Year=2025&amp;Initiative=false" TargetMode="External"/><Relationship Id="rId16" Type="http://schemas.openxmlformats.org/officeDocument/2006/relationships/image" Target="../media/image54.svg"/><Relationship Id="rId1" Type="http://schemas.openxmlformats.org/officeDocument/2006/relationships/hyperlink" Target="https://app.leg.wa.gov/billsummary/?BillNumber=1916&amp;Year=2025&amp;Initiative=false" TargetMode="External"/><Relationship Id="rId6" Type="http://schemas.openxmlformats.org/officeDocument/2006/relationships/hyperlink" Target="https://www.bgov.com/news/TCD49XKIJH8P" TargetMode="External"/><Relationship Id="rId11" Type="http://schemas.openxmlformats.org/officeDocument/2006/relationships/hyperlink" Target="https://app.leg.wa.gov/BillSummary/?BillNumber=2105&amp;Year=2025&amp;Initiative=false" TargetMode="External"/><Relationship Id="rId5" Type="http://schemas.openxmlformats.org/officeDocument/2006/relationships/hyperlink" Target="https://app.leg.wa.gov/BillSummary/?BillNumber=2471&amp;Year=2025&amp;Initiative=false" TargetMode="External"/><Relationship Id="rId15" Type="http://schemas.openxmlformats.org/officeDocument/2006/relationships/image" Target="../media/image44.svg"/><Relationship Id="rId10" Type="http://schemas.openxmlformats.org/officeDocument/2006/relationships/hyperlink" Target="https://www.bgov.com/news/TCTWMRKIUPSP" TargetMode="External"/><Relationship Id="rId4" Type="http://schemas.openxmlformats.org/officeDocument/2006/relationships/hyperlink" Target="https://www.bgov.com/news/TBN79MT96OSV" TargetMode="External"/><Relationship Id="rId9" Type="http://schemas.openxmlformats.org/officeDocument/2006/relationships/hyperlink" Target="https://app.leg.wa.gov/billsummary?BillNumber=6231&amp;Year=2025&amp;Initiative=false" TargetMode="External"/><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legis.la.gov/legis/BillInfo.aspx?i=251422" TargetMode="External"/><Relationship Id="rId7" Type="http://schemas.openxmlformats.org/officeDocument/2006/relationships/hyperlink" Target="https://www.bgov.com/news/TDJK9ZKIUPU0" TargetMode="External"/><Relationship Id="rId12" Type="http://schemas.openxmlformats.org/officeDocument/2006/relationships/image" Target="../media/image12.svg"/><Relationship Id="rId2" Type="http://schemas.openxmlformats.org/officeDocument/2006/relationships/hyperlink" Target="https://legis.la.gov/legis/BillInfo.aspx?i=250470" TargetMode="External"/><Relationship Id="rId1" Type="http://schemas.openxmlformats.org/officeDocument/2006/relationships/hyperlink" Target="https://legis.la.gov/legis/BillInfo.aspx?i=250875" TargetMode="External"/><Relationship Id="rId6" Type="http://schemas.openxmlformats.org/officeDocument/2006/relationships/hyperlink" Target="https://www.legis.la.gov/legis/BillInfo.aspx?i=250553" TargetMode="External"/><Relationship Id="rId11" Type="http://schemas.openxmlformats.org/officeDocument/2006/relationships/image" Target="../media/image16.svg"/><Relationship Id="rId5" Type="http://schemas.openxmlformats.org/officeDocument/2006/relationships/hyperlink" Target="https://www.bgov.com/news/TGU6X4R24U85" TargetMode="External"/><Relationship Id="rId10" Type="http://schemas.openxmlformats.org/officeDocument/2006/relationships/image" Target="../media/image15.png"/><Relationship Id="rId4" Type="http://schemas.openxmlformats.org/officeDocument/2006/relationships/hyperlink" Target="https://www.legis.la.gov/legis/BillInfo.aspx?s=26rs&amp;b=SB386&amp;sbi=y" TargetMode="External"/><Relationship Id="rId9"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hyperlink" Target="https://www.nysenate.gov/legislation/bills/2025/S8451/amendment/B" TargetMode="External"/><Relationship Id="rId13" Type="http://schemas.openxmlformats.org/officeDocument/2006/relationships/hyperlink" Target="https://www.nysenate.gov/legislation/bills/2025/A9349/amendment/A" TargetMode="External"/><Relationship Id="rId18" Type="http://schemas.openxmlformats.org/officeDocument/2006/relationships/hyperlink" Target="https://www.nysenate.gov/legislation/bills/2025/A10379/amendment/C" TargetMode="External"/><Relationship Id="rId3" Type="http://schemas.openxmlformats.org/officeDocument/2006/relationships/hyperlink" Target="https://www.bgov.com/news/TFO5AAKIUPTV" TargetMode="External"/><Relationship Id="rId21" Type="http://schemas.openxmlformats.org/officeDocument/2006/relationships/image" Target="../media/image18.svg"/><Relationship Id="rId7" Type="http://schemas.openxmlformats.org/officeDocument/2006/relationships/hyperlink" Target="https://www.bgov.com/news/TGBRMLKIP3L2" TargetMode="External"/><Relationship Id="rId12" Type="http://schemas.openxmlformats.org/officeDocument/2006/relationships/hyperlink" Target="https://www.bgov.com/news/TF2MD6KGIFVS" TargetMode="External"/><Relationship Id="rId17" Type="http://schemas.openxmlformats.org/officeDocument/2006/relationships/hyperlink" Target="https://www.bgov.com/news/THQX2RRKV2TQ" TargetMode="External"/><Relationship Id="rId25" Type="http://schemas.openxmlformats.org/officeDocument/2006/relationships/image" Target="../media/image21.svg"/><Relationship Id="rId2" Type="http://schemas.openxmlformats.org/officeDocument/2006/relationships/hyperlink" Target="https://www.bgov.com/news/TF1LJVT9NJLS" TargetMode="External"/><Relationship Id="rId16" Type="http://schemas.openxmlformats.org/officeDocument/2006/relationships/hyperlink" Target="https://www.nysenate.gov/legislation/bills/2025/S10642" TargetMode="External"/><Relationship Id="rId20" Type="http://schemas.openxmlformats.org/officeDocument/2006/relationships/image" Target="../media/image17.svg"/><Relationship Id="rId1" Type="http://schemas.openxmlformats.org/officeDocument/2006/relationships/hyperlink" Target="https://www.bgov.com/news/TFQZVAKGCTFS" TargetMode="External"/><Relationship Id="rId6" Type="http://schemas.openxmlformats.org/officeDocument/2006/relationships/hyperlink" Target="https://www.nysenate.gov/legislation/bills/2025/S9934/amendment/A" TargetMode="External"/><Relationship Id="rId11" Type="http://schemas.openxmlformats.org/officeDocument/2006/relationships/hyperlink" Target="https://www.nysenate.gov/legislation/bills/2025/S9005/amendment/C" TargetMode="External"/><Relationship Id="rId24" Type="http://schemas.openxmlformats.org/officeDocument/2006/relationships/image" Target="../media/image13.svg"/><Relationship Id="rId5" Type="http://schemas.openxmlformats.org/officeDocument/2006/relationships/hyperlink" Target="https://www.bgov.com/news/TD7YD5KGZANF" TargetMode="External"/><Relationship Id="rId15" Type="http://schemas.openxmlformats.org/officeDocument/2006/relationships/hyperlink" Target="https://www.bgov.com/news/TGERR2KGCTG2" TargetMode="External"/><Relationship Id="rId23" Type="http://schemas.openxmlformats.org/officeDocument/2006/relationships/image" Target="../media/image20.svg"/><Relationship Id="rId10" Type="http://schemas.openxmlformats.org/officeDocument/2006/relationships/hyperlink" Target="https://www.bgov.com/news/TG4NM1KIJH9U" TargetMode="External"/><Relationship Id="rId19" Type="http://schemas.openxmlformats.org/officeDocument/2006/relationships/hyperlink" Target="https://www.bgov.com/news/TG6K5TKIJH8P" TargetMode="External"/><Relationship Id="rId4" Type="http://schemas.openxmlformats.org/officeDocument/2006/relationships/hyperlink" Target="https://www.bgov.com/news/TE8ZPCKGZAJT" TargetMode="External"/><Relationship Id="rId9" Type="http://schemas.openxmlformats.org/officeDocument/2006/relationships/hyperlink" Target="https://www.nysenate.gov/legislation/bills/2025/S8706/amendment/B" TargetMode="External"/><Relationship Id="rId14" Type="http://schemas.openxmlformats.org/officeDocument/2006/relationships/hyperlink" Target="https://www.nysenate.gov/legislation/bills/2025/S9269" TargetMode="External"/><Relationship Id="rId22"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hyperlink" Target="https://leg.colorado.gov/bills/hb19-1129" TargetMode="External"/><Relationship Id="rId13" Type="http://schemas.openxmlformats.org/officeDocument/2006/relationships/image" Target="../media/image19.svg"/><Relationship Id="rId3" Type="http://schemas.openxmlformats.org/officeDocument/2006/relationships/hyperlink" Target="https://www.bgov.com/news/TEJ9RMKIUPWI" TargetMode="External"/><Relationship Id="rId7" Type="http://schemas.openxmlformats.org/officeDocument/2006/relationships/hyperlink" Target="https://www.bgov.com/news/TCUZPEKIP3S2" TargetMode="External"/><Relationship Id="rId12" Type="http://schemas.openxmlformats.org/officeDocument/2006/relationships/hyperlink" Target="https://www.bgov.com/news/TEXE9SKGZAKI" TargetMode="External"/><Relationship Id="rId17" Type="http://schemas.openxmlformats.org/officeDocument/2006/relationships/image" Target="../media/image28.svg"/><Relationship Id="rId2" Type="http://schemas.openxmlformats.org/officeDocument/2006/relationships/hyperlink" Target="https://leg.colorado.gov/bills/HB26-1289" TargetMode="External"/><Relationship Id="rId16" Type="http://schemas.openxmlformats.org/officeDocument/2006/relationships/image" Target="../media/image27.svg"/><Relationship Id="rId1" Type="http://schemas.openxmlformats.org/officeDocument/2006/relationships/hyperlink" Target="https://leg.colorado.gov/bills/hb26-1223" TargetMode="External"/><Relationship Id="rId6" Type="http://schemas.openxmlformats.org/officeDocument/2006/relationships/hyperlink" Target="https://leg.colorado.gov/bills/HB26-1322" TargetMode="External"/><Relationship Id="rId11" Type="http://schemas.openxmlformats.org/officeDocument/2006/relationships/hyperlink" Target="https://leg.colorado.gov/bills/sb24-205" TargetMode="External"/><Relationship Id="rId5" Type="http://schemas.openxmlformats.org/officeDocument/2006/relationships/hyperlink" Target="https://leg.colorado.gov/bills/SB26-004" TargetMode="External"/><Relationship Id="rId15" Type="http://schemas.openxmlformats.org/officeDocument/2006/relationships/image" Target="../media/image26.svg"/><Relationship Id="rId10" Type="http://schemas.openxmlformats.org/officeDocument/2006/relationships/hyperlink" Target="https://www.bgov.com/news/TFDQD0KGCTKG" TargetMode="External"/><Relationship Id="rId4" Type="http://schemas.openxmlformats.org/officeDocument/2006/relationships/hyperlink" Target="https://leg.colorado.gov/bills/sb26-131" TargetMode="External"/><Relationship Id="rId9" Type="http://schemas.openxmlformats.org/officeDocument/2006/relationships/hyperlink" Target="https://leg.colorado.gov/bills/sb26-189" TargetMode="External"/><Relationship Id="rId14" Type="http://schemas.openxmlformats.org/officeDocument/2006/relationships/image" Target="../media/image17.svg"/></Relationships>
</file>

<file path=ppt/diagrams/_rels/data5.xml.rels><?xml version="1.0" encoding="UTF-8" standalone="yes"?>
<Relationships xmlns="http://schemas.openxmlformats.org/package/2006/relationships"><Relationship Id="rId8" Type="http://schemas.openxmlformats.org/officeDocument/2006/relationships/hyperlink" Target="https://www.cga.ct.gov/asp/cgabillstatus/cgabillstatus.asp?selBillType=Bill&amp;bill_num=SB5&amp;which_year=2026" TargetMode="External"/><Relationship Id="rId13" Type="http://schemas.openxmlformats.org/officeDocument/2006/relationships/image" Target="../media/image13.svg"/><Relationship Id="rId3" Type="http://schemas.openxmlformats.org/officeDocument/2006/relationships/hyperlink" Target="https://www.cga.ct.gov/asp/CGABillStatus/cgabillstatus.asp?selBillType=Bill&amp;bill_num=SB4" TargetMode="External"/><Relationship Id="rId7" Type="http://schemas.openxmlformats.org/officeDocument/2006/relationships/hyperlink" Target="https://www.cga.ct.gov/asp/cgabillstatus/cgabillstatus.asp?which_year=2026&amp;selBillType=Bill&amp;bill_num=5001" TargetMode="External"/><Relationship Id="rId12" Type="http://schemas.openxmlformats.org/officeDocument/2006/relationships/image" Target="../media/image19.svg"/><Relationship Id="rId2" Type="http://schemas.openxmlformats.org/officeDocument/2006/relationships/hyperlink" Target="https://www.bgov.com/news/TEISAUKIP3JU" TargetMode="External"/><Relationship Id="rId16" Type="http://schemas.openxmlformats.org/officeDocument/2006/relationships/image" Target="../media/image23.svg"/><Relationship Id="rId1" Type="http://schemas.openxmlformats.org/officeDocument/2006/relationships/hyperlink" Target="https://www.cga.ct.gov/asp/cgabillstatus/cgabillstatus.asp?selBillType=Bill&amp;which_year=2026&amp;bill_num=1" TargetMode="External"/><Relationship Id="rId6" Type="http://schemas.openxmlformats.org/officeDocument/2006/relationships/hyperlink" Target="https://www.bgov.com/news/TEVXB7KGZAMK" TargetMode="External"/><Relationship Id="rId11" Type="http://schemas.openxmlformats.org/officeDocument/2006/relationships/image" Target="../media/image17.svg"/><Relationship Id="rId5" Type="http://schemas.openxmlformats.org/officeDocument/2006/relationships/hyperlink" Target="https://www.cga.ct.gov/asp/CGABillStatus/cgabillstatus.asp?selBillType=Bill&amp;bill_num=HB5003" TargetMode="External"/><Relationship Id="rId15" Type="http://schemas.openxmlformats.org/officeDocument/2006/relationships/image" Target="../media/image29.png"/><Relationship Id="rId10" Type="http://schemas.openxmlformats.org/officeDocument/2006/relationships/hyperlink" Target="https://www.cga.ct.gov/asp/CGABillStatus/cgabillstatus.asp?selBillType=Bill&amp;bill_num=HB05350&amp;which_year=2026" TargetMode="External"/><Relationship Id="rId4" Type="http://schemas.openxmlformats.org/officeDocument/2006/relationships/hyperlink" Target="https://www.bgov.com/news/TFRLGSR24U9E" TargetMode="External"/><Relationship Id="rId9" Type="http://schemas.openxmlformats.org/officeDocument/2006/relationships/hyperlink" Target="https://www.bgov.com/news/TFWP3HRKV2TD" TargetMode="External"/><Relationship Id="rId1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hyperlink" Target="https://www.bgov.com/news/TG66MNKGIFQO" TargetMode="External"/><Relationship Id="rId13" Type="http://schemas.openxmlformats.org/officeDocument/2006/relationships/image" Target="../media/image19.svg"/><Relationship Id="rId3" Type="http://schemas.openxmlformats.org/officeDocument/2006/relationships/hyperlink" Target="https://www.bgov.com/news/THRH19KGIFQR" TargetMode="External"/><Relationship Id="rId7" Type="http://schemas.openxmlformats.org/officeDocument/2006/relationships/hyperlink" Target="https://ilga.gov/Legislation/BillStatus?GAID=18&amp;DocNum=3645&amp;DocTypeID=SB&amp;LegId=166824&amp;SessionID=114" TargetMode="External"/><Relationship Id="rId12" Type="http://schemas.openxmlformats.org/officeDocument/2006/relationships/image" Target="../media/image9.svg"/><Relationship Id="rId2" Type="http://schemas.openxmlformats.org/officeDocument/2006/relationships/hyperlink" Target="https://ilga.gov/Legislation/BillStatus?DocNum=315&amp;GAID=18&amp;DocTypeID=SB&amp;LegId=157797&amp;SessionID=114" TargetMode="External"/><Relationship Id="rId16" Type="http://schemas.openxmlformats.org/officeDocument/2006/relationships/image" Target="../media/image27.svg"/><Relationship Id="rId1" Type="http://schemas.openxmlformats.org/officeDocument/2006/relationships/hyperlink" Target="https://ilga.gov/Legislation/BillStatus/FullText?GAID=18&amp;DocNum=2371&amp;DocTypeID=HB&amp;LegId=160084&amp;SessionID=114" TargetMode="External"/><Relationship Id="rId6" Type="http://schemas.openxmlformats.org/officeDocument/2006/relationships/hyperlink" Target="https://ilga.gov/Legislation/BillStatus?GAID=18&amp;DocNum=3222&amp;DocTypeID=SB&amp;LegId=165937&amp;SessionID=114" TargetMode="External"/><Relationship Id="rId11" Type="http://schemas.openxmlformats.org/officeDocument/2006/relationships/hyperlink" Target="https://www.bgov.com/news/TFYXU7KIP3IF" TargetMode="External"/><Relationship Id="rId5" Type="http://schemas.openxmlformats.org/officeDocument/2006/relationships/hyperlink" Target="https://ilga.gov/Legislation/BillStatus?DocNum=2427&amp;GAID=18&amp;DocTypeID=SB&amp;LegId=162470&amp;SessionID=114" TargetMode="External"/><Relationship Id="rId15" Type="http://schemas.openxmlformats.org/officeDocument/2006/relationships/image" Target="../media/image29.png"/><Relationship Id="rId10" Type="http://schemas.openxmlformats.org/officeDocument/2006/relationships/hyperlink" Target="https://ilga.gov/Legislation/BillStatus?DocNum=3019&amp;GAID=18&amp;DocTypeID=SB&amp;LegId=165557&amp;SessionID=114" TargetMode="External"/><Relationship Id="rId4" Type="http://schemas.openxmlformats.org/officeDocument/2006/relationships/hyperlink" Target="https://ilga.gov/Legislation/BillStatus?DocNum=5511&amp;GAID=18&amp;DocTypeID=HB&amp;LegId=167486&amp;SessionID=114" TargetMode="External"/><Relationship Id="rId9" Type="http://schemas.openxmlformats.org/officeDocument/2006/relationships/hyperlink" Target="https://www.bgov.com/news/TGDC0YKIUPWB" TargetMode="External"/><Relationship Id="rId14" Type="http://schemas.openxmlformats.org/officeDocument/2006/relationships/image" Target="../media/image30.svg"/></Relationships>
</file>

<file path=ppt/diagrams/_rels/data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bgov.com/news/TDHLN8KIP3KI" TargetMode="External"/><Relationship Id="rId7" Type="http://schemas.openxmlformats.org/officeDocument/2006/relationships/hyperlink" Target="https://www.revisor.mn.gov/bills/94/2025/0/HF/1606/?body=house" TargetMode="External"/><Relationship Id="rId2" Type="http://schemas.openxmlformats.org/officeDocument/2006/relationships/hyperlink" Target="https://www.bgov.com/news/TF9141KGCTIU" TargetMode="External"/><Relationship Id="rId1" Type="http://schemas.openxmlformats.org/officeDocument/2006/relationships/hyperlink" Target="https://www.revisor.mn.gov/bills/94/2025/0/HF/2438/" TargetMode="External"/><Relationship Id="rId6" Type="http://schemas.openxmlformats.org/officeDocument/2006/relationships/hyperlink" Target="https://www.bgov.com/news/TFAZGRKGIG2Z" TargetMode="External"/><Relationship Id="rId5" Type="http://schemas.openxmlformats.org/officeDocument/2006/relationships/hyperlink" Target="https://www.revisor.mn.gov/bills/94/2026/0/SF/4760/" TargetMode="External"/><Relationship Id="rId10" Type="http://schemas.openxmlformats.org/officeDocument/2006/relationships/image" Target="../media/image19.svg"/><Relationship Id="rId4" Type="http://schemas.openxmlformats.org/officeDocument/2006/relationships/hyperlink" Target="https://www.revisor.mn.gov/bills/94/2026/0/HF/4138/" TargetMode="External"/><Relationship Id="rId9" Type="http://schemas.openxmlformats.org/officeDocument/2006/relationships/image" Target="../media/image31.svg"/></Relationships>
</file>

<file path=ppt/diagrams/_rels/data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house.mo.gov/Bill.aspx?bill=HB2641&amp;year=2026&amp;code=R" TargetMode="External"/><Relationship Id="rId7" Type="http://schemas.openxmlformats.org/officeDocument/2006/relationships/hyperlink" Target="https://www.bgov.com/news/TGBNF4KIP3KQ" TargetMode="External"/><Relationship Id="rId2" Type="http://schemas.openxmlformats.org/officeDocument/2006/relationships/hyperlink" Target="https://www.senate.mo.gov/BillTracking/Bills/BillInformation?year=2026&amp;billid=326" TargetMode="External"/><Relationship Id="rId1" Type="http://schemas.openxmlformats.org/officeDocument/2006/relationships/hyperlink" Target="https://www.senate.mo.gov/BillTracking/Bills/BillInformation?year=2026&amp;billid=290" TargetMode="External"/><Relationship Id="rId6" Type="http://schemas.openxmlformats.org/officeDocument/2006/relationships/hyperlink" Target="https://www.bgov.com/news/TDUZN5KGCTH4" TargetMode="External"/><Relationship Id="rId11" Type="http://schemas.openxmlformats.org/officeDocument/2006/relationships/image" Target="../media/image32.png"/><Relationship Id="rId5" Type="http://schemas.openxmlformats.org/officeDocument/2006/relationships/hyperlink" Target="https://house.mo.gov/Bill.aspx?bill=HJR173&amp;year=2026&amp;code=R" TargetMode="External"/><Relationship Id="rId10" Type="http://schemas.openxmlformats.org/officeDocument/2006/relationships/image" Target="../media/image27.svg"/><Relationship Id="rId4" Type="http://schemas.openxmlformats.org/officeDocument/2006/relationships/hyperlink" Target="https://house.mo.gov/Bill.aspx?bill=HB2372&amp;year=2026&amp;code=R" TargetMode="External"/><Relationship Id="rId9" Type="http://schemas.openxmlformats.org/officeDocument/2006/relationships/image" Target="../media/image28.svg"/></Relationships>
</file>

<file path=ppt/diagrams/_rels/data9.xml.rels><?xml version="1.0" encoding="UTF-8" standalone="yes"?>
<Relationships xmlns="http://schemas.openxmlformats.org/package/2006/relationships"><Relationship Id="rId8" Type="http://schemas.openxmlformats.org/officeDocument/2006/relationships/hyperlink" Target="https://www.scstatehouse.gov/sess126_2025-2026/bills/4303.htm" TargetMode="External"/><Relationship Id="rId3" Type="http://schemas.openxmlformats.org/officeDocument/2006/relationships/hyperlink" Target="https://www.scstatehouse.gov/sess126_2025-2026/bills/4216.htm" TargetMode="External"/><Relationship Id="rId7" Type="http://schemas.openxmlformats.org/officeDocument/2006/relationships/hyperlink" Target="https://www.bgov.com/news/TAAW5RKGIFPL" TargetMode="External"/><Relationship Id="rId12" Type="http://schemas.openxmlformats.org/officeDocument/2006/relationships/image" Target="../media/image27.svg"/><Relationship Id="rId2" Type="http://schemas.openxmlformats.org/officeDocument/2006/relationships/hyperlink" Target="https://www.scstatehouse.gov/sess126_2025-2026/bills/477.htm" TargetMode="External"/><Relationship Id="rId1" Type="http://schemas.openxmlformats.org/officeDocument/2006/relationships/hyperlink" Target="https://www.scstatehouse.gov/sess126_2025-2026/bills/4756.htm" TargetMode="External"/><Relationship Id="rId6" Type="http://schemas.openxmlformats.org/officeDocument/2006/relationships/hyperlink" Target="https://www.bgov.com/news/TA20J4KGZAMO" TargetMode="External"/><Relationship Id="rId11" Type="http://schemas.openxmlformats.org/officeDocument/2006/relationships/image" Target="../media/image12.svg"/><Relationship Id="rId5" Type="http://schemas.openxmlformats.org/officeDocument/2006/relationships/hyperlink" Target="https://www.scstatehouse.gov/sess126_2025-2026/bills/3431.htm" TargetMode="External"/><Relationship Id="rId10" Type="http://schemas.openxmlformats.org/officeDocument/2006/relationships/image" Target="../media/image19.svg"/><Relationship Id="rId4" Type="http://schemas.openxmlformats.org/officeDocument/2006/relationships/hyperlink" Target="https://www.bgov.com/news/TCRYWVKGCTJB" TargetMode="External"/><Relationship Id="rId9"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hyperlink" Target="https://www.bgov.com/news/TH1OT3KK3NY8" TargetMode="External"/><Relationship Id="rId13" Type="http://schemas.openxmlformats.org/officeDocument/2006/relationships/hyperlink" Target="https://apps.azleg.gov/BillStatus/BillOverview/83656" TargetMode="External"/><Relationship Id="rId3" Type="http://schemas.openxmlformats.org/officeDocument/2006/relationships/image" Target="../media/image9.svg"/><Relationship Id="rId7" Type="http://schemas.openxmlformats.org/officeDocument/2006/relationships/hyperlink" Target="https://apps.azleg.gov/BillStatus/BillOverview/83527" TargetMode="External"/><Relationship Id="rId12" Type="http://schemas.openxmlformats.org/officeDocument/2006/relationships/image" Target="../media/image12.svg"/><Relationship Id="rId2" Type="http://schemas.openxmlformats.org/officeDocument/2006/relationships/hyperlink" Target="https://www.azsenaterepublicans.gov/press-releases/arizona-becomes-only-state-in-the-nation-to-deliver-historic-trump-tax-cuts-as-part-of-bipartisan-fy2027-budget" TargetMode="External"/><Relationship Id="rId1" Type="http://schemas.openxmlformats.org/officeDocument/2006/relationships/hyperlink" Target="https://apps.azleg.gov/BillStatus/BillOverview/85758" TargetMode="External"/><Relationship Id="rId6" Type="http://schemas.openxmlformats.org/officeDocument/2006/relationships/image" Target="../media/image10.svg"/><Relationship Id="rId11" Type="http://schemas.openxmlformats.org/officeDocument/2006/relationships/hyperlink" Target="https://www.bgov.com/news/T9ZDHXKGIFQX" TargetMode="External"/><Relationship Id="rId5" Type="http://schemas.openxmlformats.org/officeDocument/2006/relationships/hyperlink" Target="https://apps.azleg.gov/BillStatus/BillOverview/84576" TargetMode="External"/><Relationship Id="rId10" Type="http://schemas.openxmlformats.org/officeDocument/2006/relationships/hyperlink" Target="https://apps.azleg.gov/BillStatus/BillOverview/84743" TargetMode="External"/><Relationship Id="rId4" Type="http://schemas.openxmlformats.org/officeDocument/2006/relationships/hyperlink" Target="https://www.bgov.com/news/TGOEIVKGZAIY" TargetMode="External"/><Relationship Id="rId9"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8" Type="http://schemas.openxmlformats.org/officeDocument/2006/relationships/hyperlink" Target="https://www.legis.ga.gov/legislation/69550" TargetMode="External"/><Relationship Id="rId13" Type="http://schemas.openxmlformats.org/officeDocument/2006/relationships/image" Target="../media/image12.svg"/><Relationship Id="rId3" Type="http://schemas.openxmlformats.org/officeDocument/2006/relationships/hyperlink" Target="https://www.bgov.com/news/TC0I3OT96OSH" TargetMode="External"/><Relationship Id="rId7" Type="http://schemas.openxmlformats.org/officeDocument/2006/relationships/hyperlink" Target="https://www.legis.ga.gov/legislation/72293" TargetMode="External"/><Relationship Id="rId12" Type="http://schemas.openxmlformats.org/officeDocument/2006/relationships/hyperlink" Target="https://www.legis.ga.gov/legislation/72304" TargetMode="External"/><Relationship Id="rId2" Type="http://schemas.openxmlformats.org/officeDocument/2006/relationships/hyperlink" Target="https://www.bgov.com/news/TCXOELKGCTFP" TargetMode="External"/><Relationship Id="rId1" Type="http://schemas.openxmlformats.org/officeDocument/2006/relationships/hyperlink" Target="https://www.legis.ga.gov/legislation/70350" TargetMode="External"/><Relationship Id="rId6" Type="http://schemas.openxmlformats.org/officeDocument/2006/relationships/hyperlink" Target="https://www.bgov.com/news/TC7S44KGCTGJ" TargetMode="External"/><Relationship Id="rId11" Type="http://schemas.openxmlformats.org/officeDocument/2006/relationships/image" Target="../media/image33.svg"/><Relationship Id="rId5" Type="http://schemas.openxmlformats.org/officeDocument/2006/relationships/hyperlink" Target="https://www.legis.ga.gov/legislation/72875" TargetMode="External"/><Relationship Id="rId15" Type="http://schemas.openxmlformats.org/officeDocument/2006/relationships/image" Target="../media/image29.png"/><Relationship Id="rId10" Type="http://schemas.openxmlformats.org/officeDocument/2006/relationships/hyperlink" Target="https://www.legis.ga.gov/legislation/69969" TargetMode="External"/><Relationship Id="rId4" Type="http://schemas.openxmlformats.org/officeDocument/2006/relationships/image" Target="../media/image17.svg"/><Relationship Id="rId9" Type="http://schemas.openxmlformats.org/officeDocument/2006/relationships/image" Target="../media/image35.svg"/><Relationship Id="rId14" Type="http://schemas.openxmlformats.org/officeDocument/2006/relationships/hyperlink" Target="https://www.legis.ga.gov/legislation/70559" TargetMode="External"/></Relationships>
</file>

<file path=ppt/diagrams/_rels/drawing11.xml.rels><?xml version="1.0" encoding="UTF-8" standalone="yes"?>
<Relationships xmlns="http://schemas.openxmlformats.org/package/2006/relationships"><Relationship Id="rId8" Type="http://schemas.openxmlformats.org/officeDocument/2006/relationships/hyperlink" Target="https://apps.legislature.ky.gov/record/26rs/hb78.html" TargetMode="External"/><Relationship Id="rId3" Type="http://schemas.openxmlformats.org/officeDocument/2006/relationships/image" Target="../media/image9.svg"/><Relationship Id="rId7" Type="http://schemas.openxmlformats.org/officeDocument/2006/relationships/image" Target="../media/image36.svg"/><Relationship Id="rId12" Type="http://schemas.openxmlformats.org/officeDocument/2006/relationships/image" Target="../media/image18.svg"/><Relationship Id="rId2" Type="http://schemas.openxmlformats.org/officeDocument/2006/relationships/hyperlink" Target="https://www.bgov.com/news/TCW1CXKGZAKO" TargetMode="External"/><Relationship Id="rId1" Type="http://schemas.openxmlformats.org/officeDocument/2006/relationships/hyperlink" Target="https://apps.legislature.ky.gov/record/26rs/hb757.html" TargetMode="External"/><Relationship Id="rId6" Type="http://schemas.openxmlformats.org/officeDocument/2006/relationships/hyperlink" Target="https://apps.legislature.ky.gov/record/26RS/hb2.html" TargetMode="External"/><Relationship Id="rId11" Type="http://schemas.openxmlformats.org/officeDocument/2006/relationships/hyperlink" Target="https://apps.legislature.ky.gov/record/26rs/sb57.html" TargetMode="External"/><Relationship Id="rId5" Type="http://schemas.openxmlformats.org/officeDocument/2006/relationships/image" Target="../media/image23.svg"/><Relationship Id="rId10" Type="http://schemas.openxmlformats.org/officeDocument/2006/relationships/image" Target="../media/image37.svg"/><Relationship Id="rId4" Type="http://schemas.openxmlformats.org/officeDocument/2006/relationships/hyperlink" Target="https://apps.legislature.ky.gov/record/26rs/hb139.html" TargetMode="External"/><Relationship Id="rId9" Type="http://schemas.openxmlformats.org/officeDocument/2006/relationships/hyperlink" Target="https://apps.legislature.ky.gov/record/26rs/hb312.html" TargetMode="External"/></Relationships>
</file>

<file path=ppt/diagrams/_rels/drawing12.xml.rels><?xml version="1.0" encoding="UTF-8" standalone="yes"?>
<Relationships xmlns="http://schemas.openxmlformats.org/package/2006/relationships"><Relationship Id="rId8" Type="http://schemas.openxmlformats.org/officeDocument/2006/relationships/hyperlink" Target="https://mgaleg.maryland.gov/mgawebsite/legislation/details/sb0792?ys=2026rs" TargetMode="External"/><Relationship Id="rId13" Type="http://schemas.openxmlformats.org/officeDocument/2006/relationships/hyperlink" Target="https://mgaleg.maryland.gov/mgawebsite/legislation/details/hb0263?ys=2026rs" TargetMode="External"/><Relationship Id="rId18" Type="http://schemas.openxmlformats.org/officeDocument/2006/relationships/image" Target="../media/image27.svg"/><Relationship Id="rId3" Type="http://schemas.openxmlformats.org/officeDocument/2006/relationships/hyperlink" Target="https://mgaleg.maryland.gov/mgawebsite/Legislation/Details/sb0417/?ys=2026rs" TargetMode="External"/><Relationship Id="rId7" Type="http://schemas.openxmlformats.org/officeDocument/2006/relationships/hyperlink" Target="https://mgaleg.maryland.gov/mgawebsite/Legislation/Details/SB0791?ys=2026RS" TargetMode="External"/><Relationship Id="rId12" Type="http://schemas.openxmlformats.org/officeDocument/2006/relationships/hyperlink" Target="https://www.bgov.com/news/TE9QKZKGCTH4" TargetMode="External"/><Relationship Id="rId17" Type="http://schemas.openxmlformats.org/officeDocument/2006/relationships/hyperlink" Target="https://mgaleg.maryland.gov/mgawebsite/Legislation/Details/SB0385?ys=2026RS" TargetMode="External"/><Relationship Id="rId2" Type="http://schemas.openxmlformats.org/officeDocument/2006/relationships/image" Target="../media/image38.svg"/><Relationship Id="rId16" Type="http://schemas.openxmlformats.org/officeDocument/2006/relationships/image" Target="../media/image37.svg"/><Relationship Id="rId1" Type="http://schemas.openxmlformats.org/officeDocument/2006/relationships/hyperlink" Target="https://mgaleg.maryland.gov/mgawebsite/Legislation/Details/HB0895?ys=2026RS" TargetMode="External"/><Relationship Id="rId6" Type="http://schemas.openxmlformats.org/officeDocument/2006/relationships/hyperlink" Target="https://mgaleg.maryland.gov/mgawebsite/Legislation/Details/SB0245?ys=2026RS" TargetMode="External"/><Relationship Id="rId11" Type="http://schemas.openxmlformats.org/officeDocument/2006/relationships/hyperlink" Target="https://mgaleg.maryland.gov/mgawebsite/legislation/details/sb0255?ys=2026rs" TargetMode="External"/><Relationship Id="rId5" Type="http://schemas.openxmlformats.org/officeDocument/2006/relationships/image" Target="../media/image39.svg"/><Relationship Id="rId15" Type="http://schemas.openxmlformats.org/officeDocument/2006/relationships/hyperlink" Target="https://mgaleg.maryland.gov/mgawebsite/Legislation/Details/sb0334?ys=2026RS" TargetMode="External"/><Relationship Id="rId10" Type="http://schemas.openxmlformats.org/officeDocument/2006/relationships/image" Target="../media/image40.svg"/><Relationship Id="rId4" Type="http://schemas.openxmlformats.org/officeDocument/2006/relationships/hyperlink" Target="https://www.bgov.com/news/TD8AD9KIJHA1" TargetMode="External"/><Relationship Id="rId9" Type="http://schemas.openxmlformats.org/officeDocument/2006/relationships/hyperlink" Target="https://mgaleg.maryland.gov/mgawebsite/legislation/details/sb0810?ys=2026rs" TargetMode="External"/><Relationship Id="rId14" Type="http://schemas.openxmlformats.org/officeDocument/2006/relationships/image" Target="../media/image11.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hyperlink" Target="https://www.bgov.com/news/TCTQ5CKGIFWZ" TargetMode="External"/><Relationship Id="rId3" Type="http://schemas.openxmlformats.org/officeDocument/2006/relationships/hyperlink" Target="https://www.flsenate.gov/Session/Bill/2026/7031/?Tab=BillText" TargetMode="External"/><Relationship Id="rId7" Type="http://schemas.openxmlformats.org/officeDocument/2006/relationships/hyperlink" Target="https://www.bgov.com/news/TCCH12KIUPTH" TargetMode="External"/><Relationship Id="rId12" Type="http://schemas.openxmlformats.org/officeDocument/2006/relationships/hyperlink" Target="https://www.bgov.com/news/TCVN36KGCTKM" TargetMode="External"/><Relationship Id="rId2" Type="http://schemas.openxmlformats.org/officeDocument/2006/relationships/image" Target="../media/image9.svg"/><Relationship Id="rId16" Type="http://schemas.openxmlformats.org/officeDocument/2006/relationships/image" Target="../media/image28.svg"/><Relationship Id="rId1" Type="http://schemas.openxmlformats.org/officeDocument/2006/relationships/hyperlink" Target="https://www.flsenate.gov/Session/Bill/2026F/1/?Tab=BillHistory" TargetMode="External"/><Relationship Id="rId6" Type="http://schemas.openxmlformats.org/officeDocument/2006/relationships/hyperlink" Target="https://www.flsenate.gov/Session/Bill/2026/484" TargetMode="External"/><Relationship Id="rId11" Type="http://schemas.openxmlformats.org/officeDocument/2006/relationships/hyperlink" Target="https://www.flsenate.gov/Session/Bill/2026/991/?Tab=BillHistory" TargetMode="External"/><Relationship Id="rId5" Type="http://schemas.openxmlformats.org/officeDocument/2006/relationships/image" Target="../media/image17.svg"/><Relationship Id="rId15" Type="http://schemas.openxmlformats.org/officeDocument/2006/relationships/hyperlink" Target="https://www.flsenate.gov/Session/Bill/2026/757" TargetMode="External"/><Relationship Id="rId10" Type="http://schemas.openxmlformats.org/officeDocument/2006/relationships/image" Target="../media/image41.svg"/><Relationship Id="rId4" Type="http://schemas.openxmlformats.org/officeDocument/2006/relationships/hyperlink" Target="https://www.bgov.com/news/TB35STKIP3M0" TargetMode="External"/><Relationship Id="rId9" Type="http://schemas.openxmlformats.org/officeDocument/2006/relationships/hyperlink" Target="https://www.flhouse.gov/Sections/Bills/billsdetail.aspx?BillId=83923&amp;SessionId=113" TargetMode="External"/><Relationship Id="rId14" Type="http://schemas.openxmlformats.org/officeDocument/2006/relationships/image" Target="../media/image23.svg"/></Relationships>
</file>

<file path=ppt/diagrams/_rels/drawing14.xml.rels><?xml version="1.0" encoding="UTF-8" standalone="yes"?>
<Relationships xmlns="http://schemas.openxmlformats.org/package/2006/relationships"><Relationship Id="rId8" Type="http://schemas.openxmlformats.org/officeDocument/2006/relationships/hyperlink" Target="https://iga.in.gov/legislative/2026/bills/house/1001/details" TargetMode="External"/><Relationship Id="rId3" Type="http://schemas.openxmlformats.org/officeDocument/2006/relationships/image" Target="../media/image42.svg"/><Relationship Id="rId7" Type="http://schemas.openxmlformats.org/officeDocument/2006/relationships/image" Target="../media/image44.svg"/><Relationship Id="rId2" Type="http://schemas.openxmlformats.org/officeDocument/2006/relationships/hyperlink" Target="https://www.bgov.com/news/TB34GYKGZAO0" TargetMode="External"/><Relationship Id="rId1" Type="http://schemas.openxmlformats.org/officeDocument/2006/relationships/hyperlink" Target="https://iga.in.gov/legislative/2026/bills/senate/243/details" TargetMode="External"/><Relationship Id="rId6" Type="http://schemas.openxmlformats.org/officeDocument/2006/relationships/hyperlink" Target="https://iga.in.gov/legislative/2026/bills/senate/76/details" TargetMode="External"/><Relationship Id="rId11" Type="http://schemas.openxmlformats.org/officeDocument/2006/relationships/image" Target="../media/image46.png"/><Relationship Id="rId5" Type="http://schemas.openxmlformats.org/officeDocument/2006/relationships/image" Target="../media/image43.svg"/><Relationship Id="rId10" Type="http://schemas.openxmlformats.org/officeDocument/2006/relationships/hyperlink" Target="https://iga.in.gov/legislative/2026/bills/senate/78/details" TargetMode="External"/><Relationship Id="rId4" Type="http://schemas.openxmlformats.org/officeDocument/2006/relationships/hyperlink" Target="https://iga.in.gov/legislative/2026/bills/senate/277/details" TargetMode="External"/><Relationship Id="rId9" Type="http://schemas.openxmlformats.org/officeDocument/2006/relationships/image" Target="../media/image45.png"/></Relationships>
</file>

<file path=ppt/diagrams/_rels/drawing15.xml.rels><?xml version="1.0" encoding="UTF-8" standalone="yes"?>
<Relationships xmlns="http://schemas.openxmlformats.org/package/2006/relationships"><Relationship Id="rId8" Type="http://schemas.openxmlformats.org/officeDocument/2006/relationships/hyperlink" Target="https://www.nmlegis.gov/Legislation/Legislation?Chamber=H&amp;LegType=B&amp;LegNo=200&amp;year=26" TargetMode="External"/><Relationship Id="rId3" Type="http://schemas.openxmlformats.org/officeDocument/2006/relationships/image" Target="../media/image47.png"/><Relationship Id="rId7" Type="http://schemas.openxmlformats.org/officeDocument/2006/relationships/image" Target="../media/image48.png"/><Relationship Id="rId12" Type="http://schemas.openxmlformats.org/officeDocument/2006/relationships/image" Target="../media/image49.svg"/><Relationship Id="rId2" Type="http://schemas.openxmlformats.org/officeDocument/2006/relationships/hyperlink" Target="https://www.bgov.com/news/TBR3DOKGZAJR" TargetMode="External"/><Relationship Id="rId1" Type="http://schemas.openxmlformats.org/officeDocument/2006/relationships/hyperlink" Target="https://www.nmlegis.gov/Legislation/Legislation?Chamber=S&amp;LegType=B&amp;LegNo=151&amp;year=26" TargetMode="External"/><Relationship Id="rId6" Type="http://schemas.openxmlformats.org/officeDocument/2006/relationships/hyperlink" Target="https://www.nmlegis.gov/Legislation/Legislation?Chamber=H&amp;LegType=B&amp;LegNo=99&amp;year=26" TargetMode="External"/><Relationship Id="rId11" Type="http://schemas.openxmlformats.org/officeDocument/2006/relationships/hyperlink" Target="https://www.governor.state.nm.us/2026/02/18/new-mexico-lawmakers-vote-to-make-universal-child-care-state-law-senate-vote-clears-final-legislative-hurdle-governors-signature-imminent/" TargetMode="External"/><Relationship Id="rId5" Type="http://schemas.openxmlformats.org/officeDocument/2006/relationships/image" Target="../media/image44.svg"/><Relationship Id="rId10" Type="http://schemas.openxmlformats.org/officeDocument/2006/relationships/hyperlink" Target="https://www.nmlegis.gov/Legislation/Legislation?Chamber=S&amp;LegType=B&amp;LegNo=241&amp;year=26" TargetMode="External"/><Relationship Id="rId4" Type="http://schemas.openxmlformats.org/officeDocument/2006/relationships/hyperlink" Target="https://www.nmlegis.gov/Legislation/Legislation?Chamber=H&amp;LegType=B&amp;LegNo=9&amp;year=26" TargetMode="External"/><Relationship Id="rId9" Type="http://schemas.openxmlformats.org/officeDocument/2006/relationships/image" Target="../media/image45.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48.png"/><Relationship Id="rId3" Type="http://schemas.openxmlformats.org/officeDocument/2006/relationships/image" Target="../media/image9.svg"/><Relationship Id="rId7" Type="http://schemas.openxmlformats.org/officeDocument/2006/relationships/hyperlink" Target="https://oregoncapitalchronicle.com/2026/03/18/oregon-gas-tax-opponents-file-another-lawsuit-in-federal-court/" TargetMode="External"/><Relationship Id="rId12" Type="http://schemas.openxmlformats.org/officeDocument/2006/relationships/hyperlink" Target="https://olis.oregonlegislature.gov/liz/2026R1/Measures/Overview/HB4088" TargetMode="External"/><Relationship Id="rId2" Type="http://schemas.openxmlformats.org/officeDocument/2006/relationships/hyperlink" Target="https://www.bgov.com/news/TB372WKIUPSN" TargetMode="External"/><Relationship Id="rId1" Type="http://schemas.openxmlformats.org/officeDocument/2006/relationships/hyperlink" Target="https://olis.oregonlegislature.gov/liz/2026R1/Measures/Overview/SB1507" TargetMode="External"/><Relationship Id="rId6" Type="http://schemas.openxmlformats.org/officeDocument/2006/relationships/hyperlink" Target="https://olis.oregonlegislature.gov/liz/2026R1/Measures/Overview/SB1599" TargetMode="External"/><Relationship Id="rId11" Type="http://schemas.openxmlformats.org/officeDocument/2006/relationships/image" Target="../media/image44.svg"/><Relationship Id="rId5" Type="http://schemas.openxmlformats.org/officeDocument/2006/relationships/hyperlink" Target="https://www.bgov.com/news/TBG7GRKIUPS5" TargetMode="External"/><Relationship Id="rId10" Type="http://schemas.openxmlformats.org/officeDocument/2006/relationships/hyperlink" Target="https://olis.oregonlegislature.gov/liz/2026R1/Measures/Overview/sb1587" TargetMode="External"/><Relationship Id="rId4" Type="http://schemas.openxmlformats.org/officeDocument/2006/relationships/hyperlink" Target="https://olis.oregonlegislature.gov/liz/2026R1/Measures/Overview/SB1510" TargetMode="External"/><Relationship Id="rId9" Type="http://schemas.openxmlformats.org/officeDocument/2006/relationships/hyperlink" Target="https://olis.oregonlegislature.gov/liz/2026R1/Measures/Overview/HB4138" TargetMode="External"/></Relationships>
</file>

<file path=ppt/diagrams/_rels/drawing17.xml.rels><?xml version="1.0" encoding="UTF-8" standalone="yes"?>
<Relationships xmlns="http://schemas.openxmlformats.org/package/2006/relationships"><Relationship Id="rId8" Type="http://schemas.openxmlformats.org/officeDocument/2006/relationships/hyperlink" Target="https://www.bgov.com/news/SSNXMYDWX2PS" TargetMode="External"/><Relationship Id="rId13" Type="http://schemas.openxmlformats.org/officeDocument/2006/relationships/hyperlink" Target="https://le.utah.gov/~2026/bills/static/SB0162.html" TargetMode="External"/><Relationship Id="rId18" Type="http://schemas.openxmlformats.org/officeDocument/2006/relationships/image" Target="../media/image27.svg"/><Relationship Id="rId3" Type="http://schemas.openxmlformats.org/officeDocument/2006/relationships/hyperlink" Target="https://le.utah.gov/~2026/bills/static/HB0527.html" TargetMode="External"/><Relationship Id="rId21" Type="http://schemas.openxmlformats.org/officeDocument/2006/relationships/hyperlink" Target="https://le.utah.gov/~2026/bills/static/HB0258.html" TargetMode="External"/><Relationship Id="rId7" Type="http://schemas.openxmlformats.org/officeDocument/2006/relationships/hyperlink" Target="https://le.utah.gov/~2026/bills/static/HB0498.html" TargetMode="External"/><Relationship Id="rId12" Type="http://schemas.openxmlformats.org/officeDocument/2006/relationships/hyperlink" Target="https://www.bgov.com/news/TCVLRJKIJH9P" TargetMode="External"/><Relationship Id="rId17" Type="http://schemas.openxmlformats.org/officeDocument/2006/relationships/image" Target="../media/image52.png"/><Relationship Id="rId2" Type="http://schemas.openxmlformats.org/officeDocument/2006/relationships/hyperlink" Target="https://www.bgov.com/news/TCGV7FKIP3KN" TargetMode="External"/><Relationship Id="rId16" Type="http://schemas.openxmlformats.org/officeDocument/2006/relationships/hyperlink" Target="https://www.bgov.com/news/TCIQPGKGZAJ2" TargetMode="External"/><Relationship Id="rId20" Type="http://schemas.openxmlformats.org/officeDocument/2006/relationships/hyperlink" Target="https://le.utah.gov/~2026/bills/static/HB0174.html" TargetMode="External"/><Relationship Id="rId1" Type="http://schemas.openxmlformats.org/officeDocument/2006/relationships/hyperlink" Target="https://le.utah.gov/~2026/bills/static/HB0222.html" TargetMode="External"/><Relationship Id="rId6" Type="http://schemas.openxmlformats.org/officeDocument/2006/relationships/image" Target="../media/image50.png"/><Relationship Id="rId11" Type="http://schemas.openxmlformats.org/officeDocument/2006/relationships/hyperlink" Target="https://le.utah.gov/~2026/bills/static/SB0287.html" TargetMode="External"/><Relationship Id="rId5" Type="http://schemas.openxmlformats.org/officeDocument/2006/relationships/hyperlink" Target="https://le.utah.gov/~2026/bills/static/HB0076.html" TargetMode="External"/><Relationship Id="rId15" Type="http://schemas.openxmlformats.org/officeDocument/2006/relationships/hyperlink" Target="https://le.utah.gov/Session/2026/bills/static/SB0073.html" TargetMode="External"/><Relationship Id="rId10" Type="http://schemas.openxmlformats.org/officeDocument/2006/relationships/image" Target="../media/image51.svg"/><Relationship Id="rId19" Type="http://schemas.openxmlformats.org/officeDocument/2006/relationships/hyperlink" Target="https://le.utah.gov/~2026/bills/static/SB0174.html" TargetMode="External"/><Relationship Id="rId4" Type="http://schemas.openxmlformats.org/officeDocument/2006/relationships/image" Target="../media/image43.svg"/><Relationship Id="rId9" Type="http://schemas.openxmlformats.org/officeDocument/2006/relationships/hyperlink" Target="https://www.bgov.com/news/TA05S2KIP3MD" TargetMode="External"/><Relationship Id="rId14" Type="http://schemas.openxmlformats.org/officeDocument/2006/relationships/hyperlink" Target="https://www.bgov.com/news/TBMYY6KIP3K4" TargetMode="External"/><Relationship Id="rId22" Type="http://schemas.openxmlformats.org/officeDocument/2006/relationships/image" Target="../media/image48.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53.svg"/><Relationship Id="rId18" Type="http://schemas.openxmlformats.org/officeDocument/2006/relationships/image" Target="../media/image37.svg"/><Relationship Id="rId3" Type="http://schemas.openxmlformats.org/officeDocument/2006/relationships/image" Target="../media/image18.svg"/><Relationship Id="rId7" Type="http://schemas.openxmlformats.org/officeDocument/2006/relationships/hyperlink" Target="https://lis.virginia.gov/bill-details/20261/SB361" TargetMode="External"/><Relationship Id="rId12" Type="http://schemas.openxmlformats.org/officeDocument/2006/relationships/hyperlink" Target="https://lis.virginia.gov/bill-details/20261/SB802" TargetMode="External"/><Relationship Id="rId17" Type="http://schemas.openxmlformats.org/officeDocument/2006/relationships/hyperlink" Target="https://lis.virginia.gov/bill-details/20261/SB749" TargetMode="External"/><Relationship Id="rId2" Type="http://schemas.openxmlformats.org/officeDocument/2006/relationships/hyperlink" Target="https://www.bgov.com/news/TH1V57KIP3JH" TargetMode="External"/><Relationship Id="rId16" Type="http://schemas.openxmlformats.org/officeDocument/2006/relationships/image" Target="../media/image38.svg"/><Relationship Id="rId1" Type="http://schemas.openxmlformats.org/officeDocument/2006/relationships/hyperlink" Target="https://lis.virginia.gov/bill-details/20262/HB30" TargetMode="External"/><Relationship Id="rId6" Type="http://schemas.openxmlformats.org/officeDocument/2006/relationships/image" Target="../media/image16.svg"/><Relationship Id="rId11" Type="http://schemas.openxmlformats.org/officeDocument/2006/relationships/hyperlink" Target="https://lis.virginia.gov/bill-details/20261/HB397" TargetMode="External"/><Relationship Id="rId5" Type="http://schemas.openxmlformats.org/officeDocument/2006/relationships/hyperlink" Target="https://www.bgov.com/news/TALYWYKGCTJ1" TargetMode="External"/><Relationship Id="rId15" Type="http://schemas.openxmlformats.org/officeDocument/2006/relationships/hyperlink" Target="https://www.bgov.com/news/TDHO5CKIJH9D" TargetMode="External"/><Relationship Id="rId10" Type="http://schemas.openxmlformats.org/officeDocument/2006/relationships/hyperlink" Target="https://www.bgov.com/news/TDHTV0KIP3IY" TargetMode="External"/><Relationship Id="rId4" Type="http://schemas.openxmlformats.org/officeDocument/2006/relationships/hyperlink" Target="https://lis.virginia.gov/bill-details/20261/HB1" TargetMode="External"/><Relationship Id="rId9" Type="http://schemas.openxmlformats.org/officeDocument/2006/relationships/hyperlink" Target="https://lis.virginia.gov/bill-details/20261/HB29" TargetMode="External"/><Relationship Id="rId14" Type="http://schemas.openxmlformats.org/officeDocument/2006/relationships/hyperlink" Target="https://lis.virginia.gov/bill-details/20261/SB338" TargetMode="External"/></Relationships>
</file>

<file path=ppt/diagrams/_rels/drawing19.xml.rels><?xml version="1.0" encoding="UTF-8" standalone="yes"?>
<Relationships xmlns="http://schemas.openxmlformats.org/package/2006/relationships"><Relationship Id="rId8" Type="http://schemas.openxmlformats.org/officeDocument/2006/relationships/hyperlink" Target="https://app.leg.wa.gov/BillSummary/?BillNumber=2105&amp;Year=2025&amp;Initiative=false" TargetMode="External"/><Relationship Id="rId13" Type="http://schemas.openxmlformats.org/officeDocument/2006/relationships/hyperlink" Target="https://www.bgov.com/news/T7XLSRKGZAIX" TargetMode="External"/><Relationship Id="rId3" Type="http://schemas.openxmlformats.org/officeDocument/2006/relationships/hyperlink" Target="https://www.bgov.com/news/TBN79MT96OSV" TargetMode="External"/><Relationship Id="rId7" Type="http://schemas.openxmlformats.org/officeDocument/2006/relationships/image" Target="../media/image18.svg"/><Relationship Id="rId12" Type="http://schemas.openxmlformats.org/officeDocument/2006/relationships/hyperlink" Target="https://www.bgov.com/news/TCD49XKIJH8P" TargetMode="External"/><Relationship Id="rId17" Type="http://schemas.openxmlformats.org/officeDocument/2006/relationships/image" Target="../media/image55.svg"/><Relationship Id="rId2" Type="http://schemas.openxmlformats.org/officeDocument/2006/relationships/hyperlink" Target="https://www.bgov.com/news/TCQFAOKIP3UJ" TargetMode="External"/><Relationship Id="rId16" Type="http://schemas.openxmlformats.org/officeDocument/2006/relationships/hyperlink" Target="https://app.leg.wa.gov/billsummary/?BillNumber=1916&amp;Year=2025&amp;Initiative=false" TargetMode="External"/><Relationship Id="rId1" Type="http://schemas.openxmlformats.org/officeDocument/2006/relationships/hyperlink" Target="https://app.leg.wa.gov/billsummary/?BillNumber=6346&amp;Year=2025&amp;Initiative=false" TargetMode="External"/><Relationship Id="rId6" Type="http://schemas.openxmlformats.org/officeDocument/2006/relationships/hyperlink" Target="https://www.bgov.com/news/TCTWMRKIUPSP" TargetMode="External"/><Relationship Id="rId11" Type="http://schemas.openxmlformats.org/officeDocument/2006/relationships/hyperlink" Target="https://app.leg.wa.gov/BillSummary/?BillNumber=2471&amp;Year=2025&amp;Initiative=false" TargetMode="External"/><Relationship Id="rId5" Type="http://schemas.openxmlformats.org/officeDocument/2006/relationships/hyperlink" Target="https://app.leg.wa.gov/billsummary?BillNumber=6231&amp;Year=2025&amp;Initiative=false" TargetMode="External"/><Relationship Id="rId15" Type="http://schemas.openxmlformats.org/officeDocument/2006/relationships/image" Target="../media/image54.svg"/><Relationship Id="rId10" Type="http://schemas.openxmlformats.org/officeDocument/2006/relationships/image" Target="../media/image44.svg"/><Relationship Id="rId4" Type="http://schemas.openxmlformats.org/officeDocument/2006/relationships/image" Target="../media/image17.svg"/><Relationship Id="rId9" Type="http://schemas.openxmlformats.org/officeDocument/2006/relationships/hyperlink" Target="https://www.bgov.com/news/TCQCLNKIJH9E" TargetMode="External"/><Relationship Id="rId14" Type="http://schemas.openxmlformats.org/officeDocument/2006/relationships/hyperlink" Target="https://www.bgov.com/news/T6D2HFKIP3IT"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hyperlink" Target="https://legis.la.gov/legis/BillInfo.aspx?i=250875" TargetMode="External"/><Relationship Id="rId12" Type="http://schemas.openxmlformats.org/officeDocument/2006/relationships/image" Target="../media/image12.svg"/><Relationship Id="rId2" Type="http://schemas.openxmlformats.org/officeDocument/2006/relationships/hyperlink" Target="https://www.bgov.com/news/TGU6X4R24U85" TargetMode="External"/><Relationship Id="rId1" Type="http://schemas.openxmlformats.org/officeDocument/2006/relationships/hyperlink" Target="https://www.legis.la.gov/legis/BillInfo.aspx?s=26rs&amp;b=SB386&amp;sbi=y" TargetMode="External"/><Relationship Id="rId6" Type="http://schemas.openxmlformats.org/officeDocument/2006/relationships/image" Target="../media/image14.svg"/><Relationship Id="rId11" Type="http://schemas.openxmlformats.org/officeDocument/2006/relationships/hyperlink" Target="https://legis.la.gov/legis/BillInfo.aspx?i=250470" TargetMode="External"/><Relationship Id="rId5" Type="http://schemas.openxmlformats.org/officeDocument/2006/relationships/hyperlink" Target="https://www.bgov.com/news/TDJK9ZKIUPU0" TargetMode="External"/><Relationship Id="rId10" Type="http://schemas.openxmlformats.org/officeDocument/2006/relationships/image" Target="../media/image16.svg"/><Relationship Id="rId4" Type="http://schemas.openxmlformats.org/officeDocument/2006/relationships/hyperlink" Target="https://www.legis.la.gov/legis/BillInfo.aspx?i=250553" TargetMode="External"/><Relationship Id="rId9" Type="http://schemas.openxmlformats.org/officeDocument/2006/relationships/hyperlink" Target="https://legis.la.gov/legis/BillInfo.aspx?i=251422"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www.bgov.com/news/THQX2RRKV2TQ" TargetMode="External"/><Relationship Id="rId13" Type="http://schemas.openxmlformats.org/officeDocument/2006/relationships/hyperlink" Target="https://www.nysenate.gov/legislation/bills/2025/S9934/amendment/A" TargetMode="External"/><Relationship Id="rId18" Type="http://schemas.openxmlformats.org/officeDocument/2006/relationships/image" Target="../media/image20.svg"/><Relationship Id="rId3" Type="http://schemas.openxmlformats.org/officeDocument/2006/relationships/hyperlink" Target="https://www.bgov.com/news/TFO5AAKIUPTV" TargetMode="External"/><Relationship Id="rId21" Type="http://schemas.openxmlformats.org/officeDocument/2006/relationships/hyperlink" Target="https://www.nysenate.gov/legislation/bills/2025/S9269" TargetMode="External"/><Relationship Id="rId7" Type="http://schemas.openxmlformats.org/officeDocument/2006/relationships/hyperlink" Target="https://www.nysenate.gov/legislation/bills/2025/S10642" TargetMode="External"/><Relationship Id="rId12" Type="http://schemas.openxmlformats.org/officeDocument/2006/relationships/image" Target="../media/image19.svg"/><Relationship Id="rId17" Type="http://schemas.openxmlformats.org/officeDocument/2006/relationships/hyperlink" Target="https://www.bgov.com/news/TG4NM1KIJH9U" TargetMode="External"/><Relationship Id="rId25" Type="http://schemas.openxmlformats.org/officeDocument/2006/relationships/image" Target="../media/image21.svg"/><Relationship Id="rId2" Type="http://schemas.openxmlformats.org/officeDocument/2006/relationships/hyperlink" Target="https://www.bgov.com/news/TF1LJVT9NJLS" TargetMode="External"/><Relationship Id="rId16" Type="http://schemas.openxmlformats.org/officeDocument/2006/relationships/hyperlink" Target="https://www.nysenate.gov/legislation/bills/2025/S8706/amendment/B" TargetMode="External"/><Relationship Id="rId20" Type="http://schemas.openxmlformats.org/officeDocument/2006/relationships/hyperlink" Target="https://www.bgov.com/news/TF2MD6KGIFVS" TargetMode="External"/><Relationship Id="rId1" Type="http://schemas.openxmlformats.org/officeDocument/2006/relationships/hyperlink" Target="https://www.bgov.com/news/TFQZVAKGCTFS" TargetMode="External"/><Relationship Id="rId6" Type="http://schemas.openxmlformats.org/officeDocument/2006/relationships/image" Target="../media/image17.svg"/><Relationship Id="rId11" Type="http://schemas.openxmlformats.org/officeDocument/2006/relationships/hyperlink" Target="https://www.bgov.com/news/TG6K5TKIJH8P" TargetMode="External"/><Relationship Id="rId24" Type="http://schemas.openxmlformats.org/officeDocument/2006/relationships/hyperlink" Target="https://www.nysenate.gov/legislation/bills/2025/S9005/amendment/C" TargetMode="External"/><Relationship Id="rId5" Type="http://schemas.openxmlformats.org/officeDocument/2006/relationships/hyperlink" Target="https://www.bgov.com/news/TD7YD5KGZANF" TargetMode="External"/><Relationship Id="rId15" Type="http://schemas.openxmlformats.org/officeDocument/2006/relationships/hyperlink" Target="https://www.nysenate.gov/legislation/bills/2025/S8451/amendment/B" TargetMode="External"/><Relationship Id="rId23" Type="http://schemas.openxmlformats.org/officeDocument/2006/relationships/image" Target="../media/image13.svg"/><Relationship Id="rId10" Type="http://schemas.openxmlformats.org/officeDocument/2006/relationships/hyperlink" Target="https://www.nysenate.gov/legislation/bills/2025/A10379/amendment/C" TargetMode="External"/><Relationship Id="rId19" Type="http://schemas.openxmlformats.org/officeDocument/2006/relationships/hyperlink" Target="https://www.nysenate.gov/legislation/bills/2025/A9349/amendment/A" TargetMode="External"/><Relationship Id="rId4" Type="http://schemas.openxmlformats.org/officeDocument/2006/relationships/hyperlink" Target="https://www.bgov.com/news/TE8ZPCKGZAJT" TargetMode="External"/><Relationship Id="rId9" Type="http://schemas.openxmlformats.org/officeDocument/2006/relationships/image" Target="../media/image18.svg"/><Relationship Id="rId14" Type="http://schemas.openxmlformats.org/officeDocument/2006/relationships/hyperlink" Target="https://www.bgov.com/news/TGBRMLKIP3L2" TargetMode="External"/><Relationship Id="rId22" Type="http://schemas.openxmlformats.org/officeDocument/2006/relationships/hyperlink" Target="https://www.bgov.com/news/TGERR2KGCTG2"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s://www.bgov.com/news/TEJ9RMKIUPWI" TargetMode="External"/><Relationship Id="rId13" Type="http://schemas.openxmlformats.org/officeDocument/2006/relationships/hyperlink" Target="https://www.bgov.com/news/TCUZPEKIP3S2" TargetMode="External"/><Relationship Id="rId3" Type="http://schemas.openxmlformats.org/officeDocument/2006/relationships/hyperlink" Target="https://leg.colorado.gov/bills/sb24-205" TargetMode="External"/><Relationship Id="rId7" Type="http://schemas.openxmlformats.org/officeDocument/2006/relationships/hyperlink" Target="https://leg.colorado.gov/bills/HB26-1289" TargetMode="External"/><Relationship Id="rId12" Type="http://schemas.openxmlformats.org/officeDocument/2006/relationships/hyperlink" Target="https://leg.colorado.gov/bills/HB26-1322" TargetMode="External"/><Relationship Id="rId17" Type="http://schemas.openxmlformats.org/officeDocument/2006/relationships/image" Target="../media/image28.svg"/><Relationship Id="rId2" Type="http://schemas.openxmlformats.org/officeDocument/2006/relationships/hyperlink" Target="https://www.bgov.com/news/TFDQD0KGCTKG" TargetMode="External"/><Relationship Id="rId16" Type="http://schemas.openxmlformats.org/officeDocument/2006/relationships/hyperlink" Target="https://leg.colorado.gov/bills/SB26-004" TargetMode="External"/><Relationship Id="rId1" Type="http://schemas.openxmlformats.org/officeDocument/2006/relationships/hyperlink" Target="https://leg.colorado.gov/bills/sb26-189" TargetMode="External"/><Relationship Id="rId6" Type="http://schemas.openxmlformats.org/officeDocument/2006/relationships/hyperlink" Target="https://leg.colorado.gov/bills/hb26-1223" TargetMode="External"/><Relationship Id="rId11" Type="http://schemas.openxmlformats.org/officeDocument/2006/relationships/image" Target="../media/image26.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hyperlink" Target="https://leg.colorado.gov/bills/sb26-131" TargetMode="External"/><Relationship Id="rId4" Type="http://schemas.openxmlformats.org/officeDocument/2006/relationships/hyperlink" Target="https://www.bgov.com/news/TEXE9SKGZAKI" TargetMode="External"/><Relationship Id="rId9" Type="http://schemas.openxmlformats.org/officeDocument/2006/relationships/image" Target="../media/image17.svg"/><Relationship Id="rId14" Type="http://schemas.openxmlformats.org/officeDocument/2006/relationships/hyperlink" Target="https://leg.colorado.gov/bills/hb19-1129"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s://www.bgov.com/news/TFRLGSR24U9E" TargetMode="External"/><Relationship Id="rId13" Type="http://schemas.openxmlformats.org/officeDocument/2006/relationships/hyperlink" Target="https://www.cga.ct.gov/asp/CGABillStatus/cgabillstatus.asp?selBillType=Bill&amp;bill_num=HB05350&amp;which_year=2026" TargetMode="External"/><Relationship Id="rId3" Type="http://schemas.openxmlformats.org/officeDocument/2006/relationships/image" Target="../media/image17.svg"/><Relationship Id="rId7" Type="http://schemas.openxmlformats.org/officeDocument/2006/relationships/hyperlink" Target="https://www.cga.ct.gov/asp/CGABillStatus/cgabillstatus.asp?selBillType=Bill&amp;bill_num=SB4" TargetMode="External"/><Relationship Id="rId12" Type="http://schemas.openxmlformats.org/officeDocument/2006/relationships/image" Target="../media/image16.svg"/><Relationship Id="rId2" Type="http://schemas.openxmlformats.org/officeDocument/2006/relationships/hyperlink" Target="https://www.bgov.com/news/TEISAUKIP3JU" TargetMode="External"/><Relationship Id="rId16" Type="http://schemas.openxmlformats.org/officeDocument/2006/relationships/image" Target="../media/image23.svg"/><Relationship Id="rId1" Type="http://schemas.openxmlformats.org/officeDocument/2006/relationships/hyperlink" Target="https://www.cga.ct.gov/asp/cgabillstatus/cgabillstatus.asp?selBillType=Bill&amp;which_year=2026&amp;bill_num=1" TargetMode="External"/><Relationship Id="rId6" Type="http://schemas.openxmlformats.org/officeDocument/2006/relationships/image" Target="../media/image19.svg"/><Relationship Id="rId11" Type="http://schemas.openxmlformats.org/officeDocument/2006/relationships/hyperlink" Target="https://www.bgov.com/news/TEVXB7KGZAMK" TargetMode="External"/><Relationship Id="rId5" Type="http://schemas.openxmlformats.org/officeDocument/2006/relationships/hyperlink" Target="https://www.bgov.com/news/TFWP3HRKV2TD" TargetMode="External"/><Relationship Id="rId15" Type="http://schemas.openxmlformats.org/officeDocument/2006/relationships/hyperlink" Target="https://www.cga.ct.gov/asp/cgabillstatus/cgabillstatus.asp?which_year=2026&amp;selBillType=Bill&amp;bill_num=5001" TargetMode="External"/><Relationship Id="rId10" Type="http://schemas.openxmlformats.org/officeDocument/2006/relationships/hyperlink" Target="https://www.cga.ct.gov/asp/CGABillStatus/cgabillstatus.asp?selBillType=Bill&amp;bill_num=HB5003" TargetMode="External"/><Relationship Id="rId4" Type="http://schemas.openxmlformats.org/officeDocument/2006/relationships/hyperlink" Target="https://www.cga.ct.gov/asp/cgabillstatus/cgabillstatus.asp?selBillType=Bill&amp;bill_num=SB5&amp;which_year=2026" TargetMode="External"/><Relationship Id="rId9" Type="http://schemas.openxmlformats.org/officeDocument/2006/relationships/image" Target="../media/image13.svg"/><Relationship Id="rId14"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8" Type="http://schemas.openxmlformats.org/officeDocument/2006/relationships/hyperlink" Target="https://ilga.gov/Legislation/BillStatus?DocNum=2427&amp;GAID=18&amp;DocTypeID=SB&amp;LegId=162470&amp;SessionID=114" TargetMode="External"/><Relationship Id="rId13" Type="http://schemas.openxmlformats.org/officeDocument/2006/relationships/hyperlink" Target="https://ilga.gov/Legislation/BillStatus?GAID=18&amp;DocNum=3222&amp;DocTypeID=SB&amp;LegId=165937&amp;SessionID=114" TargetMode="External"/><Relationship Id="rId3" Type="http://schemas.openxmlformats.org/officeDocument/2006/relationships/image" Target="../media/image9.svg"/><Relationship Id="rId7" Type="http://schemas.openxmlformats.org/officeDocument/2006/relationships/hyperlink" Target="https://ilga.gov/Legislation/BillStatus?DocNum=5511&amp;GAID=18&amp;DocTypeID=HB&amp;LegId=167486&amp;SessionID=114" TargetMode="External"/><Relationship Id="rId12" Type="http://schemas.openxmlformats.org/officeDocument/2006/relationships/image" Target="../media/image30.svg"/><Relationship Id="rId2" Type="http://schemas.openxmlformats.org/officeDocument/2006/relationships/hyperlink" Target="https://www.bgov.com/news/TFYXU7KIP3IF" TargetMode="External"/><Relationship Id="rId16" Type="http://schemas.openxmlformats.org/officeDocument/2006/relationships/image" Target="../media/image27.svg"/><Relationship Id="rId1" Type="http://schemas.openxmlformats.org/officeDocument/2006/relationships/hyperlink" Target="https://ilga.gov/Legislation/BillStatus?DocNum=3019&amp;GAID=18&amp;DocTypeID=SB&amp;LegId=165557&amp;SessionID=114" TargetMode="External"/><Relationship Id="rId6" Type="http://schemas.openxmlformats.org/officeDocument/2006/relationships/image" Target="../media/image19.svg"/><Relationship Id="rId11" Type="http://schemas.openxmlformats.org/officeDocument/2006/relationships/hyperlink" Target="https://www.bgov.com/news/TGDC0YKIUPWB" TargetMode="External"/><Relationship Id="rId5" Type="http://schemas.openxmlformats.org/officeDocument/2006/relationships/hyperlink" Target="https://www.bgov.com/news/THRH19KGIFQR" TargetMode="External"/><Relationship Id="rId15" Type="http://schemas.openxmlformats.org/officeDocument/2006/relationships/hyperlink" Target="https://ilga.gov/Legislation/BillStatus/FullText?GAID=18&amp;DocNum=2371&amp;DocTypeID=HB&amp;LegId=160084&amp;SessionID=114" TargetMode="External"/><Relationship Id="rId10" Type="http://schemas.openxmlformats.org/officeDocument/2006/relationships/hyperlink" Target="https://www.bgov.com/news/TG66MNKGIFQO" TargetMode="External"/><Relationship Id="rId4" Type="http://schemas.openxmlformats.org/officeDocument/2006/relationships/hyperlink" Target="https://ilga.gov/Legislation/BillStatus?DocNum=315&amp;GAID=18&amp;DocTypeID=SB&amp;LegId=157797&amp;SessionID=114" TargetMode="External"/><Relationship Id="rId9" Type="http://schemas.openxmlformats.org/officeDocument/2006/relationships/hyperlink" Target="https://ilga.gov/Legislation/BillStatus?GAID=18&amp;DocNum=3645&amp;DocTypeID=SB&amp;LegId=166824&amp;SessionID=114" TargetMode="External"/><Relationship Id="rId14"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8" Type="http://schemas.openxmlformats.org/officeDocument/2006/relationships/hyperlink" Target="https://www.revisor.mn.gov/bills/94/2026/0/HF/4138/" TargetMode="External"/><Relationship Id="rId3" Type="http://schemas.openxmlformats.org/officeDocument/2006/relationships/hyperlink" Target="https://www.bgov.com/news/TDHLN8KIP3KI" TargetMode="External"/><Relationship Id="rId7" Type="http://schemas.openxmlformats.org/officeDocument/2006/relationships/image" Target="../media/image31.svg"/><Relationship Id="rId2" Type="http://schemas.openxmlformats.org/officeDocument/2006/relationships/hyperlink" Target="https://www.bgov.com/news/TF9141KGCTIU" TargetMode="External"/><Relationship Id="rId1" Type="http://schemas.openxmlformats.org/officeDocument/2006/relationships/hyperlink" Target="https://www.revisor.mn.gov/bills/94/2025/0/HF/2438/" TargetMode="External"/><Relationship Id="rId6" Type="http://schemas.openxmlformats.org/officeDocument/2006/relationships/hyperlink" Target="https://www.bgov.com/news/TFAZGRKGIG2Z" TargetMode="External"/><Relationship Id="rId5" Type="http://schemas.openxmlformats.org/officeDocument/2006/relationships/hyperlink" Target="https://www.revisor.mn.gov/bills/94/2026/0/SF/4760/" TargetMode="External"/><Relationship Id="rId10" Type="http://schemas.openxmlformats.org/officeDocument/2006/relationships/hyperlink" Target="https://www.revisor.mn.gov/bills/94/2025/0/HF/1606/?body=house" TargetMode="External"/><Relationship Id="rId4" Type="http://schemas.openxmlformats.org/officeDocument/2006/relationships/image" Target="../media/image9.svg"/><Relationship Id="rId9"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www.bgov.com/news/TGBNF4KIP3KQ" TargetMode="External"/><Relationship Id="rId7" Type="http://schemas.openxmlformats.org/officeDocument/2006/relationships/hyperlink" Target="https://www.senate.mo.gov/BillTracking/Bills/BillInformation?year=2026&amp;billid=290" TargetMode="External"/><Relationship Id="rId2" Type="http://schemas.openxmlformats.org/officeDocument/2006/relationships/hyperlink" Target="https://www.bgov.com/news/TDUZN5KGCTH4" TargetMode="External"/><Relationship Id="rId1" Type="http://schemas.openxmlformats.org/officeDocument/2006/relationships/hyperlink" Target="https://house.mo.gov/Bill.aspx?bill=HJR173&amp;year=2026&amp;code=R" TargetMode="External"/><Relationship Id="rId6" Type="http://schemas.openxmlformats.org/officeDocument/2006/relationships/image" Target="../media/image28.svg"/><Relationship Id="rId11" Type="http://schemas.openxmlformats.org/officeDocument/2006/relationships/image" Target="../media/image32.png"/><Relationship Id="rId5" Type="http://schemas.openxmlformats.org/officeDocument/2006/relationships/hyperlink" Target="https://www.senate.mo.gov/BillTracking/Bills/BillInformation?year=2026&amp;billid=326" TargetMode="External"/><Relationship Id="rId10" Type="http://schemas.openxmlformats.org/officeDocument/2006/relationships/hyperlink" Target="https://house.mo.gov/Bill.aspx?bill=HB2641&amp;year=2026&amp;code=R" TargetMode="External"/><Relationship Id="rId4" Type="http://schemas.openxmlformats.org/officeDocument/2006/relationships/image" Target="../media/image9.svg"/><Relationship Id="rId9" Type="http://schemas.openxmlformats.org/officeDocument/2006/relationships/hyperlink" Target="https://house.mo.gov/Bill.aspx?bill=HB2372&amp;year=2026&amp;code=R" TargetMode="External"/></Relationships>
</file>

<file path=ppt/diagrams/_rels/drawing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hyperlink" Target="https://www.bgov.com/news/TAAW5RKGIFPL" TargetMode="External"/><Relationship Id="rId12" Type="http://schemas.openxmlformats.org/officeDocument/2006/relationships/image" Target="../media/image27.svg"/><Relationship Id="rId2" Type="http://schemas.openxmlformats.org/officeDocument/2006/relationships/hyperlink" Target="https://www.bgov.com/news/TCRYWVKGCTJB" TargetMode="External"/><Relationship Id="rId1" Type="http://schemas.openxmlformats.org/officeDocument/2006/relationships/hyperlink" Target="https://www.scstatehouse.gov/sess126_2025-2026/bills/4216.htm" TargetMode="External"/><Relationship Id="rId6" Type="http://schemas.openxmlformats.org/officeDocument/2006/relationships/hyperlink" Target="https://www.bgov.com/news/TA20J4KGZAMO" TargetMode="External"/><Relationship Id="rId11" Type="http://schemas.openxmlformats.org/officeDocument/2006/relationships/hyperlink" Target="https://www.scstatehouse.gov/sess126_2025-2026/bills/477.htm" TargetMode="External"/><Relationship Id="rId5" Type="http://schemas.openxmlformats.org/officeDocument/2006/relationships/hyperlink" Target="https://www.scstatehouse.gov/sess126_2025-2026/bills/3431.htm" TargetMode="External"/><Relationship Id="rId10" Type="http://schemas.openxmlformats.org/officeDocument/2006/relationships/image" Target="../media/image12.svg"/><Relationship Id="rId4" Type="http://schemas.openxmlformats.org/officeDocument/2006/relationships/hyperlink" Target="https://www.scstatehouse.gov/sess126_2025-2026/bills/4303.htm" TargetMode="External"/><Relationship Id="rId9" Type="http://schemas.openxmlformats.org/officeDocument/2006/relationships/hyperlink" Target="https://www.scstatehouse.gov/sess126_2025-2026/bills/4756.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F1642E-92A6-46CC-8C89-243C7AA55C0A}">
      <dgm:prSet custT="1"/>
      <dgm:spPr>
        <a:solidFill>
          <a:srgbClr val="E8DFF0"/>
        </a:solidFill>
      </dgm:spPr>
      <dgm:t>
        <a:bodyPr/>
        <a:lstStyle/>
        <a:p>
          <a:pPr>
            <a:buNone/>
          </a:pPr>
          <a:r>
            <a:rPr lang="en-US" sz="1400" dirty="0">
              <a:solidFill>
                <a:schemeClr val="tx1"/>
              </a:solidFill>
              <a:latin typeface="Aptos" panose="020B0004020202020204" pitchFamily="34" charset="0"/>
              <a:hlinkClick xmlns:r="http://schemas.openxmlformats.org/officeDocument/2006/relationships" r:id="rId1"/>
            </a:rPr>
            <a:t>HCR 2001</a:t>
          </a:r>
          <a:r>
            <a:rPr lang="en-US" sz="1400" dirty="0">
              <a:solidFill>
                <a:schemeClr val="tx1"/>
              </a:solidFill>
              <a:latin typeface="Aptos" panose="020B0004020202020204" pitchFamily="34" charset="0"/>
            </a:rPr>
            <a:t> creates a ballot initiative for voters to decide whether to require ID for all forms of voting, including </a:t>
          </a:r>
          <a:r>
            <a:rPr lang="en-US" sz="1400" u="none" dirty="0">
              <a:solidFill>
                <a:schemeClr val="tx1"/>
              </a:solidFill>
              <a:latin typeface="Aptos" panose="020B0004020202020204" pitchFamily="34" charset="0"/>
            </a:rPr>
            <a:t>mail-in ballots</a:t>
          </a:r>
          <a:r>
            <a:rPr lang="en-US" sz="1400" dirty="0">
              <a:solidFill>
                <a:schemeClr val="tx1"/>
              </a:solidFill>
              <a:latin typeface="Aptos" panose="020B0004020202020204" pitchFamily="34" charset="0"/>
            </a:rPr>
            <a:t>, and allows for in-person tabulation of vote; the US Supreme Court is separately </a:t>
          </a:r>
          <a:r>
            <a:rPr lang="en-US" sz="1400" dirty="0">
              <a:solidFill>
                <a:schemeClr val="tx1"/>
              </a:solidFill>
              <a:latin typeface="Aptos" panose="020B0004020202020204" pitchFamily="34" charset="0"/>
              <a:hlinkClick xmlns:r="http://schemas.openxmlformats.org/officeDocument/2006/relationships" r:id="rId2"/>
            </a:rPr>
            <a:t>reviewing</a:t>
          </a:r>
          <a:r>
            <a:rPr lang="en-US" sz="1400" dirty="0">
              <a:solidFill>
                <a:schemeClr val="tx1"/>
              </a:solidFill>
              <a:latin typeface="Aptos" panose="020B0004020202020204" pitchFamily="34" charset="0"/>
            </a:rPr>
            <a:t> whether Arizona can require proof of citizenship when using state forms to register to vote</a:t>
          </a:r>
        </a:p>
      </dgm:t>
    </dgm:pt>
    <dgm:pt modelId="{155AB9E7-07F5-4659-BA72-C879653B7834}" type="par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0850F654-0FA3-4E87-A5E1-C8F4CEA10F08}" type="sib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AB438305-A57F-466E-8A58-1C2C10AC3E7D}">
      <dgm:prSe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3"/>
            </a:rPr>
            <a:t>HB 4168</a:t>
          </a:r>
          <a:r>
            <a:rPr lang="en-US" sz="1400" dirty="0">
              <a:solidFill>
                <a:schemeClr val="tx1"/>
              </a:solidFill>
              <a:latin typeface="Aptos" panose="020B0004020202020204" pitchFamily="34" charset="0"/>
            </a:rPr>
            <a:t> also creates a </a:t>
          </a:r>
          <a:r>
            <a:rPr lang="en-US" sz="1400" dirty="0">
              <a:solidFill>
                <a:schemeClr val="tx1"/>
              </a:solidFill>
              <a:latin typeface="Aptos" panose="020B0004020202020204" pitchFamily="34" charset="0"/>
              <a:hlinkClick xmlns:r="http://schemas.openxmlformats.org/officeDocument/2006/relationships" r:id="rId4"/>
            </a:rPr>
            <a:t>three-year moratorium</a:t>
          </a:r>
          <a:r>
            <a:rPr lang="en-US" sz="1400" dirty="0">
              <a:solidFill>
                <a:schemeClr val="tx1"/>
              </a:solidFill>
              <a:latin typeface="Aptos" panose="020B0004020202020204" pitchFamily="34" charset="0"/>
            </a:rPr>
            <a:t> on new sales tax breaks for data centers;</a:t>
          </a:r>
          <a:br>
            <a:rPr lang="en-US" sz="1400" dirty="0">
              <a:solidFill>
                <a:schemeClr val="tx1"/>
              </a:solidFill>
              <a:latin typeface="Aptos" panose="020B0004020202020204" pitchFamily="34" charset="0"/>
            </a:rPr>
          </a:br>
          <a:r>
            <a:rPr lang="en-US" sz="1400" dirty="0">
              <a:solidFill>
                <a:schemeClr val="tx1"/>
              </a:solidFill>
              <a:latin typeface="Aptos" panose="020B0004020202020204" pitchFamily="34" charset="0"/>
              <a:hlinkClick xmlns:r="http://schemas.openxmlformats.org/officeDocument/2006/relationships" r:id="rId5"/>
            </a:rPr>
            <a:t>HB 2756</a:t>
          </a:r>
          <a:r>
            <a:rPr lang="en-US" sz="1400" dirty="0">
              <a:solidFill>
                <a:schemeClr val="tx1"/>
              </a:solidFill>
              <a:latin typeface="Aptos" panose="020B0004020202020204" pitchFamily="34" charset="0"/>
            </a:rPr>
            <a:t> requires utilities to report on extra-high-load customers, such as data centers, and allows the state commission to set contract requirements, such as covering the cost of infrastructure improvements</a:t>
          </a:r>
          <a:endParaRPr lang="en-US" sz="1400" dirty="0">
            <a:solidFill>
              <a:schemeClr val="tx1"/>
            </a:solidFill>
            <a:latin typeface="Aptos" panose="020B0004020202020204" pitchFamily="34" charset="0"/>
            <a:cs typeface="AngsanaUPC" panose="020B0502040204020203" pitchFamily="18" charset="-34"/>
          </a:endParaRPr>
        </a:p>
      </dgm:t>
    </dgm:pt>
    <dgm:pt modelId="{9CCBAC0C-026C-4E4E-A00D-D4E48C1B7142}" type="par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A3BA741-8BD1-43D8-9F21-9C496FFBFEDF}" type="sib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7C964A79-6761-4588-810A-339EA850B7E0}">
      <dgm:prSet custT="1"/>
      <dgm:spPr>
        <a:solidFill>
          <a:srgbClr val="E8DFF0"/>
        </a:solidFill>
      </dgm:spPr>
      <dgm:t>
        <a:bodyPr/>
        <a:lstStyle/>
        <a:p>
          <a:r>
            <a:rPr lang="en-US" sz="1400" b="0" dirty="0">
              <a:solidFill>
                <a:schemeClr val="tx1"/>
              </a:solidFill>
              <a:latin typeface="Aptos" panose="020B0004020202020204" pitchFamily="34" charset="0"/>
              <a:cs typeface="AngsanaUPC" panose="020B0502040204020203" pitchFamily="18" charset="-34"/>
              <a:hlinkClick xmlns:r="http://schemas.openxmlformats.org/officeDocument/2006/relationships" r:id="rId6"/>
            </a:rPr>
            <a:t>HCR 2044</a:t>
          </a:r>
          <a:r>
            <a:rPr lang="en-US" sz="1400" b="0" dirty="0">
              <a:solidFill>
                <a:schemeClr val="tx1"/>
              </a:solidFill>
              <a:latin typeface="Aptos" panose="020B0004020202020204" pitchFamily="34" charset="0"/>
              <a:cs typeface="AngsanaUPC" panose="020B0502040204020203" pitchFamily="18" charset="-34"/>
            </a:rPr>
            <a:t> </a:t>
          </a:r>
          <a:r>
            <a:rPr lang="en-US" sz="1400" dirty="0">
              <a:solidFill>
                <a:schemeClr val="tx1"/>
              </a:solidFill>
              <a:latin typeface="Aptos" panose="020B0004020202020204" pitchFamily="34" charset="0"/>
            </a:rPr>
            <a:t>creates a ballot initiative for voters to decide whether </a:t>
          </a:r>
          <a:r>
            <a:rPr lang="en-US" sz="1400" b="0" dirty="0">
              <a:solidFill>
                <a:schemeClr val="tx1"/>
              </a:solidFill>
              <a:latin typeface="Aptos" panose="020B0004020202020204" pitchFamily="34" charset="0"/>
              <a:cs typeface="AngsanaUPC" panose="020B0502040204020203" pitchFamily="18" charset="-34"/>
            </a:rPr>
            <a:t>to prohibit the state from promoting or funding policies that require </a:t>
          </a:r>
          <a:r>
            <a:rPr lang="en-US" sz="1400" b="0" dirty="0">
              <a:solidFill>
                <a:schemeClr val="tx1"/>
              </a:solidFill>
              <a:latin typeface="Aptos" panose="020B0004020202020204" pitchFamily="34" charset="0"/>
              <a:cs typeface="AngsanaUPC" panose="020B0502040204020203" pitchFamily="18" charset="-34"/>
              <a:hlinkClick xmlns:r="http://schemas.openxmlformats.org/officeDocument/2006/relationships" r:id="rId7"/>
            </a:rPr>
            <a:t>preferential treatment</a:t>
          </a:r>
          <a:r>
            <a:rPr lang="en-US" sz="1400" b="0" dirty="0">
              <a:solidFill>
                <a:schemeClr val="tx1"/>
              </a:solidFill>
              <a:latin typeface="Aptos" panose="020B0004020202020204" pitchFamily="34" charset="0"/>
              <a:cs typeface="AngsanaUPC" panose="020B0502040204020203" pitchFamily="18" charset="-34"/>
            </a:rPr>
            <a:t> based on race or ethnicity in education or hiring</a:t>
          </a:r>
          <a:endParaRPr lang="en-US" sz="1400" b="0" strike="sngStrike" dirty="0">
            <a:solidFill>
              <a:schemeClr val="tx1"/>
            </a:solidFill>
            <a:latin typeface="Aptos" panose="020B0004020202020204" pitchFamily="34" charset="0"/>
            <a:cs typeface="AngsanaUPC" panose="020B0502040204020203" pitchFamily="18" charset="-34"/>
          </a:endParaRPr>
        </a:p>
      </dgm:t>
    </dgm:pt>
    <dgm:pt modelId="{D2BF4A03-BF33-4F96-B294-7ABC3B2AC8C0}" type="par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3DF9D5C9-5228-45CB-91DF-9DAFE3137EB4}" type="sib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04C66EAF-E319-42BF-90A0-A54E05B90DFA}">
      <dgm:prSet custT="1"/>
      <dgm:spPr>
        <a:solidFill>
          <a:srgbClr val="E8DFF0"/>
        </a:solidFill>
      </dgm:spPr>
      <dgm:t>
        <a:bodyPr/>
        <a:lstStyle/>
        <a:p>
          <a:r>
            <a:rPr lang="en-US" sz="1400">
              <a:solidFill>
                <a:schemeClr val="tx1"/>
              </a:solidFill>
              <a:latin typeface="Aptos" panose="020B0004020202020204" pitchFamily="34" charset="0"/>
              <a:hlinkClick xmlns:r="http://schemas.openxmlformats.org/officeDocument/2006/relationships" r:id="rId3"/>
            </a:rPr>
            <a:t>HB 4168</a:t>
          </a:r>
          <a:r>
            <a:rPr lang="en-US" sz="1400">
              <a:solidFill>
                <a:schemeClr val="tx1"/>
              </a:solidFill>
              <a:latin typeface="Aptos" panose="020B0004020202020204" pitchFamily="34" charset="0"/>
            </a:rPr>
            <a:t> conforms state taxes to the federal 2025 GOP tax bill, making it the only state to adopt full conformity, according to </a:t>
          </a:r>
          <a:r>
            <a:rPr lang="en-US" sz="1400">
              <a:solidFill>
                <a:schemeClr val="tx1"/>
              </a:solidFill>
              <a:latin typeface="Aptos" panose="020B0004020202020204" pitchFamily="34" charset="0"/>
              <a:hlinkClick xmlns:r="http://schemas.openxmlformats.org/officeDocument/2006/relationships" r:id="rId8"/>
            </a:rPr>
            <a:t>Republicans</a:t>
          </a:r>
          <a:endParaRPr lang="en-US" sz="1400" b="0" strike="sngStrike">
            <a:solidFill>
              <a:srgbClr val="FF0000"/>
            </a:solidFill>
            <a:latin typeface="Aptos" panose="020B0004020202020204" pitchFamily="34" charset="0"/>
            <a:cs typeface="AngsanaUPC" panose="020B0502040204020203" pitchFamily="18" charset="-34"/>
          </a:endParaRPr>
        </a:p>
      </dgm:t>
    </dgm:pt>
    <dgm:pt modelId="{10FDD3CE-D15D-493E-BF52-832DD0572DF7}" type="par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7CFBECB0-9948-4968-8FD1-E42B29C18A49}" type="sib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CFED60DF-17AE-4C57-9730-45760E163947}">
      <dgm:prSe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9"/>
            </a:rPr>
            <a:t>HCR 2003</a:t>
          </a:r>
          <a:r>
            <a:rPr lang="en-US" sz="1400" dirty="0">
              <a:solidFill>
                <a:schemeClr val="tx1"/>
              </a:solidFill>
              <a:latin typeface="Aptos" panose="020B0004020202020204" pitchFamily="34" charset="0"/>
            </a:rPr>
            <a:t> creates a ballot initiative for voters to decide whether to prohibit schools and athletic teams from allowing anyone to use a restroom and locker room that isn’t designated for that individual’s sex assigned at birth</a:t>
          </a:r>
          <a:endParaRPr lang="en-US" sz="1400" b="0" strike="sngStrike" dirty="0">
            <a:solidFill>
              <a:schemeClr val="tx1"/>
            </a:solidFill>
            <a:latin typeface="Aptos" panose="020B0004020202020204" pitchFamily="34" charset="0"/>
            <a:cs typeface="AngsanaUPC" panose="020B0502040204020203" pitchFamily="18" charset="-34"/>
          </a:endParaRPr>
        </a:p>
      </dgm:t>
    </dgm:pt>
    <dgm:pt modelId="{B737F90E-7883-4882-BDFD-636912B94D6B}" type="sib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4ACD1D92-E27C-404D-99BE-906E458A194E}" type="par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3B482C38-C302-4FB7-9774-8DBE053F23BC}" type="pres">
      <dgm:prSet presAssocID="{CDD8F212-A0A5-4192-8EC2-832E06824B4B}" presName="linear" presStyleCnt="0">
        <dgm:presLayoutVars>
          <dgm:dir/>
          <dgm:resizeHandles val="exact"/>
        </dgm:presLayoutVars>
      </dgm:prSet>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0" presStyleCnt="5"/>
      <dgm:spPr/>
    </dgm:pt>
    <dgm:pt modelId="{9ACCF81B-C7CA-4DA5-88A5-55DFFE837EBD}" type="pres">
      <dgm:prSet presAssocID="{04C66EAF-E319-42BF-90A0-A54E05B90DFA}" presName="img" presStyleLbl="fgImgPlace1" presStyleIdx="0"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ax with solid fill"/>
        </a:ext>
      </dgm:extLst>
    </dgm:pt>
    <dgm:pt modelId="{C8C68DB0-ECB6-4526-A166-E666997FBBEA}" type="pres">
      <dgm:prSet presAssocID="{04C66EAF-E319-42BF-90A0-A54E05B90DFA}" presName="text" presStyleLbl="node1" presStyleIdx="0" presStyleCnt="5">
        <dgm:presLayoutVars>
          <dgm:bulletEnabled val="1"/>
        </dgm:presLayoutVars>
      </dgm:prSet>
      <dgm:spPr/>
    </dgm:pt>
    <dgm:pt modelId="{47645EBA-E1A9-404A-9CEB-FD6BF724F9FE}" type="pres">
      <dgm:prSet presAssocID="{7CFBECB0-9948-4968-8FD1-E42B29C18A49}"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1" presStyleCnt="5"/>
      <dgm:spPr/>
    </dgm:pt>
    <dgm:pt modelId="{103819A7-0E52-4AA5-96E2-0C4C03BE3FB9}" type="pres">
      <dgm:prSet presAssocID="{AB438305-A57F-466E-8A58-1C2C10AC3E7D}" presName="img" presStyleLbl="fgImgPlace1" presStyleIdx="1"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Fluorescent Light Bulb with solid fill"/>
        </a:ext>
      </dgm:extLst>
    </dgm:pt>
    <dgm:pt modelId="{C7032E9D-E76A-4F31-B51A-C38865C43A64}" type="pres">
      <dgm:prSet presAssocID="{AB438305-A57F-466E-8A58-1C2C10AC3E7D}" presName="text" presStyleLbl="node1" presStyleIdx="1" presStyleCnt="5">
        <dgm:presLayoutVars>
          <dgm:bulletEnabled val="1"/>
        </dgm:presLayoutVars>
      </dgm:prSet>
      <dgm:spPr/>
    </dgm:pt>
    <dgm:pt modelId="{84BCE712-F7F4-4C39-8B3D-F7A395B98B41}" type="pres">
      <dgm:prSet presAssocID="{CA3BA741-8BD1-43D8-9F21-9C496FFBFEDF}"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2" presStyleCnt="5" custLinFactNeighborX="529" custLinFactNeighborY="-74"/>
      <dgm:spPr/>
    </dgm:pt>
    <dgm:pt modelId="{E9C8A5D3-171F-43FA-9240-CE44C187D99F}" type="pres">
      <dgm:prSet presAssocID="{5BF1642E-92A6-46CC-8C89-243C7AA55C0A}" presName="img" presStyleLbl="fgImgPlace1" presStyleIdx="2"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Inbox Check with solid fill"/>
        </a:ext>
      </dgm:extLst>
    </dgm:pt>
    <dgm:pt modelId="{01443911-1CFB-4757-AB35-0DD8DD3D3E0E}" type="pres">
      <dgm:prSet presAssocID="{5BF1642E-92A6-46CC-8C89-243C7AA55C0A}" presName="text" presStyleLbl="node1" presStyleIdx="2" presStyleCnt="5">
        <dgm:presLayoutVars>
          <dgm:bulletEnabled val="1"/>
        </dgm:presLayoutVars>
      </dgm:prSet>
      <dgm:spPr/>
    </dgm:pt>
    <dgm:pt modelId="{276C197D-4C7C-47CC-9EF8-A5AAB4FF757E}" type="pres">
      <dgm:prSet presAssocID="{0850F654-0FA3-4E87-A5E1-C8F4CEA10F08}"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3" presStyleCnt="5"/>
      <dgm:spPr/>
    </dgm:pt>
    <dgm:pt modelId="{D71C3935-1C64-406E-8CD0-74206CAC6D8D}" type="pres">
      <dgm:prSet presAssocID="{7C964A79-6761-4588-810A-339EA850B7E0}" presName="img" presStyleLbl="fgImgPlace1" presStyleIdx="3" presStyleCnt="5" custScaleX="31938" custScaleY="78900" custLinFactNeighborX="-34300"/>
      <dgm:spPr>
        <a:blipFill rotWithShape="1">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Gavel with solid fill"/>
        </a:ext>
      </dgm:extLst>
    </dgm:pt>
    <dgm:pt modelId="{6E65D6B2-6F52-4EC7-9F99-A1BBC507019C}" type="pres">
      <dgm:prSet presAssocID="{7C964A79-6761-4588-810A-339EA850B7E0}" presName="text" presStyleLbl="node1" presStyleIdx="3" presStyleCnt="5">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4" presStyleCnt="5" custLinFactNeighborX="106" custLinFactNeighborY="-399"/>
      <dgm:spPr/>
    </dgm:pt>
    <dgm:pt modelId="{AA6E8F42-18AC-4B0F-B8F8-10EB8D9D5800}" type="pres">
      <dgm:prSet presAssocID="{CFED60DF-17AE-4C57-9730-45760E163947}" presName="img" presStyleLbl="fgImgPlace1" presStyleIdx="4"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Pencil with solid fill"/>
        </a:ext>
      </dgm:extLst>
    </dgm:pt>
    <dgm:pt modelId="{DA7BCC53-E329-44E6-969F-CCE296A66033}" type="pres">
      <dgm:prSet presAssocID="{CFED60DF-17AE-4C57-9730-45760E163947}" presName="text" presStyleLbl="node1" presStyleIdx="4" presStyleCnt="5">
        <dgm:presLayoutVars>
          <dgm:bulletEnabled val="1"/>
        </dgm:presLayoutVars>
      </dgm:prSet>
      <dgm:spPr/>
    </dgm:pt>
  </dgm:ptLst>
  <dgm:cxnLst>
    <dgm:cxn modelId="{E2E52705-C8DA-4EBC-8E3E-7F2BC734A7AA}" srcId="{CDD8F212-A0A5-4192-8EC2-832E06824B4B}" destId="{04C66EAF-E319-42BF-90A0-A54E05B90DFA}" srcOrd="0" destOrd="0" parTransId="{10FDD3CE-D15D-493E-BF52-832DD0572DF7}" sibTransId="{7CFBECB0-9948-4968-8FD1-E42B29C18A49}"/>
    <dgm:cxn modelId="{E539910F-C4FC-4A84-B2D4-B8E24BB8AC42}" srcId="{CDD8F212-A0A5-4192-8EC2-832E06824B4B}" destId="{AB438305-A57F-466E-8A58-1C2C10AC3E7D}" srcOrd="1" destOrd="0" parTransId="{9CCBAC0C-026C-4E4E-A00D-D4E48C1B7142}" sibTransId="{CA3BA741-8BD1-43D8-9F21-9C496FFBFEDF}"/>
    <dgm:cxn modelId="{B86C1816-82A5-4A88-949A-A18DC8107ED7}" type="presOf" srcId="{7C964A79-6761-4588-810A-339EA850B7E0}" destId="{4BCA1491-42DE-45A1-85A9-89D0223FAD61}" srcOrd="0" destOrd="0" presId="urn:microsoft.com/office/officeart/2005/8/layout/vList4"/>
    <dgm:cxn modelId="{90ED991C-79E8-46C4-9069-61689D365D24}" type="presOf" srcId="{CFED60DF-17AE-4C57-9730-45760E163947}" destId="{623A7C2F-0544-48D2-8229-872F1C3A3D2F}" srcOrd="0" destOrd="0" presId="urn:microsoft.com/office/officeart/2005/8/layout/vList4"/>
    <dgm:cxn modelId="{669F5B5B-BC43-41D5-B094-CC473C449853}" srcId="{CDD8F212-A0A5-4192-8EC2-832E06824B4B}" destId="{CFED60DF-17AE-4C57-9730-45760E163947}" srcOrd="4" destOrd="0" parTransId="{4ACD1D92-E27C-404D-99BE-906E458A194E}" sibTransId="{B737F90E-7883-4882-BDFD-636912B94D6B}"/>
    <dgm:cxn modelId="{5F33E971-F4A8-42E6-B074-AC999C0AB8D7}" type="presOf" srcId="{5BF1642E-92A6-46CC-8C89-243C7AA55C0A}" destId="{01443911-1CFB-4757-AB35-0DD8DD3D3E0E}" srcOrd="1" destOrd="0" presId="urn:microsoft.com/office/officeart/2005/8/layout/vList4"/>
    <dgm:cxn modelId="{27A87D56-704E-459E-9E2F-EF8A1F56BC59}" type="presOf" srcId="{5BF1642E-92A6-46CC-8C89-243C7AA55C0A}" destId="{FBEF28B8-D879-4B3C-9B7F-619ED7C3E2C8}" srcOrd="0" destOrd="0" presId="urn:microsoft.com/office/officeart/2005/8/layout/vList4"/>
    <dgm:cxn modelId="{0FC3307A-3887-49EA-B983-46DC06D51BFC}" srcId="{CDD8F212-A0A5-4192-8EC2-832E06824B4B}" destId="{5BF1642E-92A6-46CC-8C89-243C7AA55C0A}" srcOrd="2" destOrd="0" parTransId="{155AB9E7-07F5-4659-BA72-C879653B7834}" sibTransId="{0850F654-0FA3-4E87-A5E1-C8F4CEA10F08}"/>
    <dgm:cxn modelId="{3A7C179B-DD0D-48D4-BD8F-EAEE0932A34B}" srcId="{CDD8F212-A0A5-4192-8EC2-832E06824B4B}" destId="{7C964A79-6761-4588-810A-339EA850B7E0}" srcOrd="3" destOrd="0" parTransId="{D2BF4A03-BF33-4F96-B294-7ABC3B2AC8C0}" sibTransId="{3DF9D5C9-5228-45CB-91DF-9DAFE3137EB4}"/>
    <dgm:cxn modelId="{8AB844A1-7C12-478C-AA5A-A3D9E7EE4141}" type="presOf" srcId="{7C964A79-6761-4588-810A-339EA850B7E0}" destId="{6E65D6B2-6F52-4EC7-9F99-A1BBC507019C}" srcOrd="1" destOrd="0" presId="urn:microsoft.com/office/officeart/2005/8/layout/vList4"/>
    <dgm:cxn modelId="{5F0B43A3-862B-48A8-A086-EC895A870886}" type="presOf" srcId="{CFED60DF-17AE-4C57-9730-45760E163947}" destId="{DA7BCC53-E329-44E6-969F-CCE296A66033}" srcOrd="1"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A7735FB0-9B2A-4738-9F82-6B1201FAC86E}" type="presOf" srcId="{04C66EAF-E319-42BF-90A0-A54E05B90DFA}" destId="{591F8307-7C8E-4DD1-82C6-A2F941C06278}" srcOrd="0" destOrd="0" presId="urn:microsoft.com/office/officeart/2005/8/layout/vList4"/>
    <dgm:cxn modelId="{41ED05BA-4443-4F27-81A2-36C1ECBB8DD4}" type="presOf" srcId="{AB438305-A57F-466E-8A58-1C2C10AC3E7D}" destId="{537C4C17-0484-4A2D-9077-7173D7068B1A}" srcOrd="0" destOrd="0" presId="urn:microsoft.com/office/officeart/2005/8/layout/vList4"/>
    <dgm:cxn modelId="{562F08D3-FBC5-4472-915E-97632F0A8A52}" type="presOf" srcId="{04C66EAF-E319-42BF-90A0-A54E05B90DFA}" destId="{C8C68DB0-ECB6-4526-A166-E666997FBBEA}" srcOrd="1" destOrd="0" presId="urn:microsoft.com/office/officeart/2005/8/layout/vList4"/>
    <dgm:cxn modelId="{0B2D67E0-2DA7-45D5-AB6F-B58468AD8DC4}" type="presOf" srcId="{AB438305-A57F-466E-8A58-1C2C10AC3E7D}" destId="{C7032E9D-E76A-4F31-B51A-C38865C43A64}" srcOrd="1" destOrd="0" presId="urn:microsoft.com/office/officeart/2005/8/layout/vList4"/>
    <dgm:cxn modelId="{BF00807C-EAE0-41D9-B11F-40E7AFD9F316}" type="presParOf" srcId="{3B482C38-C302-4FB7-9774-8DBE053F23BC}" destId="{2B0400FD-6835-475E-ABDD-05A2EC9C4A5F}" srcOrd="0" destOrd="0" presId="urn:microsoft.com/office/officeart/2005/8/layout/vList4"/>
    <dgm:cxn modelId="{1CC60285-F8F1-422E-9D7B-A5C18B5D5426}" type="presParOf" srcId="{2B0400FD-6835-475E-ABDD-05A2EC9C4A5F}" destId="{591F8307-7C8E-4DD1-82C6-A2F941C06278}" srcOrd="0" destOrd="0" presId="urn:microsoft.com/office/officeart/2005/8/layout/vList4"/>
    <dgm:cxn modelId="{CEAE1810-0826-4391-8548-E1A893045000}" type="presParOf" srcId="{2B0400FD-6835-475E-ABDD-05A2EC9C4A5F}" destId="{9ACCF81B-C7CA-4DA5-88A5-55DFFE837EBD}" srcOrd="1" destOrd="0" presId="urn:microsoft.com/office/officeart/2005/8/layout/vList4"/>
    <dgm:cxn modelId="{DBD8D21F-70DA-4B72-9882-EA7F12410F1A}" type="presParOf" srcId="{2B0400FD-6835-475E-ABDD-05A2EC9C4A5F}" destId="{C8C68DB0-ECB6-4526-A166-E666997FBBEA}" srcOrd="2" destOrd="0" presId="urn:microsoft.com/office/officeart/2005/8/layout/vList4"/>
    <dgm:cxn modelId="{E4EB3FA2-1371-42D3-B815-A2A8F9929B6F}" type="presParOf" srcId="{3B482C38-C302-4FB7-9774-8DBE053F23BC}" destId="{47645EBA-E1A9-404A-9CEB-FD6BF724F9FE}" srcOrd="1" destOrd="0" presId="urn:microsoft.com/office/officeart/2005/8/layout/vList4"/>
    <dgm:cxn modelId="{8A4CBBA8-44B2-4A92-B73C-9EA24E587E98}" type="presParOf" srcId="{3B482C38-C302-4FB7-9774-8DBE053F23BC}" destId="{C7123388-933B-4AFA-98E7-E8D799D48847}" srcOrd="2" destOrd="0" presId="urn:microsoft.com/office/officeart/2005/8/layout/vList4"/>
    <dgm:cxn modelId="{7AC233D3-7B6E-4955-92A3-E6B54BD14F30}" type="presParOf" srcId="{C7123388-933B-4AFA-98E7-E8D799D48847}" destId="{537C4C17-0484-4A2D-9077-7173D7068B1A}" srcOrd="0" destOrd="0" presId="urn:microsoft.com/office/officeart/2005/8/layout/vList4"/>
    <dgm:cxn modelId="{688B564F-4BE5-4ABA-9EBC-7B06F741C050}" type="presParOf" srcId="{C7123388-933B-4AFA-98E7-E8D799D48847}" destId="{103819A7-0E52-4AA5-96E2-0C4C03BE3FB9}" srcOrd="1" destOrd="0" presId="urn:microsoft.com/office/officeart/2005/8/layout/vList4"/>
    <dgm:cxn modelId="{2C08BDE5-6E55-4A1D-B604-8C285CEF07EF}" type="presParOf" srcId="{C7123388-933B-4AFA-98E7-E8D799D48847}" destId="{C7032E9D-E76A-4F31-B51A-C38865C43A64}" srcOrd="2" destOrd="0" presId="urn:microsoft.com/office/officeart/2005/8/layout/vList4"/>
    <dgm:cxn modelId="{42A1CF88-6420-46E4-B53A-FE1AA1546545}" type="presParOf" srcId="{3B482C38-C302-4FB7-9774-8DBE053F23BC}" destId="{84BCE712-F7F4-4C39-8B3D-F7A395B98B41}" srcOrd="3" destOrd="0" presId="urn:microsoft.com/office/officeart/2005/8/layout/vList4"/>
    <dgm:cxn modelId="{F5A0F688-E59E-42A6-A3FE-9BF95D38AE2C}" type="presParOf" srcId="{3B482C38-C302-4FB7-9774-8DBE053F23BC}" destId="{5D195495-DE4A-4EE0-B37A-E662C5B593C2}" srcOrd="4" destOrd="0" presId="urn:microsoft.com/office/officeart/2005/8/layout/vList4"/>
    <dgm:cxn modelId="{C5D0C540-E134-4C2A-8942-8F6B43A9C2FB}" type="presParOf" srcId="{5D195495-DE4A-4EE0-B37A-E662C5B593C2}" destId="{FBEF28B8-D879-4B3C-9B7F-619ED7C3E2C8}" srcOrd="0" destOrd="0" presId="urn:microsoft.com/office/officeart/2005/8/layout/vList4"/>
    <dgm:cxn modelId="{73DCC8F7-C8E7-4184-A5E0-05D4A07ABAA4}" type="presParOf" srcId="{5D195495-DE4A-4EE0-B37A-E662C5B593C2}" destId="{E9C8A5D3-171F-43FA-9240-CE44C187D99F}" srcOrd="1" destOrd="0" presId="urn:microsoft.com/office/officeart/2005/8/layout/vList4"/>
    <dgm:cxn modelId="{6BA51890-13EA-45EC-9E52-929D61FD8579}" type="presParOf" srcId="{5D195495-DE4A-4EE0-B37A-E662C5B593C2}" destId="{01443911-1CFB-4757-AB35-0DD8DD3D3E0E}" srcOrd="2" destOrd="0" presId="urn:microsoft.com/office/officeart/2005/8/layout/vList4"/>
    <dgm:cxn modelId="{8FF2DB3C-4824-4B0A-BAA4-3D44B4406C4E}" type="presParOf" srcId="{3B482C38-C302-4FB7-9774-8DBE053F23BC}" destId="{276C197D-4C7C-47CC-9EF8-A5AAB4FF757E}" srcOrd="5" destOrd="0" presId="urn:microsoft.com/office/officeart/2005/8/layout/vList4"/>
    <dgm:cxn modelId="{B920B444-3BFD-4CEB-9B71-AF3F1F40B1CE}" type="presParOf" srcId="{3B482C38-C302-4FB7-9774-8DBE053F23BC}" destId="{0BDD1378-268D-40E3-8702-51F23B90B343}" srcOrd="6" destOrd="0" presId="urn:microsoft.com/office/officeart/2005/8/layout/vList4"/>
    <dgm:cxn modelId="{BE680905-BDA4-45A6-91E8-8C76D77D4F73}" type="presParOf" srcId="{0BDD1378-268D-40E3-8702-51F23B90B343}" destId="{4BCA1491-42DE-45A1-85A9-89D0223FAD61}" srcOrd="0" destOrd="0" presId="urn:microsoft.com/office/officeart/2005/8/layout/vList4"/>
    <dgm:cxn modelId="{F2F19485-9055-401E-9D76-22C400A36BEC}" type="presParOf" srcId="{0BDD1378-268D-40E3-8702-51F23B90B343}" destId="{D71C3935-1C64-406E-8CD0-74206CAC6D8D}" srcOrd="1" destOrd="0" presId="urn:microsoft.com/office/officeart/2005/8/layout/vList4"/>
    <dgm:cxn modelId="{760CAB81-9098-4D20-8CE1-FA4E5B709558}" type="presParOf" srcId="{0BDD1378-268D-40E3-8702-51F23B90B343}" destId="{6E65D6B2-6F52-4EC7-9F99-A1BBC507019C}" srcOrd="2" destOrd="0" presId="urn:microsoft.com/office/officeart/2005/8/layout/vList4"/>
    <dgm:cxn modelId="{897D4083-53E2-462F-BC47-1D529E6062CA}" type="presParOf" srcId="{3B482C38-C302-4FB7-9774-8DBE053F23BC}" destId="{49137CFB-0C95-4607-BF1E-52A88BEC15BB}" srcOrd="7" destOrd="0" presId="urn:microsoft.com/office/officeart/2005/8/layout/vList4"/>
    <dgm:cxn modelId="{BDA52EAD-94D6-4826-86C1-17010CC3FFD3}" type="presParOf" srcId="{3B482C38-C302-4FB7-9774-8DBE053F23BC}" destId="{8EFEB03E-18C7-4CBB-8578-F5882CB203B9}" srcOrd="8" destOrd="0" presId="urn:microsoft.com/office/officeart/2005/8/layout/vList4"/>
    <dgm:cxn modelId="{1D7677D8-2158-4C1E-AC6C-BC11B8A656BF}" type="presParOf" srcId="{8EFEB03E-18C7-4CBB-8578-F5882CB203B9}" destId="{623A7C2F-0544-48D2-8229-872F1C3A3D2F}" srcOrd="0" destOrd="0" presId="urn:microsoft.com/office/officeart/2005/8/layout/vList4"/>
    <dgm:cxn modelId="{B92C4D21-E7C1-474A-8321-2F16E3A5B4D8}" type="presParOf" srcId="{8EFEB03E-18C7-4CBB-8578-F5882CB203B9}" destId="{AA6E8F42-18AC-4B0F-B8F8-10EB8D9D5800}" srcOrd="1" destOrd="0" presId="urn:microsoft.com/office/officeart/2005/8/layout/vList4"/>
    <dgm:cxn modelId="{667091F9-8F3E-4544-AA0B-D788D9FE0205}" type="presParOf" srcId="{8EFEB03E-18C7-4CBB-8578-F5882CB203B9}" destId="{DA7BCC53-E329-44E6-969F-CCE296A660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D748665-0356-47C0-AAF0-68B21653A595}">
      <dgm:prSet phldrT="[Text]" phldr="0" custT="1"/>
      <dgm:spPr>
        <a:solidFill>
          <a:srgbClr val="E8DFF0"/>
        </a:solidFill>
      </dgm:spPr>
      <dgm:t>
        <a:bodyPr/>
        <a:lstStyle/>
        <a:p>
          <a:r>
            <a:rPr lang="en-US" sz="1400">
              <a:solidFill>
                <a:schemeClr val="tx1"/>
              </a:solidFill>
              <a:latin typeface="Aptos" panose="020B0004020202020204" pitchFamily="34" charset="0"/>
              <a:hlinkClick xmlns:r="http://schemas.openxmlformats.org/officeDocument/2006/relationships" r:id="rId1"/>
            </a:rPr>
            <a:t>HB 1009</a:t>
          </a:r>
          <a:r>
            <a:rPr lang="en-US" sz="1400">
              <a:solidFill>
                <a:schemeClr val="tx1"/>
              </a:solidFill>
              <a:latin typeface="Aptos" panose="020B0004020202020204" pitchFamily="34" charset="0"/>
            </a:rPr>
            <a:t> prohibits high school students from using personal electronic devices during the school day</a:t>
          </a:r>
          <a:endParaRPr lang="en-US" sz="1400" b="0">
            <a:solidFill>
              <a:schemeClr val="tx1"/>
            </a:solidFill>
            <a:latin typeface="Aptos" panose="020B0004020202020204" pitchFamily="34" charset="0"/>
          </a:endParaRPr>
        </a:p>
      </dgm:t>
    </dgm:pt>
    <dgm:pt modelId="{2854B065-E13F-4BBC-ABD2-FBA86E33FB5E}" type="parTrans" cxnId="{6643FBA7-5B37-4B3F-B19F-6255410C4E23}">
      <dgm:prSet/>
      <dgm:spPr/>
      <dgm:t>
        <a:bodyPr/>
        <a:lstStyle/>
        <a:p>
          <a:endParaRPr lang="en-US"/>
        </a:p>
      </dgm:t>
    </dgm:pt>
    <dgm:pt modelId="{EDB078C4-F8EB-4CF2-8F93-A9CE5C30A26C}" type="sibTrans" cxnId="{6643FBA7-5B37-4B3F-B19F-6255410C4E23}">
      <dgm:prSet/>
      <dgm:spPr/>
      <dgm:t>
        <a:bodyPr/>
        <a:lstStyle/>
        <a:p>
          <a:endParaRPr lang="en-US"/>
        </a:p>
      </dgm:t>
    </dgm:pt>
    <dgm:pt modelId="{5BF1642E-92A6-46CC-8C89-243C7AA55C0A}">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2"/>
            </a:rPr>
            <a:t>HB 463</a:t>
          </a:r>
          <a:r>
            <a:rPr lang="en-US" sz="1400" dirty="0">
              <a:latin typeface="Aptos" panose="020B0004020202020204" pitchFamily="34" charset="0"/>
            </a:rPr>
            <a:t> </a:t>
          </a:r>
          <a:r>
            <a:rPr lang="en-US" sz="1400" dirty="0">
              <a:solidFill>
                <a:schemeClr val="tx1"/>
              </a:solidFill>
              <a:latin typeface="Aptos" panose="020B0004020202020204" pitchFamily="34" charset="0"/>
            </a:rPr>
            <a:t>gradually</a:t>
          </a:r>
          <a:r>
            <a:rPr lang="en-US" sz="1400" b="0" i="0" dirty="0">
              <a:solidFill>
                <a:schemeClr val="tx1"/>
              </a:solidFill>
              <a:latin typeface="Aptos" panose="020B0004020202020204" pitchFamily="34" charset="0"/>
            </a:rPr>
            <a:t> </a:t>
          </a:r>
          <a:r>
            <a:rPr lang="en-US" sz="1400" b="0" i="0" dirty="0">
              <a:solidFill>
                <a:schemeClr val="tx1"/>
              </a:solidFill>
              <a:latin typeface="Aptos" panose="020B0004020202020204" pitchFamily="34" charset="0"/>
              <a:hlinkClick xmlns:r="http://schemas.openxmlformats.org/officeDocument/2006/relationships" r:id="rId3"/>
            </a:rPr>
            <a:t>reduces</a:t>
          </a:r>
          <a:r>
            <a:rPr lang="en-US" sz="1400" b="0" i="0" dirty="0">
              <a:solidFill>
                <a:schemeClr val="tx1"/>
              </a:solidFill>
              <a:latin typeface="Aptos" panose="020B0004020202020204" pitchFamily="34" charset="0"/>
            </a:rPr>
            <a:t> the personal income tax rate </a:t>
          </a:r>
          <a:r>
            <a:rPr lang="en-US" sz="1400" b="0" i="0" strike="noStrike" dirty="0">
              <a:solidFill>
                <a:schemeClr val="tx1"/>
              </a:solidFill>
              <a:latin typeface="Aptos" panose="020B0004020202020204" pitchFamily="34" charset="0"/>
            </a:rPr>
            <a:t>to </a:t>
          </a:r>
          <a:r>
            <a:rPr lang="en-US" sz="1400" b="0" i="0" dirty="0">
              <a:solidFill>
                <a:schemeClr val="tx1"/>
              </a:solidFill>
              <a:latin typeface="Aptos" panose="020B0004020202020204" pitchFamily="34" charset="0"/>
            </a:rPr>
            <a:t>3.99% from 5.19%, exempt up to $1,750 in cash tips and overtime, and eliminate some </a:t>
          </a:r>
          <a:r>
            <a:rPr lang="en-US" sz="1400" b="0" i="0" dirty="0">
              <a:solidFill>
                <a:schemeClr val="tx2"/>
              </a:solidFill>
              <a:latin typeface="Aptos" panose="020B0004020202020204" pitchFamily="34" charset="0"/>
              <a:hlinkClick xmlns:r="http://schemas.openxmlformats.org/officeDocument/2006/relationships" r:id="rId4"/>
            </a:rPr>
            <a:t>business</a:t>
          </a:r>
          <a:r>
            <a:rPr lang="en-US" sz="1400" b="0" i="0" dirty="0">
              <a:solidFill>
                <a:srgbClr val="FF0000"/>
              </a:solidFill>
              <a:latin typeface="Aptos" panose="020B0004020202020204" pitchFamily="34" charset="0"/>
            </a:rPr>
            <a:t> </a:t>
          </a:r>
          <a:r>
            <a:rPr lang="en-US" sz="1400" b="0" i="0" dirty="0">
              <a:solidFill>
                <a:schemeClr val="tx1"/>
              </a:solidFill>
              <a:latin typeface="Aptos" panose="020B0004020202020204" pitchFamily="34" charset="0"/>
            </a:rPr>
            <a:t>tax credits; an earlier version would have eliminated data center tax breaks</a:t>
          </a:r>
          <a:endParaRPr lang="en-US" sz="1400" dirty="0">
            <a:solidFill>
              <a:schemeClr val="tx1"/>
            </a:solidFill>
            <a:latin typeface="Aptos" panose="020B0004020202020204" pitchFamily="34" charset="0"/>
          </a:endParaRPr>
        </a:p>
      </dgm:t>
    </dgm:pt>
    <dgm:pt modelId="{155AB9E7-07F5-4659-BA72-C879653B7834}" type="parTrans" cxnId="{0FC3307A-3887-49EA-B983-46DC06D51BFC}">
      <dgm:prSet/>
      <dgm:spPr/>
      <dgm:t>
        <a:bodyPr/>
        <a:lstStyle/>
        <a:p>
          <a:endParaRPr lang="en-US"/>
        </a:p>
      </dgm:t>
    </dgm:pt>
    <dgm:pt modelId="{0850F654-0FA3-4E87-A5E1-C8F4CEA10F08}" type="sibTrans" cxnId="{0FC3307A-3887-49EA-B983-46DC06D51BFC}">
      <dgm:prSet/>
      <dgm:spPr/>
      <dgm:t>
        <a:bodyPr/>
        <a:lstStyle/>
        <a:p>
          <a:endParaRPr lang="en-US"/>
        </a:p>
      </dgm:t>
    </dgm:pt>
    <dgm:pt modelId="{AB438305-A57F-466E-8A58-1C2C10AC3E7D}">
      <dgm:prSet custT="1"/>
      <dgm:spPr>
        <a:solidFill>
          <a:srgbClr val="E8DFF0"/>
        </a:solidFill>
      </dgm:spPr>
      <dgm:t>
        <a:bodyPr/>
        <a:lstStyle/>
        <a:p>
          <a:r>
            <a:rPr lang="en-US" sz="1400">
              <a:latin typeface="Aptos" panose="020B0004020202020204" pitchFamily="34" charset="0"/>
              <a:hlinkClick xmlns:r="http://schemas.openxmlformats.org/officeDocument/2006/relationships" r:id="rId5"/>
            </a:rPr>
            <a:t>HB 1199</a:t>
          </a:r>
          <a:r>
            <a:rPr lang="en-US" sz="1400">
              <a:latin typeface="Aptos" panose="020B0004020202020204" pitchFamily="34" charset="0"/>
            </a:rPr>
            <a:t> </a:t>
          </a:r>
          <a:r>
            <a:rPr kumimoji="0" lang="en-US" sz="1400" b="0" i="0" u="none" strike="noStrike" cap="none" spc="0" normalizeH="0" baseline="0" noProof="0">
              <a:ln>
                <a:noFill/>
              </a:ln>
              <a:solidFill>
                <a:schemeClr val="tx1"/>
              </a:solidFill>
              <a:effectLst/>
              <a:uLnTx/>
              <a:uFillTx/>
              <a:latin typeface="Aptos" panose="020B0004020202020204" pitchFamily="34" charset="0"/>
              <a:ea typeface="+mn-ea"/>
              <a:cs typeface="+mn-cs"/>
            </a:rPr>
            <a:t>suspends the collection of excise tax on </a:t>
          </a:r>
          <a:r>
            <a:rPr kumimoji="0" lang="en-US" sz="1400" b="0" i="0" u="none" strike="noStrike" cap="none" spc="0" normalizeH="0" baseline="0" noProof="0">
              <a:ln>
                <a:noFill/>
              </a:ln>
              <a:solidFill>
                <a:schemeClr val="tx1"/>
              </a:solidFill>
              <a:effectLst/>
              <a:uLnTx/>
              <a:uFillTx/>
              <a:latin typeface="Aptos" panose="020B0004020202020204" pitchFamily="34" charset="0"/>
              <a:ea typeface="+mn-ea"/>
              <a:cs typeface="+mn-cs"/>
              <a:hlinkClick xmlns:r="http://schemas.openxmlformats.org/officeDocument/2006/relationships" r:id="rId6"/>
            </a:rPr>
            <a:t>gasoline</a:t>
          </a:r>
          <a:r>
            <a:rPr kumimoji="0" lang="en-US" sz="1400" b="0" i="0" u="none" strike="noStrike" cap="none" spc="0" normalizeH="0" baseline="0" noProof="0">
              <a:ln>
                <a:noFill/>
              </a:ln>
              <a:solidFill>
                <a:schemeClr val="tx1"/>
              </a:solidFill>
              <a:effectLst/>
              <a:uLnTx/>
              <a:uFillTx/>
              <a:latin typeface="Aptos" panose="020B0004020202020204" pitchFamily="34" charset="0"/>
              <a:ea typeface="+mn-ea"/>
              <a:cs typeface="+mn-cs"/>
            </a:rPr>
            <a:t> for 60 days and conforms to GOP tax law, while decoupling some business tax breaks</a:t>
          </a:r>
          <a:r>
            <a:rPr lang="en-US" sz="1400" b="0">
              <a:solidFill>
                <a:schemeClr val="tx1"/>
              </a:solidFill>
              <a:latin typeface="Aptos" panose="020B0004020202020204" pitchFamily="34" charset="0"/>
            </a:rPr>
            <a:t>; </a:t>
          </a:r>
          <a:r>
            <a:rPr lang="en-US" sz="1400" b="0">
              <a:solidFill>
                <a:schemeClr val="tx1"/>
              </a:solidFill>
              <a:latin typeface="Aptos" panose="020B0004020202020204" pitchFamily="34" charset="0"/>
              <a:hlinkClick xmlns:r="http://schemas.openxmlformats.org/officeDocument/2006/relationships" r:id="rId7"/>
            </a:rPr>
            <a:t>HB 1000</a:t>
          </a:r>
          <a:r>
            <a:rPr lang="en-US" sz="1400" b="0">
              <a:solidFill>
                <a:schemeClr val="tx1"/>
              </a:solidFill>
              <a:latin typeface="Aptos" panose="020B0004020202020204" pitchFamily="34" charset="0"/>
            </a:rPr>
            <a:t> creates a one-time tax rebate of $250 for single filers or $500 for married couples</a:t>
          </a:r>
          <a:endParaRPr lang="en-US" sz="1400">
            <a:solidFill>
              <a:schemeClr val="tx1"/>
            </a:solidFill>
            <a:latin typeface="Aptos" panose="020B0004020202020204" pitchFamily="34" charset="0"/>
          </a:endParaRPr>
        </a:p>
      </dgm:t>
    </dgm:pt>
    <dgm:pt modelId="{9CCBAC0C-026C-4E4E-A00D-D4E48C1B7142}" type="parTrans" cxnId="{E539910F-C4FC-4A84-B2D4-B8E24BB8AC42}">
      <dgm:prSet/>
      <dgm:spPr/>
      <dgm:t>
        <a:bodyPr/>
        <a:lstStyle/>
        <a:p>
          <a:endParaRPr lang="en-US"/>
        </a:p>
      </dgm:t>
    </dgm:pt>
    <dgm:pt modelId="{CA3BA741-8BD1-43D8-9F21-9C496FFBFEDF}" type="sibTrans" cxnId="{E539910F-C4FC-4A84-B2D4-B8E24BB8AC42}">
      <dgm:prSet/>
      <dgm:spPr/>
      <dgm:t>
        <a:bodyPr/>
        <a:lstStyle/>
        <a:p>
          <a:endParaRPr lang="en-US"/>
        </a:p>
      </dgm:t>
    </dgm:pt>
    <dgm:pt modelId="{CFED60DF-17AE-4C57-9730-45760E163947}">
      <dgm:prSet custT="1"/>
      <dgm:spPr>
        <a:solidFill>
          <a:srgbClr val="E8DFF0"/>
        </a:solidFill>
      </dgm:spPr>
      <dgm:t>
        <a:bodyPr/>
        <a:lstStyle/>
        <a:p>
          <a:r>
            <a:rPr lang="en-US" sz="1400" b="0" i="0">
              <a:solidFill>
                <a:schemeClr val="tx1"/>
              </a:solidFill>
              <a:latin typeface="Aptos" panose="020B0004020202020204" pitchFamily="34" charset="0"/>
              <a:hlinkClick xmlns:r="http://schemas.openxmlformats.org/officeDocument/2006/relationships" r:id="rId8"/>
            </a:rPr>
            <a:t>HB 295</a:t>
          </a:r>
          <a:r>
            <a:rPr lang="en-US" sz="1400" b="0" i="0">
              <a:solidFill>
                <a:schemeClr val="tx1"/>
              </a:solidFill>
              <a:latin typeface="Aptos" panose="020B0004020202020204" pitchFamily="34" charset="0"/>
            </a:rPr>
            <a:t> allows property owners to sue local governments for failing to enforce prohibitions on immigration sanctuary policies or laws related to homeless and public safety if it reduces their property values</a:t>
          </a:r>
          <a:endParaRPr lang="en-US" sz="1400" b="0">
            <a:solidFill>
              <a:schemeClr val="tx1"/>
            </a:solidFill>
            <a:latin typeface="Aptos" panose="020B0004020202020204" pitchFamily="34" charset="0"/>
          </a:endParaRPr>
        </a:p>
      </dgm:t>
    </dgm:pt>
    <dgm:pt modelId="{B737F90E-7883-4882-BDFD-636912B94D6B}" type="sibTrans" cxnId="{669F5B5B-BC43-41D5-B094-CC473C449853}">
      <dgm:prSet/>
      <dgm:spPr/>
      <dgm:t>
        <a:bodyPr/>
        <a:lstStyle/>
        <a:p>
          <a:endParaRPr lang="en-US"/>
        </a:p>
      </dgm:t>
    </dgm:pt>
    <dgm:pt modelId="{4ACD1D92-E27C-404D-99BE-906E458A194E}" type="parTrans" cxnId="{669F5B5B-BC43-41D5-B094-CC473C449853}">
      <dgm:prSet/>
      <dgm:spPr/>
      <dgm:t>
        <a:bodyPr/>
        <a:lstStyle/>
        <a:p>
          <a:endParaRPr lang="en-US"/>
        </a:p>
      </dgm:t>
    </dgm:pt>
    <dgm:pt modelId="{7C964A79-6761-4588-810A-339EA850B7E0}">
      <dgm:prSet custT="1"/>
      <dgm:spPr>
        <a:solidFill>
          <a:srgbClr val="E8DFF0"/>
        </a:solidFill>
      </dgm:spPr>
      <dgm:t>
        <a:bodyPr/>
        <a:lstStyle/>
        <a:p>
          <a:r>
            <a:rPr lang="en-US" sz="1400" b="0" i="0">
              <a:solidFill>
                <a:schemeClr val="tx1"/>
              </a:solidFill>
              <a:latin typeface="Aptos" panose="020B0004020202020204" pitchFamily="34" charset="0"/>
              <a:hlinkClick xmlns:r="http://schemas.openxmlformats.org/officeDocument/2006/relationships" r:id="rId9"/>
            </a:rPr>
            <a:t>SB 33</a:t>
          </a:r>
          <a:r>
            <a:rPr lang="en-US" sz="1400" b="0" i="0">
              <a:solidFill>
                <a:schemeClr val="tx1"/>
              </a:solidFill>
              <a:latin typeface="Aptos" panose="020B0004020202020204" pitchFamily="34" charset="0"/>
            </a:rPr>
            <a:t> allows local governments to </a:t>
          </a:r>
          <a:r>
            <a:rPr lang="en-US" sz="1400" b="0" i="0">
              <a:solidFill>
                <a:schemeClr val="tx1"/>
              </a:solidFill>
              <a:latin typeface="Aptos" panose="020B0004020202020204" pitchFamily="34" charset="0"/>
              <a:hlinkClick xmlns:r="http://schemas.openxmlformats.org/officeDocument/2006/relationships" r:id="rId3"/>
            </a:rPr>
            <a:t>adopt</a:t>
          </a:r>
          <a:r>
            <a:rPr lang="en-US" sz="1400" b="0" i="0">
              <a:solidFill>
                <a:schemeClr val="tx1"/>
              </a:solidFill>
              <a:latin typeface="Aptos" panose="020B0004020202020204" pitchFamily="34" charset="0"/>
            </a:rPr>
            <a:t> a 1% sales and use tax to offset property tax deductions</a:t>
          </a:r>
          <a:endParaRPr lang="en-US" sz="1400" b="0">
            <a:solidFill>
              <a:schemeClr val="tx1"/>
            </a:solidFill>
            <a:latin typeface="Aptos" panose="020B0004020202020204" pitchFamily="34" charset="0"/>
          </a:endParaRPr>
        </a:p>
      </dgm:t>
    </dgm:pt>
    <dgm:pt modelId="{D2BF4A03-BF33-4F96-B294-7ABC3B2AC8C0}" type="parTrans" cxnId="{3A7C179B-DD0D-48D4-BD8F-EAEE0932A34B}">
      <dgm:prSet/>
      <dgm:spPr/>
      <dgm:t>
        <a:bodyPr/>
        <a:lstStyle/>
        <a:p>
          <a:endParaRPr lang="en-US"/>
        </a:p>
      </dgm:t>
    </dgm:pt>
    <dgm:pt modelId="{3DF9D5C9-5228-45CB-91DF-9DAFE3137EB4}" type="sibTrans" cxnId="{3A7C179B-DD0D-48D4-BD8F-EAEE0932A34B}">
      <dgm:prSet/>
      <dgm:spPr/>
      <dgm:t>
        <a:bodyPr/>
        <a:lstStyle/>
        <a:p>
          <a:endParaRPr lang="en-US"/>
        </a:p>
      </dgm:t>
    </dgm:pt>
    <dgm:pt modelId="{D4399390-331B-4AF6-8EB4-23BA412D12E1}">
      <dgm:prSe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10"/>
            </a:rPr>
            <a:t>SB 220</a:t>
          </a:r>
          <a:r>
            <a:rPr lang="en-US" sz="1400" dirty="0">
              <a:solidFill>
                <a:schemeClr val="tx1"/>
              </a:solidFill>
              <a:latin typeface="Aptos" panose="020B0004020202020204" pitchFamily="34" charset="0"/>
            </a:rPr>
            <a:t> allows individuals to possess up to 12,000 milligrams of THC for medical purposes </a:t>
          </a:r>
          <a:r>
            <a:rPr lang="en-US" sz="1400" b="0" dirty="0">
              <a:solidFill>
                <a:schemeClr val="tx1"/>
              </a:solidFill>
              <a:latin typeface="Aptos" panose="020B0004020202020204" pitchFamily="34" charset="0"/>
            </a:rPr>
            <a:t>and remove the requirement that covered medical conditions are severe or end stage</a:t>
          </a:r>
          <a:endParaRPr lang="en-US" sz="1400" dirty="0">
            <a:solidFill>
              <a:schemeClr val="tx1"/>
            </a:solidFill>
          </a:endParaRPr>
        </a:p>
      </dgm:t>
    </dgm:pt>
    <dgm:pt modelId="{AD73EA4B-2F20-4713-97B0-8D7896504072}" type="parTrans" cxnId="{0FE62649-873C-47AA-A179-060DBAFE1CD3}">
      <dgm:prSet/>
      <dgm:spPr/>
      <dgm:t>
        <a:bodyPr/>
        <a:lstStyle/>
        <a:p>
          <a:endParaRPr lang="en-US"/>
        </a:p>
      </dgm:t>
    </dgm:pt>
    <dgm:pt modelId="{033BC2D2-4E2A-485B-9160-B0641908535D}" type="sibTrans" cxnId="{0FE62649-873C-47AA-A179-060DBAFE1CD3}">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0" presStyleCnt="6"/>
      <dgm:spPr/>
    </dgm:pt>
    <dgm:pt modelId="{E9C8A5D3-171F-43FA-9240-CE44C187D99F}" type="pres">
      <dgm:prSet presAssocID="{5BF1642E-92A6-46CC-8C89-243C7AA55C0A}" presName="img" presStyleLbl="fgImgPlace1" presStyleIdx="0"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Tax with solid fill"/>
        </a:ext>
      </dgm:extLst>
    </dgm:pt>
    <dgm:pt modelId="{01443911-1CFB-4757-AB35-0DD8DD3D3E0E}" type="pres">
      <dgm:prSet presAssocID="{5BF1642E-92A6-46CC-8C89-243C7AA55C0A}" presName="text" presStyleLbl="node1" presStyleIdx="0" presStyleCnt="6">
        <dgm:presLayoutVars>
          <dgm:bulletEnabled val="1"/>
        </dgm:presLayoutVars>
      </dgm:prSet>
      <dgm:spPr/>
    </dgm:pt>
    <dgm:pt modelId="{276C197D-4C7C-47CC-9EF8-A5AAB4FF757E}" type="pres">
      <dgm:prSet presAssocID="{0850F654-0FA3-4E87-A5E1-C8F4CEA10F08}"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1" presStyleCnt="6" custLinFactNeighborX="106" custLinFactNeighborY="1676"/>
      <dgm:spPr/>
    </dgm:pt>
    <dgm:pt modelId="{103819A7-0E52-4AA5-96E2-0C4C03BE3FB9}" type="pres">
      <dgm:prSet presAssocID="{AB438305-A57F-466E-8A58-1C2C10AC3E7D}" presName="img" presStyleLbl="fgImgPlace1" presStyleIdx="1"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Tax with solid fill"/>
        </a:ext>
      </dgm:extLst>
    </dgm:pt>
    <dgm:pt modelId="{C7032E9D-E76A-4F31-B51A-C38865C43A64}" type="pres">
      <dgm:prSet presAssocID="{AB438305-A57F-466E-8A58-1C2C10AC3E7D}" presName="text" presStyleLbl="node1" presStyleIdx="1" presStyleCnt="6">
        <dgm:presLayoutVars>
          <dgm:bulletEnabled val="1"/>
        </dgm:presLayoutVars>
      </dgm:prSet>
      <dgm:spPr/>
    </dgm:pt>
    <dgm:pt modelId="{84BCE712-F7F4-4C39-8B3D-F7A395B98B41}" type="pres">
      <dgm:prSet presAssocID="{CA3BA741-8BD1-43D8-9F21-9C496FFBFEDF}"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2" presStyleCnt="6"/>
      <dgm:spPr/>
    </dgm:pt>
    <dgm:pt modelId="{D71C3935-1C64-406E-8CD0-74206CAC6D8D}" type="pres">
      <dgm:prSet presAssocID="{7C964A79-6761-4588-810A-339EA850B7E0}" presName="img" presStyleLbl="fgImgPlace1" presStyleIdx="2"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rchitecture with solid fill"/>
        </a:ext>
      </dgm:extLst>
    </dgm:pt>
    <dgm:pt modelId="{6E65D6B2-6F52-4EC7-9F99-A1BBC507019C}" type="pres">
      <dgm:prSet presAssocID="{7C964A79-6761-4588-810A-339EA850B7E0}" presName="text" presStyleLbl="node1" presStyleIdx="2" presStyleCnt="6">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3" presStyleCnt="6" custLinFactNeighborX="106" custLinFactNeighborY="-399"/>
      <dgm:spPr/>
    </dgm:pt>
    <dgm:pt modelId="{AA6E8F42-18AC-4B0F-B8F8-10EB8D9D5800}" type="pres">
      <dgm:prSet presAssocID="{CFED60DF-17AE-4C57-9730-45760E163947}" presName="img" presStyleLbl="fgImgPlace1" presStyleIdx="3"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Gavel with solid fill"/>
        </a:ext>
      </dgm:extLst>
    </dgm:pt>
    <dgm:pt modelId="{DA7BCC53-E329-44E6-969F-CCE296A66033}" type="pres">
      <dgm:prSet presAssocID="{CFED60DF-17AE-4C57-9730-45760E163947}" presName="text" presStyleLbl="node1" presStyleIdx="3" presStyleCnt="6">
        <dgm:presLayoutVars>
          <dgm:bulletEnabled val="1"/>
        </dgm:presLayoutVars>
      </dgm:prSet>
      <dgm:spPr/>
    </dgm:pt>
    <dgm:pt modelId="{B6F55E1C-BCE4-4669-AF11-39E9D9975CB6}" type="pres">
      <dgm:prSet presAssocID="{B737F90E-7883-4882-BDFD-636912B94D6B}" presName="spacer" presStyleCnt="0"/>
      <dgm:spPr/>
    </dgm:pt>
    <dgm:pt modelId="{058AC387-1E92-4CA7-A525-6119BE22DDE5}" type="pres">
      <dgm:prSet presAssocID="{8D748665-0356-47C0-AAF0-68B21653A595}" presName="comp" presStyleCnt="0"/>
      <dgm:spPr/>
    </dgm:pt>
    <dgm:pt modelId="{A25E385F-B334-45CC-8109-52F59D7628AC}" type="pres">
      <dgm:prSet presAssocID="{8D748665-0356-47C0-AAF0-68B21653A595}" presName="box" presStyleLbl="node1" presStyleIdx="4" presStyleCnt="6"/>
      <dgm:spPr/>
    </dgm:pt>
    <dgm:pt modelId="{26083246-69A9-4A57-85C7-653A8EAD3885}" type="pres">
      <dgm:prSet presAssocID="{8D748665-0356-47C0-AAF0-68B21653A595}" presName="img" presStyleLbl="fgImgPlace1" presStyleIdx="4"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Pencil with solid fill"/>
        </a:ext>
      </dgm:extLst>
    </dgm:pt>
    <dgm:pt modelId="{1C8EA963-F4B9-41B8-8943-F8743BBEEB26}" type="pres">
      <dgm:prSet presAssocID="{8D748665-0356-47C0-AAF0-68B21653A595}" presName="text" presStyleLbl="node1" presStyleIdx="4" presStyleCnt="6">
        <dgm:presLayoutVars>
          <dgm:bulletEnabled val="1"/>
        </dgm:presLayoutVars>
      </dgm:prSet>
      <dgm:spPr/>
    </dgm:pt>
    <dgm:pt modelId="{58BF6D9F-2840-47CC-A663-7BABD87D4546}" type="pres">
      <dgm:prSet presAssocID="{EDB078C4-F8EB-4CF2-8F93-A9CE5C30A26C}" presName="spacer" presStyleCnt="0"/>
      <dgm:spPr/>
    </dgm:pt>
    <dgm:pt modelId="{C9B710FB-4BD9-4453-8F52-E4FE2775BC50}" type="pres">
      <dgm:prSet presAssocID="{D4399390-331B-4AF6-8EB4-23BA412D12E1}" presName="comp" presStyleCnt="0"/>
      <dgm:spPr/>
    </dgm:pt>
    <dgm:pt modelId="{298BE734-A8A0-47EB-9D1B-D745BF4D9F99}" type="pres">
      <dgm:prSet presAssocID="{D4399390-331B-4AF6-8EB4-23BA412D12E1}" presName="box" presStyleLbl="node1" presStyleIdx="5" presStyleCnt="6"/>
      <dgm:spPr/>
    </dgm:pt>
    <dgm:pt modelId="{1FDEB9A8-4824-47BF-8624-781665A4F004}" type="pres">
      <dgm:prSet presAssocID="{D4399390-331B-4AF6-8EB4-23BA412D12E1}" presName="img" presStyleLbl="fgImgPlace1" presStyleIdx="5" presStyleCnt="6" custScaleX="31938" custScaleY="94931" custLinFactNeighborX="-33446"/>
      <dgm:spPr>
        <a:blipFill>
          <a:blip xmlns:r="http://schemas.openxmlformats.org/officeDocument/2006/relationships" r:embed="rId15" cstate="hqprint">
            <a:extLst>
              <a:ext uri="{28A0092B-C50C-407E-A947-70E740481C1C}">
                <a14:useLocalDpi xmlns:a14="http://schemas.microsoft.com/office/drawing/2010/main"/>
              </a:ext>
            </a:extLst>
          </a:blip>
          <a:srcRect/>
          <a:stretch>
            <a:fillRect/>
          </a:stretch>
        </a:blipFill>
      </dgm:spPr>
    </dgm:pt>
    <dgm:pt modelId="{9C480EB5-948E-443A-A7F4-B688B8C6B5D2}" type="pres">
      <dgm:prSet presAssocID="{D4399390-331B-4AF6-8EB4-23BA412D12E1}" presName="text" presStyleLbl="node1" presStyleIdx="5" presStyleCnt="6">
        <dgm:presLayoutVars>
          <dgm:bulletEnabled val="1"/>
        </dgm:presLayoutVars>
      </dgm:prSet>
      <dgm:spPr/>
    </dgm:pt>
  </dgm:ptLst>
  <dgm:cxnLst>
    <dgm:cxn modelId="{E539910F-C4FC-4A84-B2D4-B8E24BB8AC42}" srcId="{CDD8F212-A0A5-4192-8EC2-832E06824B4B}" destId="{AB438305-A57F-466E-8A58-1C2C10AC3E7D}" srcOrd="1" destOrd="0" parTransId="{9CCBAC0C-026C-4E4E-A00D-D4E48C1B7142}" sibTransId="{CA3BA741-8BD1-43D8-9F21-9C496FFBFEDF}"/>
    <dgm:cxn modelId="{36602B14-CF14-4C09-8B2B-BBE14FC07E80}" type="presOf" srcId="{AB438305-A57F-466E-8A58-1C2C10AC3E7D}" destId="{C7032E9D-E76A-4F31-B51A-C38865C43A64}" srcOrd="1" destOrd="0" presId="urn:microsoft.com/office/officeart/2005/8/layout/vList4"/>
    <dgm:cxn modelId="{3F91063A-957C-45E1-B741-F83466A542AB}" type="presOf" srcId="{CFED60DF-17AE-4C57-9730-45760E163947}" destId="{DA7BCC53-E329-44E6-969F-CCE296A66033}" srcOrd="1" destOrd="0" presId="urn:microsoft.com/office/officeart/2005/8/layout/vList4"/>
    <dgm:cxn modelId="{669F5B5B-BC43-41D5-B094-CC473C449853}" srcId="{CDD8F212-A0A5-4192-8EC2-832E06824B4B}" destId="{CFED60DF-17AE-4C57-9730-45760E163947}" srcOrd="3" destOrd="0" parTransId="{4ACD1D92-E27C-404D-99BE-906E458A194E}" sibTransId="{B737F90E-7883-4882-BDFD-636912B94D6B}"/>
    <dgm:cxn modelId="{CF954E45-84F2-48B8-B1E6-4D202A3B28E6}" type="presOf" srcId="{D4399390-331B-4AF6-8EB4-23BA412D12E1}" destId="{298BE734-A8A0-47EB-9D1B-D745BF4D9F99}" srcOrd="0" destOrd="0" presId="urn:microsoft.com/office/officeart/2005/8/layout/vList4"/>
    <dgm:cxn modelId="{0FE62649-873C-47AA-A179-060DBAFE1CD3}" srcId="{CDD8F212-A0A5-4192-8EC2-832E06824B4B}" destId="{D4399390-331B-4AF6-8EB4-23BA412D12E1}" srcOrd="5" destOrd="0" parTransId="{AD73EA4B-2F20-4713-97B0-8D7896504072}" sibTransId="{033BC2D2-4E2A-485B-9160-B0641908535D}"/>
    <dgm:cxn modelId="{2EFFCC49-1450-4B56-A4DF-0D0E6451ED16}" type="presOf" srcId="{8D748665-0356-47C0-AAF0-68B21653A595}" destId="{A25E385F-B334-45CC-8109-52F59D7628AC}" srcOrd="0" destOrd="0" presId="urn:microsoft.com/office/officeart/2005/8/layout/vList4"/>
    <dgm:cxn modelId="{0FC3307A-3887-49EA-B983-46DC06D51BFC}" srcId="{CDD8F212-A0A5-4192-8EC2-832E06824B4B}" destId="{5BF1642E-92A6-46CC-8C89-243C7AA55C0A}" srcOrd="0" destOrd="0" parTransId="{155AB9E7-07F5-4659-BA72-C879653B7834}" sibTransId="{0850F654-0FA3-4E87-A5E1-C8F4CEA10F08}"/>
    <dgm:cxn modelId="{BFE81086-F38F-492F-931A-70F91DDDBD5D}" type="presOf" srcId="{CFED60DF-17AE-4C57-9730-45760E163947}" destId="{623A7C2F-0544-48D2-8229-872F1C3A3D2F}" srcOrd="0" destOrd="0" presId="urn:microsoft.com/office/officeart/2005/8/layout/vList4"/>
    <dgm:cxn modelId="{CD884996-822F-4905-931F-668700BDE473}" type="presOf" srcId="{5BF1642E-92A6-46CC-8C89-243C7AA55C0A}" destId="{FBEF28B8-D879-4B3C-9B7F-619ED7C3E2C8}" srcOrd="0" destOrd="0" presId="urn:microsoft.com/office/officeart/2005/8/layout/vList4"/>
    <dgm:cxn modelId="{3A7C179B-DD0D-48D4-BD8F-EAEE0932A34B}" srcId="{CDD8F212-A0A5-4192-8EC2-832E06824B4B}" destId="{7C964A79-6761-4588-810A-339EA850B7E0}" srcOrd="2" destOrd="0" parTransId="{D2BF4A03-BF33-4F96-B294-7ABC3B2AC8C0}" sibTransId="{3DF9D5C9-5228-45CB-91DF-9DAFE3137EB4}"/>
    <dgm:cxn modelId="{6643FBA7-5B37-4B3F-B19F-6255410C4E23}" srcId="{CDD8F212-A0A5-4192-8EC2-832E06824B4B}" destId="{8D748665-0356-47C0-AAF0-68B21653A595}" srcOrd="4" destOrd="0" parTransId="{2854B065-E13F-4BBC-ABD2-FBA86E33FB5E}" sibTransId="{EDB078C4-F8EB-4CF2-8F93-A9CE5C30A26C}"/>
    <dgm:cxn modelId="{3A3828AD-803A-469C-8ECD-C63FB44F4A29}" type="presOf" srcId="{CDD8F212-A0A5-4192-8EC2-832E06824B4B}" destId="{3B482C38-C302-4FB7-9774-8DBE053F23BC}" srcOrd="0" destOrd="0" presId="urn:microsoft.com/office/officeart/2005/8/layout/vList4"/>
    <dgm:cxn modelId="{30691FBD-E423-4F29-8954-62DC640E8422}" type="presOf" srcId="{D4399390-331B-4AF6-8EB4-23BA412D12E1}" destId="{9C480EB5-948E-443A-A7F4-B688B8C6B5D2}" srcOrd="1" destOrd="0" presId="urn:microsoft.com/office/officeart/2005/8/layout/vList4"/>
    <dgm:cxn modelId="{F79D18CA-2DDF-41E1-B491-F37AE299B439}" type="presOf" srcId="{8D748665-0356-47C0-AAF0-68B21653A595}" destId="{1C8EA963-F4B9-41B8-8943-F8743BBEEB26}" srcOrd="1" destOrd="0" presId="urn:microsoft.com/office/officeart/2005/8/layout/vList4"/>
    <dgm:cxn modelId="{D81166CB-8DC4-4699-B2ED-0CD9FF66CA10}" type="presOf" srcId="{5BF1642E-92A6-46CC-8C89-243C7AA55C0A}" destId="{01443911-1CFB-4757-AB35-0DD8DD3D3E0E}" srcOrd="1" destOrd="0" presId="urn:microsoft.com/office/officeart/2005/8/layout/vList4"/>
    <dgm:cxn modelId="{32C0CBD0-E12E-409A-9E2E-3F73C1F3744B}" type="presOf" srcId="{7C964A79-6761-4588-810A-339EA850B7E0}" destId="{4BCA1491-42DE-45A1-85A9-89D0223FAD61}" srcOrd="0" destOrd="0" presId="urn:microsoft.com/office/officeart/2005/8/layout/vList4"/>
    <dgm:cxn modelId="{302095DA-1C3C-4DB7-91DF-B5BAC7DED521}" type="presOf" srcId="{AB438305-A57F-466E-8A58-1C2C10AC3E7D}" destId="{537C4C17-0484-4A2D-9077-7173D7068B1A}" srcOrd="0" destOrd="0" presId="urn:microsoft.com/office/officeart/2005/8/layout/vList4"/>
    <dgm:cxn modelId="{4B96F0DF-FC40-4ADD-BAD3-4DBC67474646}" type="presOf" srcId="{7C964A79-6761-4588-810A-339EA850B7E0}" destId="{6E65D6B2-6F52-4EC7-9F99-A1BBC507019C}" srcOrd="1" destOrd="0" presId="urn:microsoft.com/office/officeart/2005/8/layout/vList4"/>
    <dgm:cxn modelId="{2CD22F88-9841-4A10-9A67-6A2BF28D02ED}" type="presParOf" srcId="{3B482C38-C302-4FB7-9774-8DBE053F23BC}" destId="{5D195495-DE4A-4EE0-B37A-E662C5B593C2}" srcOrd="0" destOrd="0" presId="urn:microsoft.com/office/officeart/2005/8/layout/vList4"/>
    <dgm:cxn modelId="{991E31E0-1330-4289-9474-C84C9F04C555}" type="presParOf" srcId="{5D195495-DE4A-4EE0-B37A-E662C5B593C2}" destId="{FBEF28B8-D879-4B3C-9B7F-619ED7C3E2C8}" srcOrd="0" destOrd="0" presId="urn:microsoft.com/office/officeart/2005/8/layout/vList4"/>
    <dgm:cxn modelId="{C4B98B4C-14F9-45E8-9B86-5202DF8E8D01}" type="presParOf" srcId="{5D195495-DE4A-4EE0-B37A-E662C5B593C2}" destId="{E9C8A5D3-171F-43FA-9240-CE44C187D99F}" srcOrd="1" destOrd="0" presId="urn:microsoft.com/office/officeart/2005/8/layout/vList4"/>
    <dgm:cxn modelId="{D3E212A1-F484-42E5-A202-CB4A78F310DE}" type="presParOf" srcId="{5D195495-DE4A-4EE0-B37A-E662C5B593C2}" destId="{01443911-1CFB-4757-AB35-0DD8DD3D3E0E}" srcOrd="2" destOrd="0" presId="urn:microsoft.com/office/officeart/2005/8/layout/vList4"/>
    <dgm:cxn modelId="{572AA4F3-1BAF-4583-8146-EFFD3472F9F6}" type="presParOf" srcId="{3B482C38-C302-4FB7-9774-8DBE053F23BC}" destId="{276C197D-4C7C-47CC-9EF8-A5AAB4FF757E}" srcOrd="1" destOrd="0" presId="urn:microsoft.com/office/officeart/2005/8/layout/vList4"/>
    <dgm:cxn modelId="{C139242F-7BE7-4F63-8B40-BF60F7D74486}" type="presParOf" srcId="{3B482C38-C302-4FB7-9774-8DBE053F23BC}" destId="{C7123388-933B-4AFA-98E7-E8D799D48847}" srcOrd="2" destOrd="0" presId="urn:microsoft.com/office/officeart/2005/8/layout/vList4"/>
    <dgm:cxn modelId="{EB04029C-D9F5-4F38-A43F-4EE630A3CDF3}" type="presParOf" srcId="{C7123388-933B-4AFA-98E7-E8D799D48847}" destId="{537C4C17-0484-4A2D-9077-7173D7068B1A}" srcOrd="0" destOrd="0" presId="urn:microsoft.com/office/officeart/2005/8/layout/vList4"/>
    <dgm:cxn modelId="{727FAAF7-DA2A-4661-B48E-F4DA9B8750F2}" type="presParOf" srcId="{C7123388-933B-4AFA-98E7-E8D799D48847}" destId="{103819A7-0E52-4AA5-96E2-0C4C03BE3FB9}" srcOrd="1" destOrd="0" presId="urn:microsoft.com/office/officeart/2005/8/layout/vList4"/>
    <dgm:cxn modelId="{4306A983-B532-45F0-A99F-73C6593B2B73}" type="presParOf" srcId="{C7123388-933B-4AFA-98E7-E8D799D48847}" destId="{C7032E9D-E76A-4F31-B51A-C38865C43A64}" srcOrd="2" destOrd="0" presId="urn:microsoft.com/office/officeart/2005/8/layout/vList4"/>
    <dgm:cxn modelId="{A7875C75-12B8-4392-BBC1-674AB3CC3576}" type="presParOf" srcId="{3B482C38-C302-4FB7-9774-8DBE053F23BC}" destId="{84BCE712-F7F4-4C39-8B3D-F7A395B98B41}" srcOrd="3" destOrd="0" presId="urn:microsoft.com/office/officeart/2005/8/layout/vList4"/>
    <dgm:cxn modelId="{DA67F0D2-4C30-450D-B4E0-0713915FA475}" type="presParOf" srcId="{3B482C38-C302-4FB7-9774-8DBE053F23BC}" destId="{0BDD1378-268D-40E3-8702-51F23B90B343}" srcOrd="4" destOrd="0" presId="urn:microsoft.com/office/officeart/2005/8/layout/vList4"/>
    <dgm:cxn modelId="{F95DCC3F-925F-49B3-AD21-0D34C755C90C}" type="presParOf" srcId="{0BDD1378-268D-40E3-8702-51F23B90B343}" destId="{4BCA1491-42DE-45A1-85A9-89D0223FAD61}" srcOrd="0" destOrd="0" presId="urn:microsoft.com/office/officeart/2005/8/layout/vList4"/>
    <dgm:cxn modelId="{0A7492E8-D447-488C-804B-A7ADC3A351FA}" type="presParOf" srcId="{0BDD1378-268D-40E3-8702-51F23B90B343}" destId="{D71C3935-1C64-406E-8CD0-74206CAC6D8D}" srcOrd="1" destOrd="0" presId="urn:microsoft.com/office/officeart/2005/8/layout/vList4"/>
    <dgm:cxn modelId="{F7CFABC9-0614-452B-BE7F-DD23E6CB4609}" type="presParOf" srcId="{0BDD1378-268D-40E3-8702-51F23B90B343}" destId="{6E65D6B2-6F52-4EC7-9F99-A1BBC507019C}" srcOrd="2" destOrd="0" presId="urn:microsoft.com/office/officeart/2005/8/layout/vList4"/>
    <dgm:cxn modelId="{C09176E8-A3CF-4888-8551-4D1C74996B42}" type="presParOf" srcId="{3B482C38-C302-4FB7-9774-8DBE053F23BC}" destId="{49137CFB-0C95-4607-BF1E-52A88BEC15BB}" srcOrd="5" destOrd="0" presId="urn:microsoft.com/office/officeart/2005/8/layout/vList4"/>
    <dgm:cxn modelId="{8E21A643-B0F3-4494-AD0C-E42300E0C15D}" type="presParOf" srcId="{3B482C38-C302-4FB7-9774-8DBE053F23BC}" destId="{8EFEB03E-18C7-4CBB-8578-F5882CB203B9}" srcOrd="6" destOrd="0" presId="urn:microsoft.com/office/officeart/2005/8/layout/vList4"/>
    <dgm:cxn modelId="{84216A81-D844-4556-AD79-0F2863729E1D}" type="presParOf" srcId="{8EFEB03E-18C7-4CBB-8578-F5882CB203B9}" destId="{623A7C2F-0544-48D2-8229-872F1C3A3D2F}" srcOrd="0" destOrd="0" presId="urn:microsoft.com/office/officeart/2005/8/layout/vList4"/>
    <dgm:cxn modelId="{06575D22-43B6-4AEE-96F2-22BF11545B3B}" type="presParOf" srcId="{8EFEB03E-18C7-4CBB-8578-F5882CB203B9}" destId="{AA6E8F42-18AC-4B0F-B8F8-10EB8D9D5800}" srcOrd="1" destOrd="0" presId="urn:microsoft.com/office/officeart/2005/8/layout/vList4"/>
    <dgm:cxn modelId="{9400F433-51B3-4A26-A265-25FC794DE971}" type="presParOf" srcId="{8EFEB03E-18C7-4CBB-8578-F5882CB203B9}" destId="{DA7BCC53-E329-44E6-969F-CCE296A66033}" srcOrd="2" destOrd="0" presId="urn:microsoft.com/office/officeart/2005/8/layout/vList4"/>
    <dgm:cxn modelId="{92E4679C-085A-48C6-A98E-E81B124DEB9E}" type="presParOf" srcId="{3B482C38-C302-4FB7-9774-8DBE053F23BC}" destId="{B6F55E1C-BCE4-4669-AF11-39E9D9975CB6}" srcOrd="7" destOrd="0" presId="urn:microsoft.com/office/officeart/2005/8/layout/vList4"/>
    <dgm:cxn modelId="{19EED03C-9D07-40D2-B3ED-9BCF17F575E5}" type="presParOf" srcId="{3B482C38-C302-4FB7-9774-8DBE053F23BC}" destId="{058AC387-1E92-4CA7-A525-6119BE22DDE5}" srcOrd="8" destOrd="0" presId="urn:microsoft.com/office/officeart/2005/8/layout/vList4"/>
    <dgm:cxn modelId="{595C0644-FD05-4AB6-827E-4B34D3880639}" type="presParOf" srcId="{058AC387-1E92-4CA7-A525-6119BE22DDE5}" destId="{A25E385F-B334-45CC-8109-52F59D7628AC}" srcOrd="0" destOrd="0" presId="urn:microsoft.com/office/officeart/2005/8/layout/vList4"/>
    <dgm:cxn modelId="{22EFFDA7-A36F-406E-9512-BF486A9F0F42}" type="presParOf" srcId="{058AC387-1E92-4CA7-A525-6119BE22DDE5}" destId="{26083246-69A9-4A57-85C7-653A8EAD3885}" srcOrd="1" destOrd="0" presId="urn:microsoft.com/office/officeart/2005/8/layout/vList4"/>
    <dgm:cxn modelId="{EE8E0B56-4004-4FEE-8520-9F97DDB2A740}" type="presParOf" srcId="{058AC387-1E92-4CA7-A525-6119BE22DDE5}" destId="{1C8EA963-F4B9-41B8-8943-F8743BBEEB26}" srcOrd="2" destOrd="0" presId="urn:microsoft.com/office/officeart/2005/8/layout/vList4"/>
    <dgm:cxn modelId="{93F4DBC5-A241-44D0-8BF8-11FCF181CC65}" type="presParOf" srcId="{3B482C38-C302-4FB7-9774-8DBE053F23BC}" destId="{58BF6D9F-2840-47CC-A663-7BABD87D4546}" srcOrd="9" destOrd="0" presId="urn:microsoft.com/office/officeart/2005/8/layout/vList4"/>
    <dgm:cxn modelId="{CF291269-52FC-4A90-96EA-5F4AAA50B056}" type="presParOf" srcId="{3B482C38-C302-4FB7-9774-8DBE053F23BC}" destId="{C9B710FB-4BD9-4453-8F52-E4FE2775BC50}" srcOrd="10" destOrd="0" presId="urn:microsoft.com/office/officeart/2005/8/layout/vList4"/>
    <dgm:cxn modelId="{937A1DA6-4C60-483D-9D83-3DC99434516E}" type="presParOf" srcId="{C9B710FB-4BD9-4453-8F52-E4FE2775BC50}" destId="{298BE734-A8A0-47EB-9D1B-D745BF4D9F99}" srcOrd="0" destOrd="0" presId="urn:microsoft.com/office/officeart/2005/8/layout/vList4"/>
    <dgm:cxn modelId="{93E6B8A2-59F6-43AD-B6FB-D3518E457C88}" type="presParOf" srcId="{C9B710FB-4BD9-4453-8F52-E4FE2775BC50}" destId="{1FDEB9A8-4824-47BF-8624-781665A4F004}" srcOrd="1" destOrd="0" presId="urn:microsoft.com/office/officeart/2005/8/layout/vList4"/>
    <dgm:cxn modelId="{50F19C50-8421-4B5B-B822-C1B1D86C970E}" type="presParOf" srcId="{C9B710FB-4BD9-4453-8F52-E4FE2775BC50}" destId="{9C480EB5-948E-443A-A7F4-B688B8C6B5D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F1642E-92A6-46CC-8C89-243C7AA55C0A}">
      <dgm:prSet custT="1"/>
      <dgm:spPr>
        <a:solidFill>
          <a:srgbClr val="E8DFF0"/>
        </a:solidFill>
      </dgm:spPr>
      <dgm:t>
        <a:bodyPr/>
        <a:lstStyle/>
        <a:p>
          <a:r>
            <a:rPr lang="en-US" sz="1400">
              <a:latin typeface="Aptos" panose="020B0004020202020204" pitchFamily="34" charset="0"/>
              <a:hlinkClick xmlns:r="http://schemas.openxmlformats.org/officeDocument/2006/relationships" r:id="rId1"/>
            </a:rPr>
            <a:t>HB 757</a:t>
          </a:r>
          <a:r>
            <a:rPr lang="en-US" sz="1400">
              <a:latin typeface="Aptos" panose="020B0004020202020204" pitchFamily="34" charset="0"/>
            </a:rPr>
            <a:t> </a:t>
          </a:r>
          <a:r>
            <a:rPr lang="en-US" sz="1400">
              <a:solidFill>
                <a:schemeClr val="tx1"/>
              </a:solidFill>
              <a:latin typeface="Aptos" panose="020B0004020202020204" pitchFamily="34" charset="0"/>
            </a:rPr>
            <a:t>imposes a </a:t>
          </a:r>
          <a:r>
            <a:rPr lang="en-US" sz="1400">
              <a:solidFill>
                <a:schemeClr val="tx1"/>
              </a:solidFill>
              <a:latin typeface="Aptos" panose="020B0004020202020204" pitchFamily="34" charset="0"/>
              <a:hlinkClick xmlns:r="http://schemas.openxmlformats.org/officeDocument/2006/relationships" r:id="rId2"/>
            </a:rPr>
            <a:t>first-in-the-nation</a:t>
          </a:r>
          <a:r>
            <a:rPr lang="en-US" sz="1400">
              <a:solidFill>
                <a:schemeClr val="tx1"/>
              </a:solidFill>
              <a:latin typeface="Aptos" panose="020B0004020202020204" pitchFamily="34" charset="0"/>
            </a:rPr>
            <a:t>, 14.25% tax on prediction market operators’ transaction fees; partially conforms to federal tax provisions with some exceptions, including provisions related to overtime, tips, and domestic research</a:t>
          </a:r>
          <a:endParaRPr lang="en-US" sz="1400" strike="sngStrike">
            <a:solidFill>
              <a:srgbClr val="FF0000"/>
            </a:solidFill>
            <a:latin typeface="Aptos" panose="020B0004020202020204" pitchFamily="34" charset="0"/>
          </a:endParaRPr>
        </a:p>
      </dgm:t>
    </dgm:pt>
    <dgm:pt modelId="{155AB9E7-07F5-4659-BA72-C879653B7834}" type="parTrans" cxnId="{0FC3307A-3887-49EA-B983-46DC06D51BFC}">
      <dgm:prSet/>
      <dgm:spPr/>
      <dgm:t>
        <a:bodyPr/>
        <a:lstStyle/>
        <a:p>
          <a:endParaRPr lang="en-US">
            <a:latin typeface="Aptos" panose="020B0004020202020204" pitchFamily="34" charset="0"/>
          </a:endParaRPr>
        </a:p>
      </dgm:t>
    </dgm:pt>
    <dgm:pt modelId="{0850F654-0FA3-4E87-A5E1-C8F4CEA10F08}" type="sibTrans" cxnId="{0FC3307A-3887-49EA-B983-46DC06D51BFC}">
      <dgm:prSet/>
      <dgm:spPr/>
      <dgm:t>
        <a:bodyPr/>
        <a:lstStyle/>
        <a:p>
          <a:endParaRPr lang="en-US">
            <a:latin typeface="Aptos" panose="020B0004020202020204" pitchFamily="34" charset="0"/>
          </a:endParaRPr>
        </a:p>
      </dgm:t>
    </dgm:pt>
    <dgm:pt modelId="{AB438305-A57F-466E-8A58-1C2C10AC3E7D}">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3"/>
            </a:rPr>
            <a:t>HB 2</a:t>
          </a:r>
          <a:r>
            <a:rPr lang="en-US" sz="1400" dirty="0">
              <a:latin typeface="Aptos" panose="020B0004020202020204" pitchFamily="34" charset="0"/>
            </a:rPr>
            <a:t> </a:t>
          </a:r>
          <a:r>
            <a:rPr lang="en-US" sz="1400" dirty="0">
              <a:solidFill>
                <a:schemeClr val="tx1"/>
              </a:solidFill>
              <a:latin typeface="Aptos" panose="020B0004020202020204" pitchFamily="34" charset="0"/>
            </a:rPr>
            <a:t>codifies new federal work requirements, sets copayments for Medicaid enrollees at $5 for medical services and $1 for prescription drugs, and prohibits coverage of drugs prescribed primarily for weight loss</a:t>
          </a:r>
        </a:p>
      </dgm:t>
    </dgm:pt>
    <dgm:pt modelId="{9CCBAC0C-026C-4E4E-A00D-D4E48C1B7142}" type="parTrans" cxnId="{E539910F-C4FC-4A84-B2D4-B8E24BB8AC42}">
      <dgm:prSet/>
      <dgm:spPr/>
      <dgm:t>
        <a:bodyPr/>
        <a:lstStyle/>
        <a:p>
          <a:endParaRPr lang="en-US">
            <a:latin typeface="Aptos" panose="020B0004020202020204" pitchFamily="34" charset="0"/>
          </a:endParaRPr>
        </a:p>
      </dgm:t>
    </dgm:pt>
    <dgm:pt modelId="{CA3BA741-8BD1-43D8-9F21-9C496FFBFEDF}" type="sibTrans" cxnId="{E539910F-C4FC-4A84-B2D4-B8E24BB8AC42}">
      <dgm:prSet/>
      <dgm:spPr/>
      <dgm:t>
        <a:bodyPr/>
        <a:lstStyle/>
        <a:p>
          <a:endParaRPr lang="en-US">
            <a:latin typeface="Aptos" panose="020B0004020202020204" pitchFamily="34" charset="0"/>
          </a:endParaRPr>
        </a:p>
      </dgm:t>
    </dgm:pt>
    <dgm:pt modelId="{CFED60DF-17AE-4C57-9730-45760E163947}">
      <dgm:prSet custT="1"/>
      <dgm:spPr>
        <a:solidFill>
          <a:srgbClr val="E8DFF0"/>
        </a:solidFill>
      </dgm:spPr>
      <dgm:t>
        <a:bodyPr/>
        <a:lstStyle/>
        <a:p>
          <a:r>
            <a:rPr lang="en-US" sz="1400" b="0" i="0" dirty="0">
              <a:solidFill>
                <a:schemeClr val="tx1"/>
              </a:solidFill>
              <a:latin typeface="Aptos" panose="020B0004020202020204" pitchFamily="34" charset="0"/>
              <a:hlinkClick xmlns:r="http://schemas.openxmlformats.org/officeDocument/2006/relationships" r:id="rId4"/>
            </a:rPr>
            <a:t>SB 57</a:t>
          </a:r>
          <a:r>
            <a:rPr lang="en-US" sz="1400" b="0" i="0" dirty="0">
              <a:solidFill>
                <a:schemeClr val="tx1"/>
              </a:solidFill>
              <a:latin typeface="Aptos" panose="020B0004020202020204" pitchFamily="34" charset="0"/>
            </a:rPr>
            <a:t> creates a Nuclear Reactor Site Readiness Pilot Program to provide grants of up to $25 million to help utilities obtain permits for proposed sites of new nuclear energy generating facilities</a:t>
          </a:r>
          <a:endParaRPr lang="en-US" sz="1400" dirty="0">
            <a:solidFill>
              <a:schemeClr val="tx1"/>
            </a:solidFill>
            <a:latin typeface="Aptos" panose="020B0004020202020204" pitchFamily="34" charset="0"/>
          </a:endParaRPr>
        </a:p>
      </dgm:t>
    </dgm:pt>
    <dgm:pt modelId="{B737F90E-7883-4882-BDFD-636912B94D6B}" type="sibTrans" cxnId="{669F5B5B-BC43-41D5-B094-CC473C449853}">
      <dgm:prSet/>
      <dgm:spPr/>
      <dgm:t>
        <a:bodyPr/>
        <a:lstStyle/>
        <a:p>
          <a:endParaRPr lang="en-US">
            <a:latin typeface="Aptos" panose="020B0004020202020204" pitchFamily="34" charset="0"/>
          </a:endParaRPr>
        </a:p>
      </dgm:t>
    </dgm:pt>
    <dgm:pt modelId="{4ACD1D92-E27C-404D-99BE-906E458A194E}" type="parTrans" cxnId="{669F5B5B-BC43-41D5-B094-CC473C449853}">
      <dgm:prSet/>
      <dgm:spPr/>
      <dgm:t>
        <a:bodyPr/>
        <a:lstStyle/>
        <a:p>
          <a:endParaRPr lang="en-US">
            <a:latin typeface="Aptos" panose="020B0004020202020204" pitchFamily="34" charset="0"/>
          </a:endParaRPr>
        </a:p>
      </dgm:t>
    </dgm:pt>
    <dgm:pt modelId="{7C964A79-6761-4588-810A-339EA850B7E0}">
      <dgm:prSet custT="1"/>
      <dgm:spPr>
        <a:solidFill>
          <a:srgbClr val="E8DFF0"/>
        </a:solidFill>
      </dgm:spPr>
      <dgm:t>
        <a:bodyPr/>
        <a:lstStyle/>
        <a:p>
          <a:r>
            <a:rPr lang="en-US" sz="1400" b="0" i="0">
              <a:solidFill>
                <a:schemeClr val="tx1"/>
              </a:solidFill>
              <a:latin typeface="Aptos" panose="020B0004020202020204" pitchFamily="34" charset="0"/>
              <a:hlinkClick xmlns:r="http://schemas.openxmlformats.org/officeDocument/2006/relationships" r:id="rId5"/>
            </a:rPr>
            <a:t>HB 78</a:t>
          </a:r>
          <a:r>
            <a:rPr lang="en-US" sz="1400" b="0" i="0">
              <a:solidFill>
                <a:schemeClr val="tx1"/>
              </a:solidFill>
              <a:latin typeface="Aptos" panose="020B0004020202020204" pitchFamily="34" charset="0"/>
            </a:rPr>
            <a:t> </a:t>
          </a:r>
          <a:r>
            <a:rPr lang="en-US" sz="1400" b="0" i="0" strike="noStrike">
              <a:solidFill>
                <a:schemeClr val="tx1"/>
              </a:solidFill>
              <a:latin typeface="Aptos" panose="020B0004020202020204" pitchFamily="34" charset="0"/>
            </a:rPr>
            <a:t>provides immunity to </a:t>
          </a:r>
          <a:r>
            <a:rPr lang="en-US" sz="1400" b="0" i="0">
              <a:solidFill>
                <a:schemeClr val="tx1"/>
              </a:solidFill>
              <a:latin typeface="Aptos" panose="020B0004020202020204" pitchFamily="34" charset="0"/>
            </a:rPr>
            <a:t>gun manufacturers, </a:t>
          </a:r>
          <a:r>
            <a:rPr lang="en-US" sz="1400" b="0" i="0" strike="noStrike">
              <a:solidFill>
                <a:schemeClr val="tx1"/>
              </a:solidFill>
              <a:latin typeface="Aptos" panose="020B0004020202020204" pitchFamily="34" charset="0"/>
            </a:rPr>
            <a:t>sellers, and trade associations from civil lawsuits, preempting local laws</a:t>
          </a:r>
          <a:r>
            <a:rPr lang="en-US" sz="1400" b="0" i="0">
              <a:solidFill>
                <a:schemeClr val="tx1"/>
              </a:solidFill>
              <a:latin typeface="Aptos" panose="020B0004020202020204" pitchFamily="34" charset="0"/>
            </a:rPr>
            <a:t>;</a:t>
          </a:r>
          <a:r>
            <a:rPr lang="en-US" sz="1400" b="1" i="0">
              <a:solidFill>
                <a:schemeClr val="tx1"/>
              </a:solidFill>
              <a:latin typeface="Aptos" panose="020B0004020202020204" pitchFamily="34" charset="0"/>
            </a:rPr>
            <a:t> </a:t>
          </a:r>
          <a:r>
            <a:rPr lang="en-US" sz="1400" b="0" i="0">
              <a:solidFill>
                <a:schemeClr val="tx1"/>
              </a:solidFill>
              <a:latin typeface="Aptos" panose="020B0004020202020204" pitchFamily="34" charset="0"/>
              <a:hlinkClick xmlns:r="http://schemas.openxmlformats.org/officeDocument/2006/relationships" r:id="rId6"/>
            </a:rPr>
            <a:t>HB 312</a:t>
          </a:r>
          <a:r>
            <a:rPr lang="en-US" sz="1400" b="0" i="0">
              <a:solidFill>
                <a:schemeClr val="tx1"/>
              </a:solidFill>
              <a:latin typeface="Aptos" panose="020B0004020202020204" pitchFamily="34" charset="0"/>
            </a:rPr>
            <a:t> allows individuals ages 18 to 20 to obtain a provisional concealed carry permit</a:t>
          </a:r>
          <a:endParaRPr lang="en-US" sz="1400" b="1">
            <a:solidFill>
              <a:schemeClr val="tx1"/>
            </a:solidFill>
            <a:latin typeface="Aptos" panose="020B0004020202020204" pitchFamily="34" charset="0"/>
          </a:endParaRPr>
        </a:p>
      </dgm:t>
    </dgm:pt>
    <dgm:pt modelId="{D2BF4A03-BF33-4F96-B294-7ABC3B2AC8C0}" type="parTrans" cxnId="{3A7C179B-DD0D-48D4-BD8F-EAEE0932A34B}">
      <dgm:prSet/>
      <dgm:spPr/>
      <dgm:t>
        <a:bodyPr/>
        <a:lstStyle/>
        <a:p>
          <a:endParaRPr lang="en-US">
            <a:latin typeface="Aptos" panose="020B0004020202020204" pitchFamily="34" charset="0"/>
          </a:endParaRPr>
        </a:p>
      </dgm:t>
    </dgm:pt>
    <dgm:pt modelId="{3DF9D5C9-5228-45CB-91DF-9DAFE3137EB4}" type="sibTrans" cxnId="{3A7C179B-DD0D-48D4-BD8F-EAEE0932A34B}">
      <dgm:prSet/>
      <dgm:spPr/>
      <dgm:t>
        <a:bodyPr/>
        <a:lstStyle/>
        <a:p>
          <a:endParaRPr lang="en-US">
            <a:latin typeface="Aptos" panose="020B0004020202020204" pitchFamily="34" charset="0"/>
          </a:endParaRPr>
        </a:p>
      </dgm:t>
    </dgm:pt>
    <dgm:pt modelId="{D456ADB2-7DE6-4DA2-B81A-0DCA264756EA}">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7"/>
            </a:rPr>
            <a:t>HB 139</a:t>
          </a:r>
          <a:r>
            <a:rPr lang="en-US" sz="1400" dirty="0">
              <a:solidFill>
                <a:schemeClr val="tx1"/>
              </a:solidFill>
              <a:latin typeface="Aptos" panose="020B0004020202020204" pitchFamily="34" charset="0"/>
            </a:rPr>
            <a:t> requires proof of citizenship before voting, allowing individuals to cast a provisional ballot by attestation; removes Social Security and public benefit cards from the list of acceptable ID at polls; allows judicial candidates to disclose political party</a:t>
          </a:r>
          <a:endParaRPr lang="en-US" sz="1400" b="1" dirty="0">
            <a:solidFill>
              <a:schemeClr val="tx1"/>
            </a:solidFill>
            <a:latin typeface="Aptos" panose="020B0004020202020204" pitchFamily="34" charset="0"/>
          </a:endParaRPr>
        </a:p>
      </dgm:t>
    </dgm:pt>
    <dgm:pt modelId="{347AEC1E-AB3D-4B44-BE22-6CF9EA4C1AE0}" type="parTrans" cxnId="{26F72D8B-2BF1-417A-9E86-A7DEAA10BE17}">
      <dgm:prSet/>
      <dgm:spPr/>
      <dgm:t>
        <a:bodyPr/>
        <a:lstStyle/>
        <a:p>
          <a:endParaRPr lang="en-US"/>
        </a:p>
      </dgm:t>
    </dgm:pt>
    <dgm:pt modelId="{8B55C90A-0BE0-42C4-9F06-269FCA4F30ED}" type="sibTrans" cxnId="{26F72D8B-2BF1-417A-9E86-A7DEAA10BE17}">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0" presStyleCnt="5"/>
      <dgm:spPr/>
    </dgm:pt>
    <dgm:pt modelId="{E9C8A5D3-171F-43FA-9240-CE44C187D99F}" type="pres">
      <dgm:prSet presAssocID="{5BF1642E-92A6-46CC-8C89-243C7AA55C0A}" presName="img" presStyleLbl="fgImgPlace1" presStyleIdx="0"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ax with solid fill"/>
        </a:ext>
      </dgm:extLst>
    </dgm:pt>
    <dgm:pt modelId="{01443911-1CFB-4757-AB35-0DD8DD3D3E0E}" type="pres">
      <dgm:prSet presAssocID="{5BF1642E-92A6-46CC-8C89-243C7AA55C0A}" presName="text" presStyleLbl="node1" presStyleIdx="0" presStyleCnt="5">
        <dgm:presLayoutVars>
          <dgm:bulletEnabled val="1"/>
        </dgm:presLayoutVars>
      </dgm:prSet>
      <dgm:spPr/>
    </dgm:pt>
    <dgm:pt modelId="{276C197D-4C7C-47CC-9EF8-A5AAB4FF757E}" type="pres">
      <dgm:prSet presAssocID="{0850F654-0FA3-4E87-A5E1-C8F4CEA10F08}" presName="spacer" presStyleCnt="0"/>
      <dgm:spPr/>
    </dgm:pt>
    <dgm:pt modelId="{63244CB8-7BED-430D-9BCC-1C01B917234F}" type="pres">
      <dgm:prSet presAssocID="{D456ADB2-7DE6-4DA2-B81A-0DCA264756EA}" presName="comp" presStyleCnt="0"/>
      <dgm:spPr/>
    </dgm:pt>
    <dgm:pt modelId="{F14B4514-3670-4FA2-81D4-E51D37D7C8AB}" type="pres">
      <dgm:prSet presAssocID="{D456ADB2-7DE6-4DA2-B81A-0DCA264756EA}" presName="box" presStyleLbl="node1" presStyleIdx="1" presStyleCnt="5"/>
      <dgm:spPr/>
    </dgm:pt>
    <dgm:pt modelId="{2609AADC-ECAA-4BF0-A593-185B0E096C8C}" type="pres">
      <dgm:prSet presAssocID="{D456ADB2-7DE6-4DA2-B81A-0DCA264756EA}" presName="img" presStyleLbl="fgImgPlace1" presStyleIdx="1"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Inbox Check with solid fill"/>
        </a:ext>
      </dgm:extLst>
    </dgm:pt>
    <dgm:pt modelId="{2AE7C2C7-17C4-4D26-8833-413E101A8B6F}" type="pres">
      <dgm:prSet presAssocID="{D456ADB2-7DE6-4DA2-B81A-0DCA264756EA}" presName="text" presStyleLbl="node1" presStyleIdx="1" presStyleCnt="5">
        <dgm:presLayoutVars>
          <dgm:bulletEnabled val="1"/>
        </dgm:presLayoutVars>
      </dgm:prSet>
      <dgm:spPr/>
    </dgm:pt>
    <dgm:pt modelId="{F9D84E75-DD2D-4479-8399-06B206C1EAE2}" type="pres">
      <dgm:prSet presAssocID="{8B55C90A-0BE0-42C4-9F06-269FCA4F30ED}"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2" presStyleCnt="5" custLinFactNeighborX="-781" custLinFactNeighborY="-74"/>
      <dgm:spPr/>
    </dgm:pt>
    <dgm:pt modelId="{103819A7-0E52-4AA5-96E2-0C4C03BE3FB9}" type="pres">
      <dgm:prSet presAssocID="{AB438305-A57F-466E-8A58-1C2C10AC3E7D}" presName="img" presStyleLbl="fgImgPlace1" presStyleIdx="2"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dical with solid fill"/>
        </a:ext>
      </dgm:extLst>
    </dgm:pt>
    <dgm:pt modelId="{C7032E9D-E76A-4F31-B51A-C38865C43A64}" type="pres">
      <dgm:prSet presAssocID="{AB438305-A57F-466E-8A58-1C2C10AC3E7D}" presName="text" presStyleLbl="node1" presStyleIdx="2" presStyleCnt="5">
        <dgm:presLayoutVars>
          <dgm:bulletEnabled val="1"/>
        </dgm:presLayoutVars>
      </dgm:prSet>
      <dgm:spPr/>
    </dgm:pt>
    <dgm:pt modelId="{84BCE712-F7F4-4C39-8B3D-F7A395B98B41}" type="pres">
      <dgm:prSet presAssocID="{CA3BA741-8BD1-43D8-9F21-9C496FFBFEDF}"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3" presStyleCnt="5"/>
      <dgm:spPr/>
    </dgm:pt>
    <dgm:pt modelId="{D71C3935-1C64-406E-8CD0-74206CAC6D8D}" type="pres">
      <dgm:prSet presAssocID="{7C964A79-6761-4588-810A-339EA850B7E0}" presName="img" presStyleLbl="fgImgPlace1" presStyleIdx="3"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Shield with solid fill"/>
        </a:ext>
      </dgm:extLst>
    </dgm:pt>
    <dgm:pt modelId="{6E65D6B2-6F52-4EC7-9F99-A1BBC507019C}" type="pres">
      <dgm:prSet presAssocID="{7C964A79-6761-4588-810A-339EA850B7E0}" presName="text" presStyleLbl="node1" presStyleIdx="3" presStyleCnt="5">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4" presStyleCnt="5" custLinFactNeighborX="106" custLinFactNeighborY="-399"/>
      <dgm:spPr/>
    </dgm:pt>
    <dgm:pt modelId="{AA6E8F42-18AC-4B0F-B8F8-10EB8D9D5800}" type="pres">
      <dgm:prSet presAssocID="{CFED60DF-17AE-4C57-9730-45760E163947}" presName="img" presStyleLbl="fgImgPlace1" presStyleIdx="4"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luorescent Light Bulb with solid fill"/>
        </a:ext>
      </dgm:extLst>
    </dgm:pt>
    <dgm:pt modelId="{DA7BCC53-E329-44E6-969F-CCE296A66033}" type="pres">
      <dgm:prSet presAssocID="{CFED60DF-17AE-4C57-9730-45760E163947}" presName="text" presStyleLbl="node1" presStyleIdx="4" presStyleCnt="5">
        <dgm:presLayoutVars>
          <dgm:bulletEnabled val="1"/>
        </dgm:presLayoutVars>
      </dgm:prSet>
      <dgm:spPr/>
    </dgm:pt>
  </dgm:ptLst>
  <dgm:cxnLst>
    <dgm:cxn modelId="{E539910F-C4FC-4A84-B2D4-B8E24BB8AC42}" srcId="{CDD8F212-A0A5-4192-8EC2-832E06824B4B}" destId="{AB438305-A57F-466E-8A58-1C2C10AC3E7D}" srcOrd="2" destOrd="0" parTransId="{9CCBAC0C-026C-4E4E-A00D-D4E48C1B7142}" sibTransId="{CA3BA741-8BD1-43D8-9F21-9C496FFBFEDF}"/>
    <dgm:cxn modelId="{36602B14-CF14-4C09-8B2B-BBE14FC07E80}" type="presOf" srcId="{AB438305-A57F-466E-8A58-1C2C10AC3E7D}" destId="{C7032E9D-E76A-4F31-B51A-C38865C43A64}" srcOrd="1" destOrd="0" presId="urn:microsoft.com/office/officeart/2005/8/layout/vList4"/>
    <dgm:cxn modelId="{3F91063A-957C-45E1-B741-F83466A542AB}" type="presOf" srcId="{CFED60DF-17AE-4C57-9730-45760E163947}" destId="{DA7BCC53-E329-44E6-969F-CCE296A66033}" srcOrd="1" destOrd="0" presId="urn:microsoft.com/office/officeart/2005/8/layout/vList4"/>
    <dgm:cxn modelId="{669F5B5B-BC43-41D5-B094-CC473C449853}" srcId="{CDD8F212-A0A5-4192-8EC2-832E06824B4B}" destId="{CFED60DF-17AE-4C57-9730-45760E163947}" srcOrd="4" destOrd="0" parTransId="{4ACD1D92-E27C-404D-99BE-906E458A194E}" sibTransId="{B737F90E-7883-4882-BDFD-636912B94D6B}"/>
    <dgm:cxn modelId="{D438E75C-A064-47FD-AFE3-317D6A57A101}" type="presOf" srcId="{D456ADB2-7DE6-4DA2-B81A-0DCA264756EA}" destId="{F14B4514-3670-4FA2-81D4-E51D37D7C8AB}" srcOrd="0" destOrd="0" presId="urn:microsoft.com/office/officeart/2005/8/layout/vList4"/>
    <dgm:cxn modelId="{0FC3307A-3887-49EA-B983-46DC06D51BFC}" srcId="{CDD8F212-A0A5-4192-8EC2-832E06824B4B}" destId="{5BF1642E-92A6-46CC-8C89-243C7AA55C0A}" srcOrd="0" destOrd="0" parTransId="{155AB9E7-07F5-4659-BA72-C879653B7834}" sibTransId="{0850F654-0FA3-4E87-A5E1-C8F4CEA10F08}"/>
    <dgm:cxn modelId="{BFE81086-F38F-492F-931A-70F91DDDBD5D}" type="presOf" srcId="{CFED60DF-17AE-4C57-9730-45760E163947}" destId="{623A7C2F-0544-48D2-8229-872F1C3A3D2F}" srcOrd="0" destOrd="0" presId="urn:microsoft.com/office/officeart/2005/8/layout/vList4"/>
    <dgm:cxn modelId="{26F72D8B-2BF1-417A-9E86-A7DEAA10BE17}" srcId="{CDD8F212-A0A5-4192-8EC2-832E06824B4B}" destId="{D456ADB2-7DE6-4DA2-B81A-0DCA264756EA}" srcOrd="1" destOrd="0" parTransId="{347AEC1E-AB3D-4B44-BE22-6CF9EA4C1AE0}" sibTransId="{8B55C90A-0BE0-42C4-9F06-269FCA4F30ED}"/>
    <dgm:cxn modelId="{CD884996-822F-4905-931F-668700BDE473}" type="presOf" srcId="{5BF1642E-92A6-46CC-8C89-243C7AA55C0A}" destId="{FBEF28B8-D879-4B3C-9B7F-619ED7C3E2C8}" srcOrd="0" destOrd="0" presId="urn:microsoft.com/office/officeart/2005/8/layout/vList4"/>
    <dgm:cxn modelId="{3A7C179B-DD0D-48D4-BD8F-EAEE0932A34B}" srcId="{CDD8F212-A0A5-4192-8EC2-832E06824B4B}" destId="{7C964A79-6761-4588-810A-339EA850B7E0}" srcOrd="3" destOrd="0" parTransId="{D2BF4A03-BF33-4F96-B294-7ABC3B2AC8C0}" sibTransId="{3DF9D5C9-5228-45CB-91DF-9DAFE3137EB4}"/>
    <dgm:cxn modelId="{548B07A4-4F0C-48D9-A305-21B3E597DFFB}" type="presOf" srcId="{D456ADB2-7DE6-4DA2-B81A-0DCA264756EA}" destId="{2AE7C2C7-17C4-4D26-8833-413E101A8B6F}" srcOrd="1"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D81166CB-8DC4-4699-B2ED-0CD9FF66CA10}" type="presOf" srcId="{5BF1642E-92A6-46CC-8C89-243C7AA55C0A}" destId="{01443911-1CFB-4757-AB35-0DD8DD3D3E0E}" srcOrd="1" destOrd="0" presId="urn:microsoft.com/office/officeart/2005/8/layout/vList4"/>
    <dgm:cxn modelId="{32C0CBD0-E12E-409A-9E2E-3F73C1F3744B}" type="presOf" srcId="{7C964A79-6761-4588-810A-339EA850B7E0}" destId="{4BCA1491-42DE-45A1-85A9-89D0223FAD61}" srcOrd="0" destOrd="0" presId="urn:microsoft.com/office/officeart/2005/8/layout/vList4"/>
    <dgm:cxn modelId="{302095DA-1C3C-4DB7-91DF-B5BAC7DED521}" type="presOf" srcId="{AB438305-A57F-466E-8A58-1C2C10AC3E7D}" destId="{537C4C17-0484-4A2D-9077-7173D7068B1A}" srcOrd="0" destOrd="0" presId="urn:microsoft.com/office/officeart/2005/8/layout/vList4"/>
    <dgm:cxn modelId="{4B96F0DF-FC40-4ADD-BAD3-4DBC67474646}" type="presOf" srcId="{7C964A79-6761-4588-810A-339EA850B7E0}" destId="{6E65D6B2-6F52-4EC7-9F99-A1BBC507019C}" srcOrd="1" destOrd="0" presId="urn:microsoft.com/office/officeart/2005/8/layout/vList4"/>
    <dgm:cxn modelId="{2CD22F88-9841-4A10-9A67-6A2BF28D02ED}" type="presParOf" srcId="{3B482C38-C302-4FB7-9774-8DBE053F23BC}" destId="{5D195495-DE4A-4EE0-B37A-E662C5B593C2}" srcOrd="0" destOrd="0" presId="urn:microsoft.com/office/officeart/2005/8/layout/vList4"/>
    <dgm:cxn modelId="{991E31E0-1330-4289-9474-C84C9F04C555}" type="presParOf" srcId="{5D195495-DE4A-4EE0-B37A-E662C5B593C2}" destId="{FBEF28B8-D879-4B3C-9B7F-619ED7C3E2C8}" srcOrd="0" destOrd="0" presId="urn:microsoft.com/office/officeart/2005/8/layout/vList4"/>
    <dgm:cxn modelId="{C4B98B4C-14F9-45E8-9B86-5202DF8E8D01}" type="presParOf" srcId="{5D195495-DE4A-4EE0-B37A-E662C5B593C2}" destId="{E9C8A5D3-171F-43FA-9240-CE44C187D99F}" srcOrd="1" destOrd="0" presId="urn:microsoft.com/office/officeart/2005/8/layout/vList4"/>
    <dgm:cxn modelId="{D3E212A1-F484-42E5-A202-CB4A78F310DE}" type="presParOf" srcId="{5D195495-DE4A-4EE0-B37A-E662C5B593C2}" destId="{01443911-1CFB-4757-AB35-0DD8DD3D3E0E}" srcOrd="2" destOrd="0" presId="urn:microsoft.com/office/officeart/2005/8/layout/vList4"/>
    <dgm:cxn modelId="{572AA4F3-1BAF-4583-8146-EFFD3472F9F6}" type="presParOf" srcId="{3B482C38-C302-4FB7-9774-8DBE053F23BC}" destId="{276C197D-4C7C-47CC-9EF8-A5AAB4FF757E}" srcOrd="1" destOrd="0" presId="urn:microsoft.com/office/officeart/2005/8/layout/vList4"/>
    <dgm:cxn modelId="{855945DC-E4C0-418A-9305-9B4E707BA3CF}" type="presParOf" srcId="{3B482C38-C302-4FB7-9774-8DBE053F23BC}" destId="{63244CB8-7BED-430D-9BCC-1C01B917234F}" srcOrd="2" destOrd="0" presId="urn:microsoft.com/office/officeart/2005/8/layout/vList4"/>
    <dgm:cxn modelId="{4CD753BA-1BB9-4E0C-8E9E-9A55801A8FA8}" type="presParOf" srcId="{63244CB8-7BED-430D-9BCC-1C01B917234F}" destId="{F14B4514-3670-4FA2-81D4-E51D37D7C8AB}" srcOrd="0" destOrd="0" presId="urn:microsoft.com/office/officeart/2005/8/layout/vList4"/>
    <dgm:cxn modelId="{006339EF-7505-46B7-8B0D-A4F642A45E97}" type="presParOf" srcId="{63244CB8-7BED-430D-9BCC-1C01B917234F}" destId="{2609AADC-ECAA-4BF0-A593-185B0E096C8C}" srcOrd="1" destOrd="0" presId="urn:microsoft.com/office/officeart/2005/8/layout/vList4"/>
    <dgm:cxn modelId="{2708BDB8-D566-4ABA-B1E3-513DE638C030}" type="presParOf" srcId="{63244CB8-7BED-430D-9BCC-1C01B917234F}" destId="{2AE7C2C7-17C4-4D26-8833-413E101A8B6F}" srcOrd="2" destOrd="0" presId="urn:microsoft.com/office/officeart/2005/8/layout/vList4"/>
    <dgm:cxn modelId="{DF1ECFBA-1FA7-446F-9375-741944086B2C}" type="presParOf" srcId="{3B482C38-C302-4FB7-9774-8DBE053F23BC}" destId="{F9D84E75-DD2D-4479-8399-06B206C1EAE2}" srcOrd="3" destOrd="0" presId="urn:microsoft.com/office/officeart/2005/8/layout/vList4"/>
    <dgm:cxn modelId="{C139242F-7BE7-4F63-8B40-BF60F7D74486}" type="presParOf" srcId="{3B482C38-C302-4FB7-9774-8DBE053F23BC}" destId="{C7123388-933B-4AFA-98E7-E8D799D48847}" srcOrd="4" destOrd="0" presId="urn:microsoft.com/office/officeart/2005/8/layout/vList4"/>
    <dgm:cxn modelId="{EB04029C-D9F5-4F38-A43F-4EE630A3CDF3}" type="presParOf" srcId="{C7123388-933B-4AFA-98E7-E8D799D48847}" destId="{537C4C17-0484-4A2D-9077-7173D7068B1A}" srcOrd="0" destOrd="0" presId="urn:microsoft.com/office/officeart/2005/8/layout/vList4"/>
    <dgm:cxn modelId="{727FAAF7-DA2A-4661-B48E-F4DA9B8750F2}" type="presParOf" srcId="{C7123388-933B-4AFA-98E7-E8D799D48847}" destId="{103819A7-0E52-4AA5-96E2-0C4C03BE3FB9}" srcOrd="1" destOrd="0" presId="urn:microsoft.com/office/officeart/2005/8/layout/vList4"/>
    <dgm:cxn modelId="{4306A983-B532-45F0-A99F-73C6593B2B73}" type="presParOf" srcId="{C7123388-933B-4AFA-98E7-E8D799D48847}" destId="{C7032E9D-E76A-4F31-B51A-C38865C43A64}" srcOrd="2" destOrd="0" presId="urn:microsoft.com/office/officeart/2005/8/layout/vList4"/>
    <dgm:cxn modelId="{A7875C75-12B8-4392-BBC1-674AB3CC3576}" type="presParOf" srcId="{3B482C38-C302-4FB7-9774-8DBE053F23BC}" destId="{84BCE712-F7F4-4C39-8B3D-F7A395B98B41}" srcOrd="5" destOrd="0" presId="urn:microsoft.com/office/officeart/2005/8/layout/vList4"/>
    <dgm:cxn modelId="{DA67F0D2-4C30-450D-B4E0-0713915FA475}" type="presParOf" srcId="{3B482C38-C302-4FB7-9774-8DBE053F23BC}" destId="{0BDD1378-268D-40E3-8702-51F23B90B343}" srcOrd="6" destOrd="0" presId="urn:microsoft.com/office/officeart/2005/8/layout/vList4"/>
    <dgm:cxn modelId="{F95DCC3F-925F-49B3-AD21-0D34C755C90C}" type="presParOf" srcId="{0BDD1378-268D-40E3-8702-51F23B90B343}" destId="{4BCA1491-42DE-45A1-85A9-89D0223FAD61}" srcOrd="0" destOrd="0" presId="urn:microsoft.com/office/officeart/2005/8/layout/vList4"/>
    <dgm:cxn modelId="{0A7492E8-D447-488C-804B-A7ADC3A351FA}" type="presParOf" srcId="{0BDD1378-268D-40E3-8702-51F23B90B343}" destId="{D71C3935-1C64-406E-8CD0-74206CAC6D8D}" srcOrd="1" destOrd="0" presId="urn:microsoft.com/office/officeart/2005/8/layout/vList4"/>
    <dgm:cxn modelId="{F7CFABC9-0614-452B-BE7F-DD23E6CB4609}" type="presParOf" srcId="{0BDD1378-268D-40E3-8702-51F23B90B343}" destId="{6E65D6B2-6F52-4EC7-9F99-A1BBC507019C}" srcOrd="2" destOrd="0" presId="urn:microsoft.com/office/officeart/2005/8/layout/vList4"/>
    <dgm:cxn modelId="{C09176E8-A3CF-4888-8551-4D1C74996B42}" type="presParOf" srcId="{3B482C38-C302-4FB7-9774-8DBE053F23BC}" destId="{49137CFB-0C95-4607-BF1E-52A88BEC15BB}" srcOrd="7" destOrd="0" presId="urn:microsoft.com/office/officeart/2005/8/layout/vList4"/>
    <dgm:cxn modelId="{8E21A643-B0F3-4494-AD0C-E42300E0C15D}" type="presParOf" srcId="{3B482C38-C302-4FB7-9774-8DBE053F23BC}" destId="{8EFEB03E-18C7-4CBB-8578-F5882CB203B9}" srcOrd="8" destOrd="0" presId="urn:microsoft.com/office/officeart/2005/8/layout/vList4"/>
    <dgm:cxn modelId="{84216A81-D844-4556-AD79-0F2863729E1D}" type="presParOf" srcId="{8EFEB03E-18C7-4CBB-8578-F5882CB203B9}" destId="{623A7C2F-0544-48D2-8229-872F1C3A3D2F}" srcOrd="0" destOrd="0" presId="urn:microsoft.com/office/officeart/2005/8/layout/vList4"/>
    <dgm:cxn modelId="{06575D22-43B6-4AEE-96F2-22BF11545B3B}" type="presParOf" srcId="{8EFEB03E-18C7-4CBB-8578-F5882CB203B9}" destId="{AA6E8F42-18AC-4B0F-B8F8-10EB8D9D5800}" srcOrd="1" destOrd="0" presId="urn:microsoft.com/office/officeart/2005/8/layout/vList4"/>
    <dgm:cxn modelId="{9400F433-51B3-4A26-A265-25FC794DE971}" type="presParOf" srcId="{8EFEB03E-18C7-4CBB-8578-F5882CB203B9}" destId="{DA7BCC53-E329-44E6-969F-CCE296A660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D748665-0356-47C0-AAF0-68B21653A595}">
      <dgm:prSet phldrT="[Text]" phldr="0"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1"/>
            </a:rPr>
            <a:t>SB 385</a:t>
          </a:r>
          <a:r>
            <a:rPr lang="en-US" sz="1400" dirty="0">
              <a:solidFill>
                <a:schemeClr val="tx1"/>
              </a:solidFill>
              <a:latin typeface="Aptos" panose="020B0004020202020204" pitchFamily="34" charset="0"/>
            </a:rPr>
            <a:t> requires the Maryland Department of Health to make vaccine recommendations that follow generally accepted scientific consensus and clinical guidance</a:t>
          </a:r>
        </a:p>
      </dgm:t>
    </dgm:pt>
    <dgm:pt modelId="{2854B065-E13F-4BBC-ABD2-FBA86E33FB5E}" type="parTrans" cxnId="{6643FBA7-5B37-4B3F-B19F-6255410C4E23}">
      <dgm:prSet/>
      <dgm:spPr/>
      <dgm:t>
        <a:bodyPr/>
        <a:lstStyle/>
        <a:p>
          <a:endParaRPr lang="en-US"/>
        </a:p>
      </dgm:t>
    </dgm:pt>
    <dgm:pt modelId="{EDB078C4-F8EB-4CF2-8F93-A9CE5C30A26C}" type="sibTrans" cxnId="{6643FBA7-5B37-4B3F-B19F-6255410C4E23}">
      <dgm:prSet/>
      <dgm:spPr/>
      <dgm:t>
        <a:bodyPr/>
        <a:lstStyle/>
        <a:p>
          <a:endParaRPr lang="en-US"/>
        </a:p>
      </dgm:t>
    </dgm:pt>
    <dgm:pt modelId="{5BF1642E-92A6-46CC-8C89-243C7AA55C0A}">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2"/>
            </a:rPr>
            <a:t>SB 417</a:t>
          </a:r>
          <a:r>
            <a:rPr lang="en-US" sz="1400" dirty="0">
              <a:latin typeface="Aptos" panose="020B0004020202020204" pitchFamily="34" charset="0"/>
            </a:rPr>
            <a:t> </a:t>
          </a:r>
          <a:r>
            <a:rPr lang="en-US" sz="1400" dirty="0">
              <a:solidFill>
                <a:schemeClr val="tx1"/>
              </a:solidFill>
              <a:latin typeface="Aptos" panose="020B0004020202020204" pitchFamily="34" charset="0"/>
            </a:rPr>
            <a:t>bans</a:t>
          </a:r>
          <a:r>
            <a:rPr lang="en-US" sz="1400" dirty="0">
              <a:latin typeface="Aptos" panose="020B0004020202020204" pitchFamily="34" charset="0"/>
            </a:rPr>
            <a:t> </a:t>
          </a:r>
          <a:r>
            <a:rPr lang="en-US" sz="1400" b="0" i="0" dirty="0">
              <a:solidFill>
                <a:schemeClr val="tx1"/>
              </a:solidFill>
              <a:latin typeface="Aptos" panose="020B0004020202020204" pitchFamily="34" charset="0"/>
              <a:hlinkClick xmlns:r="http://schemas.openxmlformats.org/officeDocument/2006/relationships" r:id="rId3"/>
            </a:rPr>
            <a:t>employers</a:t>
          </a:r>
          <a:r>
            <a:rPr lang="en-US" sz="1400" b="0" i="0" dirty="0">
              <a:solidFill>
                <a:schemeClr val="tx1"/>
              </a:solidFill>
              <a:latin typeface="Aptos" panose="020B0004020202020204" pitchFamily="34" charset="0"/>
            </a:rPr>
            <a:t> from penalizing employees for not attending an employer-sponsored meeting where the employer opines on union membership or religious and political matters</a:t>
          </a:r>
          <a:endParaRPr lang="en-US" sz="1400" b="0" dirty="0">
            <a:solidFill>
              <a:schemeClr val="tx1"/>
            </a:solidFill>
            <a:latin typeface="Aptos" panose="020B0004020202020204" pitchFamily="34" charset="0"/>
          </a:endParaRPr>
        </a:p>
      </dgm:t>
    </dgm:pt>
    <dgm:pt modelId="{155AB9E7-07F5-4659-BA72-C879653B7834}" type="parTrans" cxnId="{0FC3307A-3887-49EA-B983-46DC06D51BFC}">
      <dgm:prSet/>
      <dgm:spPr/>
      <dgm:t>
        <a:bodyPr/>
        <a:lstStyle/>
        <a:p>
          <a:endParaRPr lang="en-US"/>
        </a:p>
      </dgm:t>
    </dgm:pt>
    <dgm:pt modelId="{0850F654-0FA3-4E87-A5E1-C8F4CEA10F08}" type="sibTrans" cxnId="{0FC3307A-3887-49EA-B983-46DC06D51BFC}">
      <dgm:prSet/>
      <dgm:spPr/>
      <dgm:t>
        <a:bodyPr/>
        <a:lstStyle/>
        <a:p>
          <a:endParaRPr lang="en-US"/>
        </a:p>
      </dgm:t>
    </dgm:pt>
    <dgm:pt modelId="{AB438305-A57F-466E-8A58-1C2C10AC3E7D}">
      <dgm:prSet custT="1"/>
      <dgm:spPr>
        <a:solidFill>
          <a:srgbClr val="E8DFF0"/>
        </a:solidFill>
      </dgm:spPr>
      <dgm:t>
        <a:bodyPr/>
        <a:lstStyle/>
        <a:p>
          <a:r>
            <a:rPr kumimoji="0" lang="en-US" sz="1400" b="0" i="0" u="none" strike="noStrike" cap="none" spc="0" normalizeH="0" baseline="0" noProof="0" dirty="0">
              <a:ln>
                <a:noFill/>
              </a:ln>
              <a:solidFill>
                <a:schemeClr val="tx1"/>
              </a:solidFill>
              <a:effectLst/>
              <a:uLnTx/>
              <a:uFillTx/>
              <a:latin typeface="Aptos" panose="020B0004020202020204" pitchFamily="34" charset="0"/>
              <a:ea typeface="+mn-ea"/>
              <a:cs typeface="+mn-cs"/>
              <a:hlinkClick xmlns:r="http://schemas.openxmlformats.org/officeDocument/2006/relationships" r:id="rId4"/>
            </a:rPr>
            <a:t>SB245</a:t>
          </a:r>
          <a:r>
            <a:rPr kumimoji="0" lang="en-US" sz="1400" b="0" i="0" u="none" strike="noStrike" cap="none" spc="0" normalizeH="0" baseline="0" noProof="0" dirty="0">
              <a:ln>
                <a:noFill/>
              </a:ln>
              <a:solidFill>
                <a:schemeClr val="tx1"/>
              </a:solidFill>
              <a:effectLst/>
              <a:uLnTx/>
              <a:uFillTx/>
              <a:latin typeface="Aptos" panose="020B0004020202020204" pitchFamily="34" charset="0"/>
              <a:ea typeface="+mn-ea"/>
              <a:cs typeface="+mn-cs"/>
            </a:rPr>
            <a:t> bans state entities from entering federal immigration enforcement agreements</a:t>
          </a:r>
          <a:r>
            <a:rPr lang="en-US" sz="1400" b="0" dirty="0">
              <a:solidFill>
                <a:schemeClr val="tx1"/>
              </a:solidFill>
              <a:latin typeface="Aptos" panose="020B0004020202020204" pitchFamily="34" charset="0"/>
            </a:rPr>
            <a:t>; </a:t>
          </a:r>
          <a:r>
            <a:rPr lang="en-US" sz="1400" b="0" dirty="0">
              <a:solidFill>
                <a:schemeClr val="tx1"/>
              </a:solidFill>
              <a:latin typeface="Aptos" panose="020B0004020202020204" pitchFamily="34" charset="0"/>
              <a:hlinkClick xmlns:r="http://schemas.openxmlformats.org/officeDocument/2006/relationships" r:id="rId5"/>
            </a:rPr>
            <a:t>SB791</a:t>
          </a:r>
          <a:r>
            <a:rPr lang="en-US" sz="1400" b="0" dirty="0">
              <a:solidFill>
                <a:schemeClr val="tx1"/>
              </a:solidFill>
              <a:latin typeface="Aptos" panose="020B0004020202020204" pitchFamily="34" charset="0"/>
            </a:rPr>
            <a:t> limits detaining practices;</a:t>
          </a:r>
          <a:r>
            <a:rPr lang="en-US" sz="1400" b="0" dirty="0">
              <a:solidFill>
                <a:schemeClr val="accent6"/>
              </a:solidFill>
              <a:latin typeface="Aptos" panose="020B0004020202020204" pitchFamily="34" charset="0"/>
            </a:rPr>
            <a:t> </a:t>
          </a:r>
          <a:r>
            <a:rPr lang="en-US" sz="1400" b="0" dirty="0">
              <a:solidFill>
                <a:schemeClr val="tx1"/>
              </a:solidFill>
              <a:latin typeface="Aptos" panose="020B0004020202020204" pitchFamily="34" charset="0"/>
              <a:hlinkClick xmlns:r="http://schemas.openxmlformats.org/officeDocument/2006/relationships" r:id="rId6"/>
            </a:rPr>
            <a:t>SB792</a:t>
          </a:r>
          <a:r>
            <a:rPr lang="en-US" sz="1400" b="0" dirty="0">
              <a:solidFill>
                <a:schemeClr val="tx1"/>
              </a:solidFill>
              <a:latin typeface="Aptos" panose="020B0004020202020204" pitchFamily="34" charset="0"/>
            </a:rPr>
            <a:t> requires</a:t>
          </a:r>
          <a:r>
            <a:rPr lang="en-US" sz="1400" b="0" dirty="0">
              <a:solidFill>
                <a:srgbClr val="FF0000"/>
              </a:solidFill>
              <a:latin typeface="Aptos" panose="020B0004020202020204" pitchFamily="34" charset="0"/>
            </a:rPr>
            <a:t> </a:t>
          </a:r>
          <a:r>
            <a:rPr lang="en-US" sz="1400" b="0" dirty="0">
              <a:solidFill>
                <a:schemeClr val="tx1"/>
              </a:solidFill>
              <a:latin typeface="Aptos" panose="020B0004020202020204" pitchFamily="34" charset="0"/>
            </a:rPr>
            <a:t>hospitals to adopt enforcement protocols; </a:t>
          </a:r>
          <a:r>
            <a:rPr lang="en-US" sz="1400" b="0" dirty="0">
              <a:solidFill>
                <a:schemeClr val="tx1"/>
              </a:solidFill>
              <a:latin typeface="Aptos" panose="020B0004020202020204" pitchFamily="34" charset="0"/>
              <a:hlinkClick xmlns:r="http://schemas.openxmlformats.org/officeDocument/2006/relationships" r:id="rId7"/>
            </a:rPr>
            <a:t>SB810</a:t>
          </a:r>
          <a:r>
            <a:rPr lang="en-US" sz="1400" b="0" dirty="0">
              <a:solidFill>
                <a:schemeClr val="tx1"/>
              </a:solidFill>
              <a:latin typeface="Aptos" panose="020B0004020202020204" pitchFamily="34" charset="0"/>
            </a:rPr>
            <a:t> allows</a:t>
          </a:r>
          <a:r>
            <a:rPr lang="en-US" sz="1400" b="0" dirty="0">
              <a:solidFill>
                <a:srgbClr val="FF0000"/>
              </a:solidFill>
              <a:latin typeface="Aptos" panose="020B0004020202020204" pitchFamily="34" charset="0"/>
            </a:rPr>
            <a:t> </a:t>
          </a:r>
          <a:r>
            <a:rPr lang="en-US" sz="1400" b="0" dirty="0">
              <a:solidFill>
                <a:schemeClr val="tx1"/>
              </a:solidFill>
              <a:latin typeface="Aptos" panose="020B0004020202020204" pitchFamily="34" charset="0"/>
            </a:rPr>
            <a:t>schools to deny law enforcement access without a warrant</a:t>
          </a:r>
        </a:p>
      </dgm:t>
    </dgm:pt>
    <dgm:pt modelId="{9CCBAC0C-026C-4E4E-A00D-D4E48C1B7142}" type="parTrans" cxnId="{E539910F-C4FC-4A84-B2D4-B8E24BB8AC42}">
      <dgm:prSet/>
      <dgm:spPr/>
      <dgm:t>
        <a:bodyPr/>
        <a:lstStyle/>
        <a:p>
          <a:endParaRPr lang="en-US"/>
        </a:p>
      </dgm:t>
    </dgm:pt>
    <dgm:pt modelId="{CA3BA741-8BD1-43D8-9F21-9C496FFBFEDF}" type="sibTrans" cxnId="{E539910F-C4FC-4A84-B2D4-B8E24BB8AC42}">
      <dgm:prSet/>
      <dgm:spPr/>
      <dgm:t>
        <a:bodyPr/>
        <a:lstStyle/>
        <a:p>
          <a:endParaRPr lang="en-US"/>
        </a:p>
      </dgm:t>
    </dgm:pt>
    <dgm:pt modelId="{CFED60DF-17AE-4C57-9730-45760E163947}">
      <dgm:prSet custT="1"/>
      <dgm:spPr>
        <a:solidFill>
          <a:srgbClr val="E8DFF0"/>
        </a:solidFill>
      </dgm:spPr>
      <dgm:t>
        <a:bodyPr/>
        <a:lstStyle/>
        <a:p>
          <a:r>
            <a:rPr lang="en-US" sz="1400">
              <a:solidFill>
                <a:schemeClr val="tx1"/>
              </a:solidFill>
              <a:latin typeface="Aptos" panose="020B0004020202020204" pitchFamily="34" charset="0"/>
              <a:hlinkClick xmlns:r="http://schemas.openxmlformats.org/officeDocument/2006/relationships" r:id="rId8"/>
            </a:rPr>
            <a:t>SB 334</a:t>
          </a:r>
          <a:r>
            <a:rPr lang="en-US" sz="1400">
              <a:solidFill>
                <a:schemeClr val="tx1"/>
              </a:solidFill>
              <a:latin typeface="Aptos" panose="020B0004020202020204" pitchFamily="34" charset="0"/>
            </a:rPr>
            <a:t> prohibits manufacturing, selling, or transferring firearms that can be converted into machine guns</a:t>
          </a:r>
          <a:endParaRPr lang="en-US" sz="1400" b="0" strike="noStrike">
            <a:solidFill>
              <a:schemeClr val="tx1"/>
            </a:solidFill>
            <a:latin typeface="Aptos" panose="020B0004020202020204" pitchFamily="34" charset="0"/>
          </a:endParaRPr>
        </a:p>
      </dgm:t>
    </dgm:pt>
    <dgm:pt modelId="{B737F90E-7883-4882-BDFD-636912B94D6B}" type="sibTrans" cxnId="{669F5B5B-BC43-41D5-B094-CC473C449853}">
      <dgm:prSet/>
      <dgm:spPr/>
      <dgm:t>
        <a:bodyPr/>
        <a:lstStyle/>
        <a:p>
          <a:endParaRPr lang="en-US"/>
        </a:p>
      </dgm:t>
    </dgm:pt>
    <dgm:pt modelId="{4ACD1D92-E27C-404D-99BE-906E458A194E}" type="parTrans" cxnId="{669F5B5B-BC43-41D5-B094-CC473C449853}">
      <dgm:prSet/>
      <dgm:spPr/>
      <dgm:t>
        <a:bodyPr/>
        <a:lstStyle/>
        <a:p>
          <a:endParaRPr lang="en-US"/>
        </a:p>
      </dgm:t>
    </dgm:pt>
    <dgm:pt modelId="{7C964A79-6761-4588-810A-339EA850B7E0}">
      <dgm:prSet custT="1"/>
      <dgm:spPr>
        <a:solidFill>
          <a:srgbClr val="E8DFF0"/>
        </a:solidFill>
      </dgm:spPr>
      <dgm:t>
        <a:bodyPr/>
        <a:lstStyle/>
        <a:p>
          <a:r>
            <a:rPr lang="en-US" sz="1400" b="0" i="0">
              <a:solidFill>
                <a:schemeClr val="tx1"/>
              </a:solidFill>
              <a:latin typeface="Aptos" panose="020B0004020202020204" pitchFamily="34" charset="0"/>
              <a:hlinkClick xmlns:r="http://schemas.openxmlformats.org/officeDocument/2006/relationships" r:id="rId9"/>
            </a:rPr>
            <a:t>SB 255</a:t>
          </a:r>
          <a:r>
            <a:rPr lang="en-US" sz="1400" b="0" i="0">
              <a:solidFill>
                <a:schemeClr val="tx1"/>
              </a:solidFill>
              <a:latin typeface="Aptos" panose="020B0004020202020204" pitchFamily="34" charset="0"/>
            </a:rPr>
            <a:t> prohibits voting practices that impair a protected class’ ability to influence an election, the Supreme Court</a:t>
          </a:r>
          <a:r>
            <a:rPr lang="en-US" sz="1400" b="0" i="0">
              <a:solidFill>
                <a:srgbClr val="FF0000"/>
              </a:solidFill>
              <a:latin typeface="Aptos" panose="020B0004020202020204" pitchFamily="34" charset="0"/>
            </a:rPr>
            <a:t> </a:t>
          </a:r>
          <a:r>
            <a:rPr lang="en-US" sz="1400" b="0" i="0">
              <a:solidFill>
                <a:schemeClr val="tx1"/>
              </a:solidFill>
              <a:latin typeface="Aptos" panose="020B0004020202020204" pitchFamily="34" charset="0"/>
            </a:rPr>
            <a:t>in April </a:t>
          </a:r>
          <a:r>
            <a:rPr lang="en-US" sz="1400" b="0" i="0">
              <a:solidFill>
                <a:schemeClr val="tx1"/>
              </a:solidFill>
              <a:latin typeface="Aptos" panose="020B0004020202020204" pitchFamily="34" charset="0"/>
              <a:hlinkClick xmlns:r="http://schemas.openxmlformats.org/officeDocument/2006/relationships" r:id="rId10"/>
            </a:rPr>
            <a:t>limited </a:t>
          </a:r>
          <a:r>
            <a:rPr lang="en-US" sz="1400" b="0" i="0">
              <a:solidFill>
                <a:schemeClr val="tx1"/>
              </a:solidFill>
              <a:latin typeface="Aptos" panose="020B0004020202020204" pitchFamily="34" charset="0"/>
            </a:rPr>
            <a:t>similar provisions in the 1965 Voting Rights Act; </a:t>
          </a:r>
          <a:r>
            <a:rPr lang="en-US" sz="1400" b="0" i="0">
              <a:solidFill>
                <a:schemeClr val="tx1"/>
              </a:solidFill>
              <a:latin typeface="Aptos" panose="020B0004020202020204" pitchFamily="34" charset="0"/>
              <a:hlinkClick xmlns:r="http://schemas.openxmlformats.org/officeDocument/2006/relationships" r:id="rId11"/>
            </a:rPr>
            <a:t>HB 263</a:t>
          </a:r>
          <a:r>
            <a:rPr lang="en-US" sz="1400" b="0" i="0">
              <a:solidFill>
                <a:schemeClr val="tx1"/>
              </a:solidFill>
              <a:latin typeface="Aptos" panose="020B0004020202020204" pitchFamily="34" charset="0"/>
            </a:rPr>
            <a:t> requires nearby bus routes to stop near voting locations entrance</a:t>
          </a:r>
          <a:endParaRPr lang="en-US" sz="1400" b="0">
            <a:solidFill>
              <a:schemeClr val="tx1"/>
            </a:solidFill>
            <a:latin typeface="Aptos" panose="020B0004020202020204" pitchFamily="34" charset="0"/>
          </a:endParaRPr>
        </a:p>
      </dgm:t>
    </dgm:pt>
    <dgm:pt modelId="{D2BF4A03-BF33-4F96-B294-7ABC3B2AC8C0}" type="parTrans" cxnId="{3A7C179B-DD0D-48D4-BD8F-EAEE0932A34B}">
      <dgm:prSet/>
      <dgm:spPr/>
      <dgm:t>
        <a:bodyPr/>
        <a:lstStyle/>
        <a:p>
          <a:endParaRPr lang="en-US"/>
        </a:p>
      </dgm:t>
    </dgm:pt>
    <dgm:pt modelId="{3DF9D5C9-5228-45CB-91DF-9DAFE3137EB4}" type="sibTrans" cxnId="{3A7C179B-DD0D-48D4-BD8F-EAEE0932A34B}">
      <dgm:prSet/>
      <dgm:spPr/>
      <dgm:t>
        <a:bodyPr/>
        <a:lstStyle/>
        <a:p>
          <a:endParaRPr lang="en-US"/>
        </a:p>
      </dgm:t>
    </dgm:pt>
    <dgm:pt modelId="{B4E58935-674A-44D3-B070-3E26D086B166}">
      <dgm:prSet phldrT="[Text]" custT="1"/>
      <dgm:spPr>
        <a:solidFill>
          <a:srgbClr val="E8DFF0"/>
        </a:solidFill>
      </dgm:spPr>
      <dgm:t>
        <a:bodyPr/>
        <a:lstStyle/>
        <a:p>
          <a:r>
            <a:rPr lang="en-US" sz="1400" dirty="0">
              <a:latin typeface="Aptos" panose="020B0004020202020204" pitchFamily="34" charset="0"/>
              <a:hlinkClick xmlns:r="http://schemas.openxmlformats.org/officeDocument/2006/relationships" r:id="rId12"/>
            </a:rPr>
            <a:t>HB 895</a:t>
          </a:r>
          <a:r>
            <a:rPr lang="en-US" sz="1400" dirty="0">
              <a:latin typeface="Aptos" panose="020B0004020202020204" pitchFamily="34" charset="0"/>
            </a:rPr>
            <a:t> </a:t>
          </a:r>
          <a:r>
            <a:rPr lang="en-US" sz="1400" dirty="0">
              <a:solidFill>
                <a:schemeClr val="tx1"/>
              </a:solidFill>
              <a:latin typeface="Aptos" panose="020B0004020202020204" pitchFamily="34" charset="0"/>
            </a:rPr>
            <a:t>prohibits a food retailer or third-party delivery service from using consumer data to set dynamic prices for goods or services</a:t>
          </a:r>
        </a:p>
      </dgm:t>
    </dgm:pt>
    <dgm:pt modelId="{37E6C225-2420-4723-BA36-54020B189F50}" type="parTrans" cxnId="{434C053B-FD64-4AB1-B1F6-0DB84A7C8F73}">
      <dgm:prSet/>
      <dgm:spPr/>
      <dgm:t>
        <a:bodyPr/>
        <a:lstStyle/>
        <a:p>
          <a:endParaRPr lang="en-US"/>
        </a:p>
      </dgm:t>
    </dgm:pt>
    <dgm:pt modelId="{0BA06B1F-0B2E-456F-8AC8-4E1C5AAB5480}" type="sibTrans" cxnId="{434C053B-FD64-4AB1-B1F6-0DB84A7C8F73}">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C9B77F83-08BC-44D4-A8F5-97E314508E4D}" type="pres">
      <dgm:prSet presAssocID="{B4E58935-674A-44D3-B070-3E26D086B166}" presName="comp" presStyleCnt="0"/>
      <dgm:spPr/>
    </dgm:pt>
    <dgm:pt modelId="{793B191A-980F-445F-875F-76347F305C56}" type="pres">
      <dgm:prSet presAssocID="{B4E58935-674A-44D3-B070-3E26D086B166}" presName="box" presStyleLbl="node1" presStyleIdx="0" presStyleCnt="6"/>
      <dgm:spPr/>
    </dgm:pt>
    <dgm:pt modelId="{2970DADA-25DD-4F79-A334-0E66B366BF32}" type="pres">
      <dgm:prSet presAssocID="{B4E58935-674A-44D3-B070-3E26D086B166}" presName="img" presStyleLbl="fgImgPlace1" presStyleIdx="0"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Folder Search with solid fill"/>
        </a:ext>
      </dgm:extLst>
    </dgm:pt>
    <dgm:pt modelId="{B373D111-3317-41C3-ABA5-35ACDF4C1352}" type="pres">
      <dgm:prSet presAssocID="{B4E58935-674A-44D3-B070-3E26D086B166}" presName="text" presStyleLbl="node1" presStyleIdx="0" presStyleCnt="6">
        <dgm:presLayoutVars>
          <dgm:bulletEnabled val="1"/>
        </dgm:presLayoutVars>
      </dgm:prSet>
      <dgm:spPr/>
    </dgm:pt>
    <dgm:pt modelId="{62AD9D88-5C42-4E5E-85FF-B4F99BBE10F9}" type="pres">
      <dgm:prSet presAssocID="{0BA06B1F-0B2E-456F-8AC8-4E1C5AAB5480}"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1" presStyleCnt="6"/>
      <dgm:spPr/>
    </dgm:pt>
    <dgm:pt modelId="{E9C8A5D3-171F-43FA-9240-CE44C187D99F}" type="pres">
      <dgm:prSet presAssocID="{5BF1642E-92A6-46CC-8C89-243C7AA55C0A}" presName="img" presStyleLbl="fgImgPlace1" presStyleIdx="1"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onstruction worker male with solid fill"/>
        </a:ext>
      </dgm:extLst>
    </dgm:pt>
    <dgm:pt modelId="{01443911-1CFB-4757-AB35-0DD8DD3D3E0E}" type="pres">
      <dgm:prSet presAssocID="{5BF1642E-92A6-46CC-8C89-243C7AA55C0A}" presName="text" presStyleLbl="node1" presStyleIdx="1" presStyleCnt="6">
        <dgm:presLayoutVars>
          <dgm:bulletEnabled val="1"/>
        </dgm:presLayoutVars>
      </dgm:prSet>
      <dgm:spPr/>
    </dgm:pt>
    <dgm:pt modelId="{276C197D-4C7C-47CC-9EF8-A5AAB4FF757E}" type="pres">
      <dgm:prSet presAssocID="{0850F654-0FA3-4E87-A5E1-C8F4CEA10F08}"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2" presStyleCnt="6"/>
      <dgm:spPr/>
    </dgm:pt>
    <dgm:pt modelId="{103819A7-0E52-4AA5-96E2-0C4C03BE3FB9}" type="pres">
      <dgm:prSet presAssocID="{AB438305-A57F-466E-8A58-1C2C10AC3E7D}" presName="img" presStyleLbl="fgImgPlace1" presStyleIdx="2"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Address Book with solid fill"/>
        </a:ext>
      </dgm:extLst>
    </dgm:pt>
    <dgm:pt modelId="{C7032E9D-E76A-4F31-B51A-C38865C43A64}" type="pres">
      <dgm:prSet presAssocID="{AB438305-A57F-466E-8A58-1C2C10AC3E7D}" presName="text" presStyleLbl="node1" presStyleIdx="2" presStyleCnt="6">
        <dgm:presLayoutVars>
          <dgm:bulletEnabled val="1"/>
        </dgm:presLayoutVars>
      </dgm:prSet>
      <dgm:spPr/>
    </dgm:pt>
    <dgm:pt modelId="{84BCE712-F7F4-4C39-8B3D-F7A395B98B41}" type="pres">
      <dgm:prSet presAssocID="{CA3BA741-8BD1-43D8-9F21-9C496FFBFEDF}"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3" presStyleCnt="6"/>
      <dgm:spPr/>
    </dgm:pt>
    <dgm:pt modelId="{D71C3935-1C64-406E-8CD0-74206CAC6D8D}" type="pres">
      <dgm:prSet presAssocID="{7C964A79-6761-4588-810A-339EA850B7E0}" presName="img" presStyleLbl="fgImgPlace1" presStyleIdx="3"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Inbox Check with solid fill"/>
        </a:ext>
      </dgm:extLst>
    </dgm:pt>
    <dgm:pt modelId="{6E65D6B2-6F52-4EC7-9F99-A1BBC507019C}" type="pres">
      <dgm:prSet presAssocID="{7C964A79-6761-4588-810A-339EA850B7E0}" presName="text" presStyleLbl="node1" presStyleIdx="3" presStyleCnt="6">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4" presStyleCnt="6" custLinFactNeighborX="106" custLinFactNeighborY="-399"/>
      <dgm:spPr/>
    </dgm:pt>
    <dgm:pt modelId="{AA6E8F42-18AC-4B0F-B8F8-10EB8D9D5800}" type="pres">
      <dgm:prSet presAssocID="{CFED60DF-17AE-4C57-9730-45760E163947}" presName="img" presStyleLbl="fgImgPlace1" presStyleIdx="4"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Shield with solid fill"/>
        </a:ext>
      </dgm:extLst>
    </dgm:pt>
    <dgm:pt modelId="{DA7BCC53-E329-44E6-969F-CCE296A66033}" type="pres">
      <dgm:prSet presAssocID="{CFED60DF-17AE-4C57-9730-45760E163947}" presName="text" presStyleLbl="node1" presStyleIdx="4" presStyleCnt="6">
        <dgm:presLayoutVars>
          <dgm:bulletEnabled val="1"/>
        </dgm:presLayoutVars>
      </dgm:prSet>
      <dgm:spPr/>
    </dgm:pt>
    <dgm:pt modelId="{B6F55E1C-BCE4-4669-AF11-39E9D9975CB6}" type="pres">
      <dgm:prSet presAssocID="{B737F90E-7883-4882-BDFD-636912B94D6B}" presName="spacer" presStyleCnt="0"/>
      <dgm:spPr/>
    </dgm:pt>
    <dgm:pt modelId="{058AC387-1E92-4CA7-A525-6119BE22DDE5}" type="pres">
      <dgm:prSet presAssocID="{8D748665-0356-47C0-AAF0-68B21653A595}" presName="comp" presStyleCnt="0"/>
      <dgm:spPr/>
    </dgm:pt>
    <dgm:pt modelId="{A25E385F-B334-45CC-8109-52F59D7628AC}" type="pres">
      <dgm:prSet presAssocID="{8D748665-0356-47C0-AAF0-68B21653A595}" presName="box" presStyleLbl="node1" presStyleIdx="5" presStyleCnt="6" custLinFactNeighborY="2394"/>
      <dgm:spPr/>
    </dgm:pt>
    <dgm:pt modelId="{26083246-69A9-4A57-85C7-653A8EAD3885}" type="pres">
      <dgm:prSet presAssocID="{8D748665-0356-47C0-AAF0-68B21653A595}" presName="img" presStyleLbl="fgImgPlace1" presStyleIdx="5"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Medical with solid fill"/>
        </a:ext>
      </dgm:extLst>
    </dgm:pt>
    <dgm:pt modelId="{1C8EA963-F4B9-41B8-8943-F8743BBEEB26}" type="pres">
      <dgm:prSet presAssocID="{8D748665-0356-47C0-AAF0-68B21653A595}" presName="text" presStyleLbl="node1" presStyleIdx="5" presStyleCnt="6">
        <dgm:presLayoutVars>
          <dgm:bulletEnabled val="1"/>
        </dgm:presLayoutVars>
      </dgm:prSet>
      <dgm:spPr/>
    </dgm:pt>
  </dgm:ptLst>
  <dgm:cxnLst>
    <dgm:cxn modelId="{ED77DB0B-B1DB-4BA0-A960-DE51093DE95D}" type="presOf" srcId="{CFED60DF-17AE-4C57-9730-45760E163947}" destId="{623A7C2F-0544-48D2-8229-872F1C3A3D2F}" srcOrd="0" destOrd="0" presId="urn:microsoft.com/office/officeart/2005/8/layout/vList4"/>
    <dgm:cxn modelId="{5779A50D-7D14-40AB-BC62-074C93C2E32D}" type="presOf" srcId="{5BF1642E-92A6-46CC-8C89-243C7AA55C0A}" destId="{01443911-1CFB-4757-AB35-0DD8DD3D3E0E}" srcOrd="1" destOrd="0" presId="urn:microsoft.com/office/officeart/2005/8/layout/vList4"/>
    <dgm:cxn modelId="{E539910F-C4FC-4A84-B2D4-B8E24BB8AC42}" srcId="{CDD8F212-A0A5-4192-8EC2-832E06824B4B}" destId="{AB438305-A57F-466E-8A58-1C2C10AC3E7D}" srcOrd="2" destOrd="0" parTransId="{9CCBAC0C-026C-4E4E-A00D-D4E48C1B7142}" sibTransId="{CA3BA741-8BD1-43D8-9F21-9C496FFBFEDF}"/>
    <dgm:cxn modelId="{553AC72D-CF86-4B39-BEF1-5CBE7451493E}" type="presOf" srcId="{5BF1642E-92A6-46CC-8C89-243C7AA55C0A}" destId="{FBEF28B8-D879-4B3C-9B7F-619ED7C3E2C8}" srcOrd="0" destOrd="0" presId="urn:microsoft.com/office/officeart/2005/8/layout/vList4"/>
    <dgm:cxn modelId="{37F89732-3407-4774-9AE5-0BEAF11AD0EB}" type="presOf" srcId="{CFED60DF-17AE-4C57-9730-45760E163947}" destId="{DA7BCC53-E329-44E6-969F-CCE296A66033}" srcOrd="1" destOrd="0" presId="urn:microsoft.com/office/officeart/2005/8/layout/vList4"/>
    <dgm:cxn modelId="{434C053B-FD64-4AB1-B1F6-0DB84A7C8F73}" srcId="{CDD8F212-A0A5-4192-8EC2-832E06824B4B}" destId="{B4E58935-674A-44D3-B070-3E26D086B166}" srcOrd="0" destOrd="0" parTransId="{37E6C225-2420-4723-BA36-54020B189F50}" sibTransId="{0BA06B1F-0B2E-456F-8AC8-4E1C5AAB5480}"/>
    <dgm:cxn modelId="{E901E33F-1606-4F9A-A266-70A48562C233}" type="presOf" srcId="{8D748665-0356-47C0-AAF0-68B21653A595}" destId="{1C8EA963-F4B9-41B8-8943-F8743BBEEB26}" srcOrd="1" destOrd="0" presId="urn:microsoft.com/office/officeart/2005/8/layout/vList4"/>
    <dgm:cxn modelId="{669F5B5B-BC43-41D5-B094-CC473C449853}" srcId="{CDD8F212-A0A5-4192-8EC2-832E06824B4B}" destId="{CFED60DF-17AE-4C57-9730-45760E163947}" srcOrd="4" destOrd="0" parTransId="{4ACD1D92-E27C-404D-99BE-906E458A194E}" sibTransId="{B737F90E-7883-4882-BDFD-636912B94D6B}"/>
    <dgm:cxn modelId="{C8AAE548-8CFE-4DA1-828D-0A5284E73DB5}" type="presOf" srcId="{AB438305-A57F-466E-8A58-1C2C10AC3E7D}" destId="{C7032E9D-E76A-4F31-B51A-C38865C43A64}" srcOrd="1" destOrd="0" presId="urn:microsoft.com/office/officeart/2005/8/layout/vList4"/>
    <dgm:cxn modelId="{0FC3307A-3887-49EA-B983-46DC06D51BFC}" srcId="{CDD8F212-A0A5-4192-8EC2-832E06824B4B}" destId="{5BF1642E-92A6-46CC-8C89-243C7AA55C0A}" srcOrd="1" destOrd="0" parTransId="{155AB9E7-07F5-4659-BA72-C879653B7834}" sibTransId="{0850F654-0FA3-4E87-A5E1-C8F4CEA10F08}"/>
    <dgm:cxn modelId="{3FDB7887-B67C-4579-A241-D732A428930A}" type="presOf" srcId="{8D748665-0356-47C0-AAF0-68B21653A595}" destId="{A25E385F-B334-45CC-8109-52F59D7628AC}" srcOrd="0" destOrd="0" presId="urn:microsoft.com/office/officeart/2005/8/layout/vList4"/>
    <dgm:cxn modelId="{3A7C179B-DD0D-48D4-BD8F-EAEE0932A34B}" srcId="{CDD8F212-A0A5-4192-8EC2-832E06824B4B}" destId="{7C964A79-6761-4588-810A-339EA850B7E0}" srcOrd="3" destOrd="0" parTransId="{D2BF4A03-BF33-4F96-B294-7ABC3B2AC8C0}" sibTransId="{3DF9D5C9-5228-45CB-91DF-9DAFE3137EB4}"/>
    <dgm:cxn modelId="{6643FBA7-5B37-4B3F-B19F-6255410C4E23}" srcId="{CDD8F212-A0A5-4192-8EC2-832E06824B4B}" destId="{8D748665-0356-47C0-AAF0-68B21653A595}" srcOrd="5" destOrd="0" parTransId="{2854B065-E13F-4BBC-ABD2-FBA86E33FB5E}" sibTransId="{EDB078C4-F8EB-4CF2-8F93-A9CE5C30A26C}"/>
    <dgm:cxn modelId="{3A3828AD-803A-469C-8ECD-C63FB44F4A29}" type="presOf" srcId="{CDD8F212-A0A5-4192-8EC2-832E06824B4B}" destId="{3B482C38-C302-4FB7-9774-8DBE053F23BC}" srcOrd="0" destOrd="0" presId="urn:microsoft.com/office/officeart/2005/8/layout/vList4"/>
    <dgm:cxn modelId="{FB4BF1C7-A1F5-4D87-9E8F-3BFC81B2BDCF}" type="presOf" srcId="{7C964A79-6761-4588-810A-339EA850B7E0}" destId="{6E65D6B2-6F52-4EC7-9F99-A1BBC507019C}" srcOrd="1" destOrd="0" presId="urn:microsoft.com/office/officeart/2005/8/layout/vList4"/>
    <dgm:cxn modelId="{31AA18CF-806A-435F-B636-71BFA6EF641E}" type="presOf" srcId="{7C964A79-6761-4588-810A-339EA850B7E0}" destId="{4BCA1491-42DE-45A1-85A9-89D0223FAD61}" srcOrd="0" destOrd="0" presId="urn:microsoft.com/office/officeart/2005/8/layout/vList4"/>
    <dgm:cxn modelId="{8128D6D2-C2BA-4B91-A690-3419EDB60C50}" type="presOf" srcId="{AB438305-A57F-466E-8A58-1C2C10AC3E7D}" destId="{537C4C17-0484-4A2D-9077-7173D7068B1A}" srcOrd="0" destOrd="0" presId="urn:microsoft.com/office/officeart/2005/8/layout/vList4"/>
    <dgm:cxn modelId="{176B4ADF-702B-48D0-A971-0F85E9DE614B}" type="presOf" srcId="{B4E58935-674A-44D3-B070-3E26D086B166}" destId="{793B191A-980F-445F-875F-76347F305C56}" srcOrd="0" destOrd="0" presId="urn:microsoft.com/office/officeart/2005/8/layout/vList4"/>
    <dgm:cxn modelId="{5DBE8DE7-306F-4858-9ED9-869D7716AF3F}" type="presOf" srcId="{B4E58935-674A-44D3-B070-3E26D086B166}" destId="{B373D111-3317-41C3-ABA5-35ACDF4C1352}" srcOrd="1" destOrd="0" presId="urn:microsoft.com/office/officeart/2005/8/layout/vList4"/>
    <dgm:cxn modelId="{4B4E887D-373C-45D7-836D-538B5FD93735}" type="presParOf" srcId="{3B482C38-C302-4FB7-9774-8DBE053F23BC}" destId="{C9B77F83-08BC-44D4-A8F5-97E314508E4D}" srcOrd="0" destOrd="0" presId="urn:microsoft.com/office/officeart/2005/8/layout/vList4"/>
    <dgm:cxn modelId="{0CCBD5C1-B272-42AD-AE19-51AE8B82C466}" type="presParOf" srcId="{C9B77F83-08BC-44D4-A8F5-97E314508E4D}" destId="{793B191A-980F-445F-875F-76347F305C56}" srcOrd="0" destOrd="0" presId="urn:microsoft.com/office/officeart/2005/8/layout/vList4"/>
    <dgm:cxn modelId="{4B7B34FE-F64E-4522-BB64-6EC8F5F9B1CF}" type="presParOf" srcId="{C9B77F83-08BC-44D4-A8F5-97E314508E4D}" destId="{2970DADA-25DD-4F79-A334-0E66B366BF32}" srcOrd="1" destOrd="0" presId="urn:microsoft.com/office/officeart/2005/8/layout/vList4"/>
    <dgm:cxn modelId="{74351734-B440-40BA-B6AB-48D57BB47E29}" type="presParOf" srcId="{C9B77F83-08BC-44D4-A8F5-97E314508E4D}" destId="{B373D111-3317-41C3-ABA5-35ACDF4C1352}" srcOrd="2" destOrd="0" presId="urn:microsoft.com/office/officeart/2005/8/layout/vList4"/>
    <dgm:cxn modelId="{C0D97262-52D7-41F8-9196-448D501E9023}" type="presParOf" srcId="{3B482C38-C302-4FB7-9774-8DBE053F23BC}" destId="{62AD9D88-5C42-4E5E-85FF-B4F99BBE10F9}" srcOrd="1" destOrd="0" presId="urn:microsoft.com/office/officeart/2005/8/layout/vList4"/>
    <dgm:cxn modelId="{30D4FEDE-19AE-49BD-8812-029AEA2AA29B}" type="presParOf" srcId="{3B482C38-C302-4FB7-9774-8DBE053F23BC}" destId="{5D195495-DE4A-4EE0-B37A-E662C5B593C2}" srcOrd="2" destOrd="0" presId="urn:microsoft.com/office/officeart/2005/8/layout/vList4"/>
    <dgm:cxn modelId="{D1E73117-3488-4B78-B007-DE47E836EAAB}" type="presParOf" srcId="{5D195495-DE4A-4EE0-B37A-E662C5B593C2}" destId="{FBEF28B8-D879-4B3C-9B7F-619ED7C3E2C8}" srcOrd="0" destOrd="0" presId="urn:microsoft.com/office/officeart/2005/8/layout/vList4"/>
    <dgm:cxn modelId="{3EA815E8-29A6-463A-855D-2C37AFF50F6C}" type="presParOf" srcId="{5D195495-DE4A-4EE0-B37A-E662C5B593C2}" destId="{E9C8A5D3-171F-43FA-9240-CE44C187D99F}" srcOrd="1" destOrd="0" presId="urn:microsoft.com/office/officeart/2005/8/layout/vList4"/>
    <dgm:cxn modelId="{08C5FAB4-DF29-4FFA-AF5E-4FEC3FD65ACA}" type="presParOf" srcId="{5D195495-DE4A-4EE0-B37A-E662C5B593C2}" destId="{01443911-1CFB-4757-AB35-0DD8DD3D3E0E}" srcOrd="2" destOrd="0" presId="urn:microsoft.com/office/officeart/2005/8/layout/vList4"/>
    <dgm:cxn modelId="{A7DF467A-76B4-4B0C-AF3D-0F38A4AFFD67}" type="presParOf" srcId="{3B482C38-C302-4FB7-9774-8DBE053F23BC}" destId="{276C197D-4C7C-47CC-9EF8-A5AAB4FF757E}" srcOrd="3" destOrd="0" presId="urn:microsoft.com/office/officeart/2005/8/layout/vList4"/>
    <dgm:cxn modelId="{2025D569-50B8-4F95-ABBE-D9068280B829}" type="presParOf" srcId="{3B482C38-C302-4FB7-9774-8DBE053F23BC}" destId="{C7123388-933B-4AFA-98E7-E8D799D48847}" srcOrd="4" destOrd="0" presId="urn:microsoft.com/office/officeart/2005/8/layout/vList4"/>
    <dgm:cxn modelId="{5D5BB15F-7800-468B-9860-59D4ADE7ED63}" type="presParOf" srcId="{C7123388-933B-4AFA-98E7-E8D799D48847}" destId="{537C4C17-0484-4A2D-9077-7173D7068B1A}" srcOrd="0" destOrd="0" presId="urn:microsoft.com/office/officeart/2005/8/layout/vList4"/>
    <dgm:cxn modelId="{919C549B-3E01-4A3B-B408-83BAFEB100E5}" type="presParOf" srcId="{C7123388-933B-4AFA-98E7-E8D799D48847}" destId="{103819A7-0E52-4AA5-96E2-0C4C03BE3FB9}" srcOrd="1" destOrd="0" presId="urn:microsoft.com/office/officeart/2005/8/layout/vList4"/>
    <dgm:cxn modelId="{B3DD5FC4-DFE8-4A04-945F-DCA9A4B8BA47}" type="presParOf" srcId="{C7123388-933B-4AFA-98E7-E8D799D48847}" destId="{C7032E9D-E76A-4F31-B51A-C38865C43A64}" srcOrd="2" destOrd="0" presId="urn:microsoft.com/office/officeart/2005/8/layout/vList4"/>
    <dgm:cxn modelId="{B18585C2-9423-464A-8B06-D02ACDBBD3C7}" type="presParOf" srcId="{3B482C38-C302-4FB7-9774-8DBE053F23BC}" destId="{84BCE712-F7F4-4C39-8B3D-F7A395B98B41}" srcOrd="5" destOrd="0" presId="urn:microsoft.com/office/officeart/2005/8/layout/vList4"/>
    <dgm:cxn modelId="{B7271ABC-EB4B-4F48-AD58-0528F6ED8A81}" type="presParOf" srcId="{3B482C38-C302-4FB7-9774-8DBE053F23BC}" destId="{0BDD1378-268D-40E3-8702-51F23B90B343}" srcOrd="6" destOrd="0" presId="urn:microsoft.com/office/officeart/2005/8/layout/vList4"/>
    <dgm:cxn modelId="{98D5B93A-AFFF-4231-9AFE-17C9A2F65D29}" type="presParOf" srcId="{0BDD1378-268D-40E3-8702-51F23B90B343}" destId="{4BCA1491-42DE-45A1-85A9-89D0223FAD61}" srcOrd="0" destOrd="0" presId="urn:microsoft.com/office/officeart/2005/8/layout/vList4"/>
    <dgm:cxn modelId="{A552B8A2-9BB6-48E8-964A-192081D1F0E2}" type="presParOf" srcId="{0BDD1378-268D-40E3-8702-51F23B90B343}" destId="{D71C3935-1C64-406E-8CD0-74206CAC6D8D}" srcOrd="1" destOrd="0" presId="urn:microsoft.com/office/officeart/2005/8/layout/vList4"/>
    <dgm:cxn modelId="{94615C5E-E01F-4EC7-8502-9AFA908B9D03}" type="presParOf" srcId="{0BDD1378-268D-40E3-8702-51F23B90B343}" destId="{6E65D6B2-6F52-4EC7-9F99-A1BBC507019C}" srcOrd="2" destOrd="0" presId="urn:microsoft.com/office/officeart/2005/8/layout/vList4"/>
    <dgm:cxn modelId="{96ECB828-5BED-4032-8595-F09028B0773D}" type="presParOf" srcId="{3B482C38-C302-4FB7-9774-8DBE053F23BC}" destId="{49137CFB-0C95-4607-BF1E-52A88BEC15BB}" srcOrd="7" destOrd="0" presId="urn:microsoft.com/office/officeart/2005/8/layout/vList4"/>
    <dgm:cxn modelId="{324B0F78-0556-4360-A220-4CB542BAE7E6}" type="presParOf" srcId="{3B482C38-C302-4FB7-9774-8DBE053F23BC}" destId="{8EFEB03E-18C7-4CBB-8578-F5882CB203B9}" srcOrd="8" destOrd="0" presId="urn:microsoft.com/office/officeart/2005/8/layout/vList4"/>
    <dgm:cxn modelId="{414A1AC4-2A3C-4591-861A-91FFE019BF23}" type="presParOf" srcId="{8EFEB03E-18C7-4CBB-8578-F5882CB203B9}" destId="{623A7C2F-0544-48D2-8229-872F1C3A3D2F}" srcOrd="0" destOrd="0" presId="urn:microsoft.com/office/officeart/2005/8/layout/vList4"/>
    <dgm:cxn modelId="{4D02ED92-4EFD-44F9-88DC-F88EF8EEB6B1}" type="presParOf" srcId="{8EFEB03E-18C7-4CBB-8578-F5882CB203B9}" destId="{AA6E8F42-18AC-4B0F-B8F8-10EB8D9D5800}" srcOrd="1" destOrd="0" presId="urn:microsoft.com/office/officeart/2005/8/layout/vList4"/>
    <dgm:cxn modelId="{A03D3E8A-EF32-4909-A729-432519B11090}" type="presParOf" srcId="{8EFEB03E-18C7-4CBB-8578-F5882CB203B9}" destId="{DA7BCC53-E329-44E6-969F-CCE296A66033}" srcOrd="2" destOrd="0" presId="urn:microsoft.com/office/officeart/2005/8/layout/vList4"/>
    <dgm:cxn modelId="{8891523A-98E3-4DBD-A3DB-A84BB5A09B73}" type="presParOf" srcId="{3B482C38-C302-4FB7-9774-8DBE053F23BC}" destId="{B6F55E1C-BCE4-4669-AF11-39E9D9975CB6}" srcOrd="9" destOrd="0" presId="urn:microsoft.com/office/officeart/2005/8/layout/vList4"/>
    <dgm:cxn modelId="{14AA1D57-8BCF-401C-A254-0187A1375E2B}" type="presParOf" srcId="{3B482C38-C302-4FB7-9774-8DBE053F23BC}" destId="{058AC387-1E92-4CA7-A525-6119BE22DDE5}" srcOrd="10" destOrd="0" presId="urn:microsoft.com/office/officeart/2005/8/layout/vList4"/>
    <dgm:cxn modelId="{D7653D93-789D-465A-BDFC-C65F68704A22}" type="presParOf" srcId="{058AC387-1E92-4CA7-A525-6119BE22DDE5}" destId="{A25E385F-B334-45CC-8109-52F59D7628AC}" srcOrd="0" destOrd="0" presId="urn:microsoft.com/office/officeart/2005/8/layout/vList4"/>
    <dgm:cxn modelId="{95857603-86A6-405B-AB06-A049E1CE93EE}" type="presParOf" srcId="{058AC387-1E92-4CA7-A525-6119BE22DDE5}" destId="{26083246-69A9-4A57-85C7-653A8EAD3885}" srcOrd="1" destOrd="0" presId="urn:microsoft.com/office/officeart/2005/8/layout/vList4"/>
    <dgm:cxn modelId="{C0700593-5342-464A-AF17-5B016A050066}" type="presParOf" srcId="{058AC387-1E92-4CA7-A525-6119BE22DDE5}" destId="{1C8EA963-F4B9-41B8-8943-F8743BBEEB2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D748665-0356-47C0-AAF0-68B21653A595}">
      <dgm:prSet phldrT="[Text]" phldr="0" custT="1"/>
      <dgm:spPr>
        <a:solidFill>
          <a:srgbClr val="E8DFF0"/>
        </a:solidFill>
      </dgm:spPr>
      <dgm:t>
        <a:bodyPr/>
        <a:lstStyle/>
        <a:p>
          <a:r>
            <a:rPr lang="en-US" sz="1400" dirty="0">
              <a:latin typeface="Aptos" panose="020B0004020202020204" pitchFamily="34" charset="0"/>
              <a:hlinkClick xmlns:r="http://schemas.openxmlformats.org/officeDocument/2006/relationships" r:id="rId1"/>
            </a:rPr>
            <a:t>HJR 1-F</a:t>
          </a:r>
          <a:r>
            <a:rPr lang="en-US" sz="1400" dirty="0">
              <a:latin typeface="Aptos" panose="020B0004020202020204" pitchFamily="34" charset="0"/>
            </a:rPr>
            <a:t> </a:t>
          </a:r>
          <a:r>
            <a:rPr lang="en-US" sz="1400" dirty="0">
              <a:solidFill>
                <a:schemeClr val="tx1"/>
              </a:solidFill>
              <a:latin typeface="Aptos" panose="020B0004020202020204" pitchFamily="34" charset="0"/>
            </a:rPr>
            <a:t>creates a ballot measure for voters to decide whether to cap property tax increases at 5% rather than 10% beginning in 2027 and to increase a homestead tax exemption to $150,000 of assessed properties in 2027 and $250,000 in 2028</a:t>
          </a:r>
        </a:p>
      </dgm:t>
    </dgm:pt>
    <dgm:pt modelId="{2854B065-E13F-4BBC-ABD2-FBA86E33FB5E}" type="parTrans" cxnId="{6643FBA7-5B37-4B3F-B19F-6255410C4E23}">
      <dgm:prSet/>
      <dgm:spPr/>
      <dgm:t>
        <a:bodyPr/>
        <a:lstStyle/>
        <a:p>
          <a:endParaRPr lang="en-US"/>
        </a:p>
      </dgm:t>
    </dgm:pt>
    <dgm:pt modelId="{EDB078C4-F8EB-4CF2-8F93-A9CE5C30A26C}" type="sibTrans" cxnId="{6643FBA7-5B37-4B3F-B19F-6255410C4E23}">
      <dgm:prSet/>
      <dgm:spPr/>
      <dgm:t>
        <a:bodyPr/>
        <a:lstStyle/>
        <a:p>
          <a:endParaRPr lang="en-US"/>
        </a:p>
      </dgm:t>
    </dgm:pt>
    <dgm:pt modelId="{5BF1642E-92A6-46CC-8C89-243C7AA55C0A}">
      <dgm:prSet custT="1"/>
      <dgm:spPr>
        <a:solidFill>
          <a:srgbClr val="E8DFF0"/>
        </a:solidFill>
      </dgm:spPr>
      <dgm:t>
        <a:bodyPr/>
        <a:lstStyle/>
        <a:p>
          <a:pPr>
            <a:buNone/>
          </a:pPr>
          <a:r>
            <a:rPr lang="en-US" sz="1400" b="0" i="0">
              <a:solidFill>
                <a:schemeClr val="tx1"/>
              </a:solidFill>
              <a:latin typeface="Aptos" panose="020B0004020202020204" pitchFamily="34" charset="0"/>
              <a:hlinkClick xmlns:r="http://schemas.openxmlformats.org/officeDocument/2006/relationships" r:id="rId2"/>
            </a:rPr>
            <a:t>HB 7031</a:t>
          </a:r>
          <a:r>
            <a:rPr lang="en-US" sz="1400" b="0" i="0">
              <a:solidFill>
                <a:schemeClr val="tx1"/>
              </a:solidFill>
              <a:latin typeface="Aptos" panose="020B0004020202020204" pitchFamily="34" charset="0"/>
            </a:rPr>
            <a:t> excludes from the state’s tax structure key </a:t>
          </a:r>
          <a:r>
            <a:rPr lang="en-US" sz="1400" b="0" i="0">
              <a:solidFill>
                <a:schemeClr val="tx1"/>
              </a:solidFill>
              <a:latin typeface="Aptos" panose="020B0004020202020204" pitchFamily="34" charset="0"/>
              <a:hlinkClick xmlns:r="http://schemas.openxmlformats.org/officeDocument/2006/relationships" r:id="rId3"/>
            </a:rPr>
            <a:t>corporate tax breaks</a:t>
          </a:r>
          <a:r>
            <a:rPr lang="en-US" sz="1400" b="0" i="0">
              <a:solidFill>
                <a:schemeClr val="tx1"/>
              </a:solidFill>
              <a:latin typeface="Aptos" panose="020B0004020202020204" pitchFamily="34" charset="0"/>
            </a:rPr>
            <a:t> enacted under the 2025 GOP tax law, while conforming to the rest of the federal law as of 2026</a:t>
          </a:r>
          <a:endParaRPr lang="en-US" sz="1400" b="0" strike="sngStrike">
            <a:solidFill>
              <a:srgbClr val="FF0000"/>
            </a:solidFill>
            <a:latin typeface="Aptos" panose="020B0004020202020204" pitchFamily="34" charset="0"/>
          </a:endParaRPr>
        </a:p>
      </dgm:t>
    </dgm:pt>
    <dgm:pt modelId="{155AB9E7-07F5-4659-BA72-C879653B7834}" type="parTrans" cxnId="{0FC3307A-3887-49EA-B983-46DC06D51BFC}">
      <dgm:prSet/>
      <dgm:spPr/>
      <dgm:t>
        <a:bodyPr/>
        <a:lstStyle/>
        <a:p>
          <a:endParaRPr lang="en-US"/>
        </a:p>
      </dgm:t>
    </dgm:pt>
    <dgm:pt modelId="{0850F654-0FA3-4E87-A5E1-C8F4CEA10F08}" type="sibTrans" cxnId="{0FC3307A-3887-49EA-B983-46DC06D51BFC}">
      <dgm:prSet/>
      <dgm:spPr/>
      <dgm:t>
        <a:bodyPr/>
        <a:lstStyle/>
        <a:p>
          <a:endParaRPr lang="en-US"/>
        </a:p>
      </dgm:t>
    </dgm:pt>
    <dgm:pt modelId="{AB438305-A57F-466E-8A58-1C2C10AC3E7D}">
      <dgm:prSet custT="1"/>
      <dgm:spPr>
        <a:solidFill>
          <a:srgbClr val="E8DFF0"/>
        </a:solidFill>
      </dgm:spPr>
      <dgm:t>
        <a:bodyPr/>
        <a:lstStyle/>
        <a:p>
          <a:r>
            <a:rPr lang="en-US" sz="1400" b="0" i="0">
              <a:solidFill>
                <a:schemeClr val="tx1"/>
              </a:solidFill>
              <a:latin typeface="Aptos" panose="020B0004020202020204" pitchFamily="34" charset="0"/>
              <a:hlinkClick xmlns:r="http://schemas.openxmlformats.org/officeDocument/2006/relationships" r:id="rId4"/>
            </a:rPr>
            <a:t>HB 1217</a:t>
          </a:r>
          <a:r>
            <a:rPr lang="en-US" sz="1400" b="0" i="0">
              <a:solidFill>
                <a:schemeClr val="tx1"/>
              </a:solidFill>
              <a:latin typeface="Aptos" panose="020B0004020202020204" pitchFamily="34" charset="0"/>
            </a:rPr>
            <a:t> prohibits a governmental entity from enacting or enforcing initiatives related to net-zero emissions policies, including as a condition of a contract</a:t>
          </a:r>
          <a:endParaRPr lang="en-US" sz="1400">
            <a:solidFill>
              <a:schemeClr val="tx1"/>
            </a:solidFill>
            <a:latin typeface="Aptos" panose="020B0004020202020204" pitchFamily="34" charset="0"/>
          </a:endParaRPr>
        </a:p>
      </dgm:t>
    </dgm:pt>
    <dgm:pt modelId="{9CCBAC0C-026C-4E4E-A00D-D4E48C1B7142}" type="parTrans" cxnId="{E539910F-C4FC-4A84-B2D4-B8E24BB8AC42}">
      <dgm:prSet/>
      <dgm:spPr/>
      <dgm:t>
        <a:bodyPr/>
        <a:lstStyle/>
        <a:p>
          <a:endParaRPr lang="en-US"/>
        </a:p>
      </dgm:t>
    </dgm:pt>
    <dgm:pt modelId="{CA3BA741-8BD1-43D8-9F21-9C496FFBFEDF}" type="sibTrans" cxnId="{E539910F-C4FC-4A84-B2D4-B8E24BB8AC42}">
      <dgm:prSet/>
      <dgm:spPr/>
      <dgm:t>
        <a:bodyPr/>
        <a:lstStyle/>
        <a:p>
          <a:endParaRPr lang="en-US"/>
        </a:p>
      </dgm:t>
    </dgm:pt>
    <dgm:pt modelId="{CFED60DF-17AE-4C57-9730-45760E163947}">
      <dgm:prSet custT="1"/>
      <dgm:spPr>
        <a:solidFill>
          <a:srgbClr val="E8DFF0"/>
        </a:solidFill>
      </dgm:spPr>
      <dgm:t>
        <a:bodyPr/>
        <a:lstStyle/>
        <a:p>
          <a:r>
            <a:rPr lang="en-US" sz="1400">
              <a:solidFill>
                <a:schemeClr val="tx1"/>
              </a:solidFill>
              <a:latin typeface="Aptos" panose="020B0004020202020204" pitchFamily="34" charset="0"/>
              <a:hlinkClick xmlns:r="http://schemas.openxmlformats.org/officeDocument/2006/relationships" r:id="rId5"/>
            </a:rPr>
            <a:t>HB 757</a:t>
          </a:r>
          <a:r>
            <a:rPr lang="en-US" sz="1400">
              <a:solidFill>
                <a:schemeClr val="tx1"/>
              </a:solidFill>
              <a:latin typeface="Aptos" panose="020B0004020202020204" pitchFamily="34" charset="0"/>
            </a:rPr>
            <a:t> </a:t>
          </a:r>
          <a:r>
            <a:rPr lang="en-US" sz="1400" b="0" i="0">
              <a:solidFill>
                <a:schemeClr val="tx1"/>
              </a:solidFill>
              <a:latin typeface="Aptos" panose="020B0004020202020204" pitchFamily="34" charset="0"/>
            </a:rPr>
            <a:t>expands to public universities a program allowing faculty to carry guns on campus after completing training program; creates a second-degree felony for discharging a firearm within 1,000 feet of a school</a:t>
          </a:r>
          <a:endParaRPr lang="en-US" sz="1400" b="0">
            <a:solidFill>
              <a:schemeClr val="tx1"/>
            </a:solidFill>
            <a:latin typeface="Aptos" panose="020B0004020202020204" pitchFamily="34" charset="0"/>
          </a:endParaRPr>
        </a:p>
      </dgm:t>
    </dgm:pt>
    <dgm:pt modelId="{B737F90E-7883-4882-BDFD-636912B94D6B}" type="sibTrans" cxnId="{669F5B5B-BC43-41D5-B094-CC473C449853}">
      <dgm:prSet/>
      <dgm:spPr/>
      <dgm:t>
        <a:bodyPr/>
        <a:lstStyle/>
        <a:p>
          <a:endParaRPr lang="en-US"/>
        </a:p>
      </dgm:t>
    </dgm:pt>
    <dgm:pt modelId="{4ACD1D92-E27C-404D-99BE-906E458A194E}" type="parTrans" cxnId="{669F5B5B-BC43-41D5-B094-CC473C449853}">
      <dgm:prSet/>
      <dgm:spPr/>
      <dgm:t>
        <a:bodyPr/>
        <a:lstStyle/>
        <a:p>
          <a:endParaRPr lang="en-US"/>
        </a:p>
      </dgm:t>
    </dgm:pt>
    <dgm:pt modelId="{7C964A79-6761-4588-810A-339EA850B7E0}">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6"/>
            </a:rPr>
            <a:t>HB 991</a:t>
          </a:r>
          <a:r>
            <a:rPr lang="en-US" sz="1400" dirty="0">
              <a:latin typeface="Aptos" panose="020B0004020202020204" pitchFamily="34" charset="0"/>
            </a:rPr>
            <a:t> </a:t>
          </a:r>
          <a:r>
            <a:rPr kumimoji="0" lang="en-US" sz="1400" b="0" i="0" u="none" strike="noStrike" cap="none" spc="0" normalizeH="0" baseline="0" noProof="0" dirty="0">
              <a:ln>
                <a:noFill/>
              </a:ln>
              <a:solidFill>
                <a:schemeClr val="tx1"/>
              </a:solidFill>
              <a:effectLst/>
              <a:uLnTx/>
              <a:uFillTx/>
              <a:latin typeface="Aptos" panose="020B0004020202020204" pitchFamily="34" charset="0"/>
              <a:ea typeface="+mn-ea"/>
              <a:cs typeface="+mn-cs"/>
            </a:rPr>
            <a:t>requires voters to provide evidence of </a:t>
          </a:r>
          <a:r>
            <a:rPr kumimoji="0" lang="en-US" sz="1400" b="0" i="0" u="none" strike="noStrike" cap="none" spc="0" normalizeH="0" baseline="0" noProof="0" dirty="0">
              <a:ln>
                <a:noFill/>
              </a:ln>
              <a:solidFill>
                <a:schemeClr val="tx1"/>
              </a:solidFill>
              <a:effectLst/>
              <a:uLnTx/>
              <a:uFillTx/>
              <a:latin typeface="Aptos" panose="020B0004020202020204" pitchFamily="34" charset="0"/>
              <a:ea typeface="+mn-ea"/>
              <a:cs typeface="+mn-cs"/>
              <a:hlinkClick xmlns:r="http://schemas.openxmlformats.org/officeDocument/2006/relationships" r:id="rId7"/>
            </a:rPr>
            <a:t>US citizenship</a:t>
          </a:r>
          <a:r>
            <a:rPr kumimoji="0" lang="en-US" sz="1400" b="0" i="0" u="none" strike="noStrike" cap="none" spc="0" normalizeH="0" baseline="0" noProof="0" dirty="0">
              <a:ln>
                <a:noFill/>
              </a:ln>
              <a:solidFill>
                <a:schemeClr val="tx1"/>
              </a:solidFill>
              <a:effectLst/>
              <a:uLnTx/>
              <a:uFillTx/>
              <a:latin typeface="Aptos" panose="020B0004020202020204" pitchFamily="34" charset="0"/>
              <a:ea typeface="+mn-ea"/>
              <a:cs typeface="+mn-cs"/>
            </a:rPr>
            <a:t> to register or remain on registration list beginning in 2027 and limits</a:t>
          </a:r>
          <a:r>
            <a:rPr lang="en-US" sz="1400" dirty="0">
              <a:solidFill>
                <a:schemeClr val="tx1"/>
              </a:solidFill>
              <a:effectLst/>
              <a:latin typeface="Aptos" panose="020B0004020202020204" pitchFamily="34" charset="0"/>
              <a:ea typeface="+mn-ea"/>
              <a:cs typeface="+mn-cs"/>
            </a:rPr>
            <a:t> the list of acceptable identification to government-issued photo ID; law is being </a:t>
          </a:r>
          <a:r>
            <a:rPr lang="en-US" sz="1400" dirty="0">
              <a:solidFill>
                <a:schemeClr val="tx1"/>
              </a:solidFill>
              <a:effectLst/>
              <a:latin typeface="Aptos" panose="020B0004020202020204" pitchFamily="34" charset="0"/>
              <a:ea typeface="+mn-ea"/>
              <a:cs typeface="+mn-cs"/>
              <a:hlinkClick xmlns:r="http://schemas.openxmlformats.org/officeDocument/2006/relationships" r:id="rId8"/>
            </a:rPr>
            <a:t>challenged</a:t>
          </a:r>
          <a:r>
            <a:rPr lang="en-US" sz="1400" dirty="0">
              <a:solidFill>
                <a:srgbClr val="FF0000"/>
              </a:solidFill>
              <a:effectLst/>
              <a:latin typeface="Aptos" panose="020B0004020202020204" pitchFamily="34" charset="0"/>
              <a:ea typeface="+mn-ea"/>
              <a:cs typeface="+mn-cs"/>
            </a:rPr>
            <a:t> </a:t>
          </a:r>
          <a:r>
            <a:rPr lang="en-US" sz="1400" dirty="0">
              <a:solidFill>
                <a:schemeClr val="tx1"/>
              </a:solidFill>
              <a:effectLst/>
              <a:latin typeface="Aptos" panose="020B0004020202020204" pitchFamily="34" charset="0"/>
              <a:ea typeface="+mn-ea"/>
              <a:cs typeface="+mn-cs"/>
            </a:rPr>
            <a:t>in court</a:t>
          </a:r>
          <a:endParaRPr lang="en-US" sz="1400" b="1" dirty="0">
            <a:solidFill>
              <a:srgbClr val="FF0000"/>
            </a:solidFill>
            <a:latin typeface="Aptos" panose="020B0004020202020204" pitchFamily="34" charset="0"/>
          </a:endParaRPr>
        </a:p>
      </dgm:t>
    </dgm:pt>
    <dgm:pt modelId="{D2BF4A03-BF33-4F96-B294-7ABC3B2AC8C0}" type="parTrans" cxnId="{3A7C179B-DD0D-48D4-BD8F-EAEE0932A34B}">
      <dgm:prSet/>
      <dgm:spPr/>
      <dgm:t>
        <a:bodyPr/>
        <a:lstStyle/>
        <a:p>
          <a:endParaRPr lang="en-US"/>
        </a:p>
      </dgm:t>
    </dgm:pt>
    <dgm:pt modelId="{3DF9D5C9-5228-45CB-91DF-9DAFE3137EB4}" type="sibTrans" cxnId="{3A7C179B-DD0D-48D4-BD8F-EAEE0932A34B}">
      <dgm:prSet/>
      <dgm:spPr/>
      <dgm:t>
        <a:bodyPr/>
        <a:lstStyle/>
        <a:p>
          <a:endParaRPr lang="en-US"/>
        </a:p>
      </dgm:t>
    </dgm:pt>
    <dgm:pt modelId="{04C66EAF-E319-42BF-90A0-A54E05B90DFA}">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9"/>
            </a:rPr>
            <a:t>SB 484</a:t>
          </a:r>
          <a:r>
            <a:rPr lang="en-US" sz="1400" dirty="0">
              <a:latin typeface="Aptos" panose="020B0004020202020204" pitchFamily="34" charset="0"/>
            </a:rPr>
            <a:t> </a:t>
          </a:r>
          <a:r>
            <a:rPr lang="en-US" sz="1400" dirty="0">
              <a:solidFill>
                <a:schemeClr val="tx1"/>
              </a:solidFill>
              <a:latin typeface="Aptos" panose="020B0004020202020204" pitchFamily="34" charset="0"/>
            </a:rPr>
            <a:t>requires </a:t>
          </a:r>
          <a:r>
            <a:rPr lang="en-US" sz="1400" dirty="0">
              <a:solidFill>
                <a:schemeClr val="tx1"/>
              </a:solidFill>
              <a:latin typeface="Aptos" panose="020B0004020202020204" pitchFamily="34" charset="0"/>
              <a:hlinkClick xmlns:r="http://schemas.openxmlformats.org/officeDocument/2006/relationships" r:id="rId10"/>
            </a:rPr>
            <a:t>data centers</a:t>
          </a:r>
          <a:r>
            <a:rPr lang="en-US" sz="1400" dirty="0">
              <a:solidFill>
                <a:schemeClr val="tx1"/>
              </a:solidFill>
              <a:latin typeface="Aptos" panose="020B0004020202020204" pitchFamily="34" charset="0"/>
            </a:rPr>
            <a:t> to bear the full cost of service for their electrical load; public </a:t>
          </a:r>
          <a:r>
            <a:rPr lang="en-US" sz="1400" b="0" dirty="0">
              <a:solidFill>
                <a:schemeClr val="tx1"/>
              </a:solidFill>
              <a:latin typeface="Aptos" panose="020B0004020202020204" pitchFamily="34" charset="0"/>
            </a:rPr>
            <a:t>utilities also couldn’t provide electric service to a data center that’s a foreign entity</a:t>
          </a:r>
        </a:p>
      </dgm:t>
    </dgm:pt>
    <dgm:pt modelId="{10FDD3CE-D15D-493E-BF52-832DD0572DF7}" type="parTrans" cxnId="{E2E52705-C8DA-4EBC-8E3E-7F2BC734A7AA}">
      <dgm:prSet/>
      <dgm:spPr/>
      <dgm:t>
        <a:bodyPr/>
        <a:lstStyle/>
        <a:p>
          <a:endParaRPr lang="en-US"/>
        </a:p>
      </dgm:t>
    </dgm:pt>
    <dgm:pt modelId="{7CFBECB0-9948-4968-8FD1-E42B29C18A49}" type="sibTrans" cxnId="{E2E52705-C8DA-4EBC-8E3E-7F2BC734A7AA}">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058AC387-1E92-4CA7-A525-6119BE22DDE5}" type="pres">
      <dgm:prSet presAssocID="{8D748665-0356-47C0-AAF0-68B21653A595}" presName="comp" presStyleCnt="0"/>
      <dgm:spPr/>
    </dgm:pt>
    <dgm:pt modelId="{A25E385F-B334-45CC-8109-52F59D7628AC}" type="pres">
      <dgm:prSet presAssocID="{8D748665-0356-47C0-AAF0-68B21653A595}" presName="box" presStyleLbl="node1" presStyleIdx="0" presStyleCnt="6"/>
      <dgm:spPr/>
    </dgm:pt>
    <dgm:pt modelId="{26083246-69A9-4A57-85C7-653A8EAD3885}" type="pres">
      <dgm:prSet presAssocID="{8D748665-0356-47C0-AAF0-68B21653A595}" presName="img" presStyleLbl="fgImgPlace1" presStyleIdx="0"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Tax with solid fill"/>
        </a:ext>
      </dgm:extLst>
    </dgm:pt>
    <dgm:pt modelId="{1C8EA963-F4B9-41B8-8943-F8743BBEEB26}" type="pres">
      <dgm:prSet presAssocID="{8D748665-0356-47C0-AAF0-68B21653A595}" presName="text" presStyleLbl="node1" presStyleIdx="0" presStyleCnt="6">
        <dgm:presLayoutVars>
          <dgm:bulletEnabled val="1"/>
        </dgm:presLayoutVars>
      </dgm:prSet>
      <dgm:spPr/>
    </dgm:pt>
    <dgm:pt modelId="{15154B48-5886-42B1-BC57-7B6663B63766}" type="pres">
      <dgm:prSet presAssocID="{EDB078C4-F8EB-4CF2-8F93-A9CE5C30A26C}"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1" presStyleCnt="6"/>
      <dgm:spPr/>
    </dgm:pt>
    <dgm:pt modelId="{E9C8A5D3-171F-43FA-9240-CE44C187D99F}" type="pres">
      <dgm:prSet presAssocID="{5BF1642E-92A6-46CC-8C89-243C7AA55C0A}" presName="img" presStyleLbl="fgImgPlace1" presStyleIdx="1"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x with solid fill"/>
        </a:ext>
      </dgm:extLst>
    </dgm:pt>
    <dgm:pt modelId="{01443911-1CFB-4757-AB35-0DD8DD3D3E0E}" type="pres">
      <dgm:prSet presAssocID="{5BF1642E-92A6-46CC-8C89-243C7AA55C0A}" presName="text" presStyleLbl="node1" presStyleIdx="1" presStyleCnt="6">
        <dgm:presLayoutVars>
          <dgm:bulletEnabled val="1"/>
        </dgm:presLayoutVars>
      </dgm:prSet>
      <dgm:spPr/>
    </dgm:pt>
    <dgm:pt modelId="{276C197D-4C7C-47CC-9EF8-A5AAB4FF757E}" type="pres">
      <dgm:prSet presAssocID="{0850F654-0FA3-4E87-A5E1-C8F4CEA10F08}" presName="spacer" presStyleCnt="0"/>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2" presStyleCnt="6"/>
      <dgm:spPr/>
    </dgm:pt>
    <dgm:pt modelId="{9ACCF81B-C7CA-4DA5-88A5-55DFFE837EBD}" type="pres">
      <dgm:prSet presAssocID="{04C66EAF-E319-42BF-90A0-A54E05B90DFA}" presName="img" presStyleLbl="fgImgPlace1" presStyleIdx="2"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Fluorescent Light Bulb with solid fill"/>
        </a:ext>
      </dgm:extLst>
    </dgm:pt>
    <dgm:pt modelId="{C8C68DB0-ECB6-4526-A166-E666997FBBEA}" type="pres">
      <dgm:prSet presAssocID="{04C66EAF-E319-42BF-90A0-A54E05B90DFA}" presName="text" presStyleLbl="node1" presStyleIdx="2" presStyleCnt="6">
        <dgm:presLayoutVars>
          <dgm:bulletEnabled val="1"/>
        </dgm:presLayoutVars>
      </dgm:prSet>
      <dgm:spPr/>
    </dgm:pt>
    <dgm:pt modelId="{47645EBA-E1A9-404A-9CEB-FD6BF724F9FE}" type="pres">
      <dgm:prSet presAssocID="{7CFBECB0-9948-4968-8FD1-E42B29C18A49}"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3" presStyleCnt="6"/>
      <dgm:spPr/>
    </dgm:pt>
    <dgm:pt modelId="{103819A7-0E52-4AA5-96E2-0C4C03BE3FB9}" type="pres">
      <dgm:prSet presAssocID="{AB438305-A57F-466E-8A58-1C2C10AC3E7D}" presName="img" presStyleLbl="fgImgPlace1" presStyleIdx="3"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Leaf with solid fill"/>
        </a:ext>
      </dgm:extLst>
    </dgm:pt>
    <dgm:pt modelId="{C7032E9D-E76A-4F31-B51A-C38865C43A64}" type="pres">
      <dgm:prSet presAssocID="{AB438305-A57F-466E-8A58-1C2C10AC3E7D}" presName="text" presStyleLbl="node1" presStyleIdx="3" presStyleCnt="6">
        <dgm:presLayoutVars>
          <dgm:bulletEnabled val="1"/>
        </dgm:presLayoutVars>
      </dgm:prSet>
      <dgm:spPr/>
    </dgm:pt>
    <dgm:pt modelId="{84BCE712-F7F4-4C39-8B3D-F7A395B98B41}" type="pres">
      <dgm:prSet presAssocID="{CA3BA741-8BD1-43D8-9F21-9C496FFBFEDF}"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4" presStyleCnt="6"/>
      <dgm:spPr/>
    </dgm:pt>
    <dgm:pt modelId="{D71C3935-1C64-406E-8CD0-74206CAC6D8D}" type="pres">
      <dgm:prSet presAssocID="{7C964A79-6761-4588-810A-339EA850B7E0}" presName="img" presStyleLbl="fgImgPlace1" presStyleIdx="4"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Inbox Check with solid fill"/>
        </a:ext>
      </dgm:extLst>
    </dgm:pt>
    <dgm:pt modelId="{6E65D6B2-6F52-4EC7-9F99-A1BBC507019C}" type="pres">
      <dgm:prSet presAssocID="{7C964A79-6761-4588-810A-339EA850B7E0}" presName="text" presStyleLbl="node1" presStyleIdx="4" presStyleCnt="6">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5" presStyleCnt="6" custLinFactNeighborX="106" custLinFactNeighborY="-399"/>
      <dgm:spPr/>
    </dgm:pt>
    <dgm:pt modelId="{AA6E8F42-18AC-4B0F-B8F8-10EB8D9D5800}" type="pres">
      <dgm:prSet presAssocID="{CFED60DF-17AE-4C57-9730-45760E163947}" presName="img" presStyleLbl="fgImgPlace1" presStyleIdx="5"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Shield with solid fill"/>
        </a:ext>
      </dgm:extLst>
    </dgm:pt>
    <dgm:pt modelId="{DA7BCC53-E329-44E6-969F-CCE296A66033}" type="pres">
      <dgm:prSet presAssocID="{CFED60DF-17AE-4C57-9730-45760E163947}" presName="text" presStyleLbl="node1" presStyleIdx="5" presStyleCnt="6">
        <dgm:presLayoutVars>
          <dgm:bulletEnabled val="1"/>
        </dgm:presLayoutVars>
      </dgm:prSet>
      <dgm:spPr/>
    </dgm:pt>
  </dgm:ptLst>
  <dgm:cxnLst>
    <dgm:cxn modelId="{E2E52705-C8DA-4EBC-8E3E-7F2BC734A7AA}" srcId="{CDD8F212-A0A5-4192-8EC2-832E06824B4B}" destId="{04C66EAF-E319-42BF-90A0-A54E05B90DFA}" srcOrd="2" destOrd="0" parTransId="{10FDD3CE-D15D-493E-BF52-832DD0572DF7}" sibTransId="{7CFBECB0-9948-4968-8FD1-E42B29C18A49}"/>
    <dgm:cxn modelId="{66090A09-1BE8-4B0B-9ACB-97C085CEE451}" type="presOf" srcId="{04C66EAF-E319-42BF-90A0-A54E05B90DFA}" destId="{C8C68DB0-ECB6-4526-A166-E666997FBBEA}" srcOrd="1" destOrd="0" presId="urn:microsoft.com/office/officeart/2005/8/layout/vList4"/>
    <dgm:cxn modelId="{E539910F-C4FC-4A84-B2D4-B8E24BB8AC42}" srcId="{CDD8F212-A0A5-4192-8EC2-832E06824B4B}" destId="{AB438305-A57F-466E-8A58-1C2C10AC3E7D}" srcOrd="3" destOrd="0" parTransId="{9CCBAC0C-026C-4E4E-A00D-D4E48C1B7142}" sibTransId="{CA3BA741-8BD1-43D8-9F21-9C496FFBFEDF}"/>
    <dgm:cxn modelId="{63365D1C-0B47-4FB2-ACC4-353CBF1618EB}" type="presOf" srcId="{AB438305-A57F-466E-8A58-1C2C10AC3E7D}" destId="{C7032E9D-E76A-4F31-B51A-C38865C43A64}" srcOrd="1" destOrd="0" presId="urn:microsoft.com/office/officeart/2005/8/layout/vList4"/>
    <dgm:cxn modelId="{669F5B5B-BC43-41D5-B094-CC473C449853}" srcId="{CDD8F212-A0A5-4192-8EC2-832E06824B4B}" destId="{CFED60DF-17AE-4C57-9730-45760E163947}" srcOrd="5" destOrd="0" parTransId="{4ACD1D92-E27C-404D-99BE-906E458A194E}" sibTransId="{B737F90E-7883-4882-BDFD-636912B94D6B}"/>
    <dgm:cxn modelId="{4A97F641-C2DC-4E4F-8A6D-AFF3DB0F3571}" type="presOf" srcId="{8D748665-0356-47C0-AAF0-68B21653A595}" destId="{A25E385F-B334-45CC-8109-52F59D7628AC}" srcOrd="0" destOrd="0" presId="urn:microsoft.com/office/officeart/2005/8/layout/vList4"/>
    <dgm:cxn modelId="{F2F16063-981C-499E-8B21-1A3F6E9E09E3}" type="presOf" srcId="{04C66EAF-E319-42BF-90A0-A54E05B90DFA}" destId="{591F8307-7C8E-4DD1-82C6-A2F941C06278}" srcOrd="0" destOrd="0" presId="urn:microsoft.com/office/officeart/2005/8/layout/vList4"/>
    <dgm:cxn modelId="{60763F48-ABFC-48B7-AE49-814D4671103B}" type="presOf" srcId="{CFED60DF-17AE-4C57-9730-45760E163947}" destId="{623A7C2F-0544-48D2-8229-872F1C3A3D2F}" srcOrd="0" destOrd="0" presId="urn:microsoft.com/office/officeart/2005/8/layout/vList4"/>
    <dgm:cxn modelId="{8E0CC269-E6FF-4F73-B669-ECB37EEF188F}" type="presOf" srcId="{7C964A79-6761-4588-810A-339EA850B7E0}" destId="{4BCA1491-42DE-45A1-85A9-89D0223FAD61}" srcOrd="0" destOrd="0" presId="urn:microsoft.com/office/officeart/2005/8/layout/vList4"/>
    <dgm:cxn modelId="{0FC3307A-3887-49EA-B983-46DC06D51BFC}" srcId="{CDD8F212-A0A5-4192-8EC2-832E06824B4B}" destId="{5BF1642E-92A6-46CC-8C89-243C7AA55C0A}" srcOrd="1" destOrd="0" parTransId="{155AB9E7-07F5-4659-BA72-C879653B7834}" sibTransId="{0850F654-0FA3-4E87-A5E1-C8F4CEA10F08}"/>
    <dgm:cxn modelId="{8D05278F-1E96-44E7-A932-936AC7E2B3B2}" type="presOf" srcId="{7C964A79-6761-4588-810A-339EA850B7E0}" destId="{6E65D6B2-6F52-4EC7-9F99-A1BBC507019C}" srcOrd="1" destOrd="0" presId="urn:microsoft.com/office/officeart/2005/8/layout/vList4"/>
    <dgm:cxn modelId="{3A7C179B-DD0D-48D4-BD8F-EAEE0932A34B}" srcId="{CDD8F212-A0A5-4192-8EC2-832E06824B4B}" destId="{7C964A79-6761-4588-810A-339EA850B7E0}" srcOrd="4" destOrd="0" parTransId="{D2BF4A03-BF33-4F96-B294-7ABC3B2AC8C0}" sibTransId="{3DF9D5C9-5228-45CB-91DF-9DAFE3137EB4}"/>
    <dgm:cxn modelId="{6643FBA7-5B37-4B3F-B19F-6255410C4E23}" srcId="{CDD8F212-A0A5-4192-8EC2-832E06824B4B}" destId="{8D748665-0356-47C0-AAF0-68B21653A595}" srcOrd="0" destOrd="0" parTransId="{2854B065-E13F-4BBC-ABD2-FBA86E33FB5E}" sibTransId="{EDB078C4-F8EB-4CF2-8F93-A9CE5C30A26C}"/>
    <dgm:cxn modelId="{199E20AD-6461-489C-B309-6AD3203B802D}" type="presOf" srcId="{5BF1642E-92A6-46CC-8C89-243C7AA55C0A}" destId="{FBEF28B8-D879-4B3C-9B7F-619ED7C3E2C8}" srcOrd="0"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85A0B8D8-0E77-4EDC-AB49-41DAA3F756CC}" type="presOf" srcId="{CFED60DF-17AE-4C57-9730-45760E163947}" destId="{DA7BCC53-E329-44E6-969F-CCE296A66033}" srcOrd="1" destOrd="0" presId="urn:microsoft.com/office/officeart/2005/8/layout/vList4"/>
    <dgm:cxn modelId="{64165DE3-64EC-418F-88F7-69BDE5F995AE}" type="presOf" srcId="{8D748665-0356-47C0-AAF0-68B21653A595}" destId="{1C8EA963-F4B9-41B8-8943-F8743BBEEB26}" srcOrd="1" destOrd="0" presId="urn:microsoft.com/office/officeart/2005/8/layout/vList4"/>
    <dgm:cxn modelId="{6970F0E5-B2BC-49C8-ABF9-FF5354201248}" type="presOf" srcId="{5BF1642E-92A6-46CC-8C89-243C7AA55C0A}" destId="{01443911-1CFB-4757-AB35-0DD8DD3D3E0E}" srcOrd="1" destOrd="0" presId="urn:microsoft.com/office/officeart/2005/8/layout/vList4"/>
    <dgm:cxn modelId="{9DBE7BE7-83A1-4C65-96D9-812C3FB4513F}" type="presOf" srcId="{AB438305-A57F-466E-8A58-1C2C10AC3E7D}" destId="{537C4C17-0484-4A2D-9077-7173D7068B1A}" srcOrd="0" destOrd="0" presId="urn:microsoft.com/office/officeart/2005/8/layout/vList4"/>
    <dgm:cxn modelId="{FDA9E005-D4BF-4D78-B965-721643F7D6A7}" type="presParOf" srcId="{3B482C38-C302-4FB7-9774-8DBE053F23BC}" destId="{058AC387-1E92-4CA7-A525-6119BE22DDE5}" srcOrd="0" destOrd="0" presId="urn:microsoft.com/office/officeart/2005/8/layout/vList4"/>
    <dgm:cxn modelId="{FD76BC4C-9853-4452-ADED-B061C0BDBAF1}" type="presParOf" srcId="{058AC387-1E92-4CA7-A525-6119BE22DDE5}" destId="{A25E385F-B334-45CC-8109-52F59D7628AC}" srcOrd="0" destOrd="0" presId="urn:microsoft.com/office/officeart/2005/8/layout/vList4"/>
    <dgm:cxn modelId="{D075DABD-40B7-46BE-ABE5-5BD71853A64D}" type="presParOf" srcId="{058AC387-1E92-4CA7-A525-6119BE22DDE5}" destId="{26083246-69A9-4A57-85C7-653A8EAD3885}" srcOrd="1" destOrd="0" presId="urn:microsoft.com/office/officeart/2005/8/layout/vList4"/>
    <dgm:cxn modelId="{599EB8D0-EDD6-42BC-ABEF-01EDE8A507A2}" type="presParOf" srcId="{058AC387-1E92-4CA7-A525-6119BE22DDE5}" destId="{1C8EA963-F4B9-41B8-8943-F8743BBEEB26}" srcOrd="2" destOrd="0" presId="urn:microsoft.com/office/officeart/2005/8/layout/vList4"/>
    <dgm:cxn modelId="{04E5C7C6-68C3-42EA-9F42-663F4B1B67FC}" type="presParOf" srcId="{3B482C38-C302-4FB7-9774-8DBE053F23BC}" destId="{15154B48-5886-42B1-BC57-7B6663B63766}" srcOrd="1" destOrd="0" presId="urn:microsoft.com/office/officeart/2005/8/layout/vList4"/>
    <dgm:cxn modelId="{016027C4-532F-4836-B635-22BF1189112F}" type="presParOf" srcId="{3B482C38-C302-4FB7-9774-8DBE053F23BC}" destId="{5D195495-DE4A-4EE0-B37A-E662C5B593C2}" srcOrd="2" destOrd="0" presId="urn:microsoft.com/office/officeart/2005/8/layout/vList4"/>
    <dgm:cxn modelId="{D0285125-F8CF-45DC-9ED6-087099B0F8B0}" type="presParOf" srcId="{5D195495-DE4A-4EE0-B37A-E662C5B593C2}" destId="{FBEF28B8-D879-4B3C-9B7F-619ED7C3E2C8}" srcOrd="0" destOrd="0" presId="urn:microsoft.com/office/officeart/2005/8/layout/vList4"/>
    <dgm:cxn modelId="{EBEE3567-0E65-43E5-98CE-2FB6B6EA38E4}" type="presParOf" srcId="{5D195495-DE4A-4EE0-B37A-E662C5B593C2}" destId="{E9C8A5D3-171F-43FA-9240-CE44C187D99F}" srcOrd="1" destOrd="0" presId="urn:microsoft.com/office/officeart/2005/8/layout/vList4"/>
    <dgm:cxn modelId="{2A457F58-837B-4327-BDCD-CB6C8C403CCA}" type="presParOf" srcId="{5D195495-DE4A-4EE0-B37A-E662C5B593C2}" destId="{01443911-1CFB-4757-AB35-0DD8DD3D3E0E}" srcOrd="2" destOrd="0" presId="urn:microsoft.com/office/officeart/2005/8/layout/vList4"/>
    <dgm:cxn modelId="{AC638A64-C032-43CD-887C-677A50A2A99E}" type="presParOf" srcId="{3B482C38-C302-4FB7-9774-8DBE053F23BC}" destId="{276C197D-4C7C-47CC-9EF8-A5AAB4FF757E}" srcOrd="3" destOrd="0" presId="urn:microsoft.com/office/officeart/2005/8/layout/vList4"/>
    <dgm:cxn modelId="{EF70F74E-A056-4CBE-916E-9A4D908A6D80}" type="presParOf" srcId="{3B482C38-C302-4FB7-9774-8DBE053F23BC}" destId="{2B0400FD-6835-475E-ABDD-05A2EC9C4A5F}" srcOrd="4" destOrd="0" presId="urn:microsoft.com/office/officeart/2005/8/layout/vList4"/>
    <dgm:cxn modelId="{7A22775B-14E4-4B88-A9F8-4B5EB9BE3B04}" type="presParOf" srcId="{2B0400FD-6835-475E-ABDD-05A2EC9C4A5F}" destId="{591F8307-7C8E-4DD1-82C6-A2F941C06278}" srcOrd="0" destOrd="0" presId="urn:microsoft.com/office/officeart/2005/8/layout/vList4"/>
    <dgm:cxn modelId="{E9BA8F8C-1BFF-4CE2-80D0-A424A3A95D5E}" type="presParOf" srcId="{2B0400FD-6835-475E-ABDD-05A2EC9C4A5F}" destId="{9ACCF81B-C7CA-4DA5-88A5-55DFFE837EBD}" srcOrd="1" destOrd="0" presId="urn:microsoft.com/office/officeart/2005/8/layout/vList4"/>
    <dgm:cxn modelId="{276790F0-A7D5-4099-8FED-6ECE9CCE78D4}" type="presParOf" srcId="{2B0400FD-6835-475E-ABDD-05A2EC9C4A5F}" destId="{C8C68DB0-ECB6-4526-A166-E666997FBBEA}" srcOrd="2" destOrd="0" presId="urn:microsoft.com/office/officeart/2005/8/layout/vList4"/>
    <dgm:cxn modelId="{CA431D86-AA1F-4B63-9247-434BBF599C84}" type="presParOf" srcId="{3B482C38-C302-4FB7-9774-8DBE053F23BC}" destId="{47645EBA-E1A9-404A-9CEB-FD6BF724F9FE}" srcOrd="5" destOrd="0" presId="urn:microsoft.com/office/officeart/2005/8/layout/vList4"/>
    <dgm:cxn modelId="{0A1BD1FA-EB45-4614-A6FB-FD8CE8933F65}" type="presParOf" srcId="{3B482C38-C302-4FB7-9774-8DBE053F23BC}" destId="{C7123388-933B-4AFA-98E7-E8D799D48847}" srcOrd="6" destOrd="0" presId="urn:microsoft.com/office/officeart/2005/8/layout/vList4"/>
    <dgm:cxn modelId="{DD6601EF-29F1-417F-BB13-FCE5FDBE3E54}" type="presParOf" srcId="{C7123388-933B-4AFA-98E7-E8D799D48847}" destId="{537C4C17-0484-4A2D-9077-7173D7068B1A}" srcOrd="0" destOrd="0" presId="urn:microsoft.com/office/officeart/2005/8/layout/vList4"/>
    <dgm:cxn modelId="{4E1648D5-41F3-4E6E-8980-7EEFF272461F}" type="presParOf" srcId="{C7123388-933B-4AFA-98E7-E8D799D48847}" destId="{103819A7-0E52-4AA5-96E2-0C4C03BE3FB9}" srcOrd="1" destOrd="0" presId="urn:microsoft.com/office/officeart/2005/8/layout/vList4"/>
    <dgm:cxn modelId="{CA8F17FB-A164-48BC-B106-E8F44143D374}" type="presParOf" srcId="{C7123388-933B-4AFA-98E7-E8D799D48847}" destId="{C7032E9D-E76A-4F31-B51A-C38865C43A64}" srcOrd="2" destOrd="0" presId="urn:microsoft.com/office/officeart/2005/8/layout/vList4"/>
    <dgm:cxn modelId="{D4B550BA-54A9-4CA2-A07B-E8C02C1AC617}" type="presParOf" srcId="{3B482C38-C302-4FB7-9774-8DBE053F23BC}" destId="{84BCE712-F7F4-4C39-8B3D-F7A395B98B41}" srcOrd="7" destOrd="0" presId="urn:microsoft.com/office/officeart/2005/8/layout/vList4"/>
    <dgm:cxn modelId="{FD1C0A10-3ADC-406A-802A-DBEC9662BC2C}" type="presParOf" srcId="{3B482C38-C302-4FB7-9774-8DBE053F23BC}" destId="{0BDD1378-268D-40E3-8702-51F23B90B343}" srcOrd="8" destOrd="0" presId="urn:microsoft.com/office/officeart/2005/8/layout/vList4"/>
    <dgm:cxn modelId="{73CFF317-8935-490B-942B-4B65C84D101A}" type="presParOf" srcId="{0BDD1378-268D-40E3-8702-51F23B90B343}" destId="{4BCA1491-42DE-45A1-85A9-89D0223FAD61}" srcOrd="0" destOrd="0" presId="urn:microsoft.com/office/officeart/2005/8/layout/vList4"/>
    <dgm:cxn modelId="{4C7B2C5E-5903-4654-9D54-604ED6A1D81A}" type="presParOf" srcId="{0BDD1378-268D-40E3-8702-51F23B90B343}" destId="{D71C3935-1C64-406E-8CD0-74206CAC6D8D}" srcOrd="1" destOrd="0" presId="urn:microsoft.com/office/officeart/2005/8/layout/vList4"/>
    <dgm:cxn modelId="{920DFD68-8F92-4DEA-A328-C8C21CDAB77B}" type="presParOf" srcId="{0BDD1378-268D-40E3-8702-51F23B90B343}" destId="{6E65D6B2-6F52-4EC7-9F99-A1BBC507019C}" srcOrd="2" destOrd="0" presId="urn:microsoft.com/office/officeart/2005/8/layout/vList4"/>
    <dgm:cxn modelId="{152680D5-7351-4058-9F0D-EE6D78E1824E}" type="presParOf" srcId="{3B482C38-C302-4FB7-9774-8DBE053F23BC}" destId="{49137CFB-0C95-4607-BF1E-52A88BEC15BB}" srcOrd="9" destOrd="0" presId="urn:microsoft.com/office/officeart/2005/8/layout/vList4"/>
    <dgm:cxn modelId="{074EE14B-B28A-4E98-997B-92442DD3A6DE}" type="presParOf" srcId="{3B482C38-C302-4FB7-9774-8DBE053F23BC}" destId="{8EFEB03E-18C7-4CBB-8578-F5882CB203B9}" srcOrd="10" destOrd="0" presId="urn:microsoft.com/office/officeart/2005/8/layout/vList4"/>
    <dgm:cxn modelId="{8306141F-0950-4760-B811-86BC0B573DAD}" type="presParOf" srcId="{8EFEB03E-18C7-4CBB-8578-F5882CB203B9}" destId="{623A7C2F-0544-48D2-8229-872F1C3A3D2F}" srcOrd="0" destOrd="0" presId="urn:microsoft.com/office/officeart/2005/8/layout/vList4"/>
    <dgm:cxn modelId="{CFA87CC9-56A9-41CF-8F3F-B80457D3DD0F}" type="presParOf" srcId="{8EFEB03E-18C7-4CBB-8578-F5882CB203B9}" destId="{AA6E8F42-18AC-4B0F-B8F8-10EB8D9D5800}" srcOrd="1" destOrd="0" presId="urn:microsoft.com/office/officeart/2005/8/layout/vList4"/>
    <dgm:cxn modelId="{3833B690-17F3-464A-9FC7-4F9B2E68E139}" type="presParOf" srcId="{8EFEB03E-18C7-4CBB-8578-F5882CB203B9}" destId="{DA7BCC53-E329-44E6-969F-CCE296A660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D748665-0356-47C0-AAF0-68B21653A595}">
      <dgm:prSet phldrT="[Text]" phldr="0" custT="1"/>
      <dgm:spPr>
        <a:solidFill>
          <a:srgbClr val="E8DFF0"/>
        </a:solidFill>
      </dgm:spPr>
      <dgm:t>
        <a:bodyPr/>
        <a:lstStyle/>
        <a:p>
          <a:r>
            <a:rPr lang="en-US" sz="1400">
              <a:solidFill>
                <a:schemeClr val="tx1"/>
              </a:solidFill>
              <a:latin typeface="Aptos" panose="020B0004020202020204" pitchFamily="34" charset="0"/>
              <a:hlinkClick xmlns:r="http://schemas.openxmlformats.org/officeDocument/2006/relationships" r:id="rId1"/>
            </a:rPr>
            <a:t>SB 78</a:t>
          </a:r>
          <a:r>
            <a:rPr lang="en-US" sz="1400">
              <a:solidFill>
                <a:schemeClr val="tx1"/>
              </a:solidFill>
              <a:latin typeface="Aptos" panose="020B0004020202020204" pitchFamily="34" charset="0"/>
            </a:rPr>
            <a:t> requires schools to adopt a cell phone policy for school days that institutes storage rules or bars device use</a:t>
          </a:r>
          <a:r>
            <a:rPr lang="en-US" sz="1400" strike="noStrike">
              <a:solidFill>
                <a:schemeClr val="tx1"/>
              </a:solidFill>
              <a:latin typeface="Aptos" panose="020B0004020202020204" pitchFamily="34" charset="0"/>
            </a:rPr>
            <a:t>; provides immunity to schools from civil liability for good-faith actions to comply </a:t>
          </a:r>
          <a:endParaRPr lang="en-US" sz="1400">
            <a:solidFill>
              <a:schemeClr val="tx1"/>
            </a:solidFill>
            <a:latin typeface="Aptos" panose="020B0004020202020204" pitchFamily="34" charset="0"/>
          </a:endParaRPr>
        </a:p>
      </dgm:t>
    </dgm:pt>
    <dgm:pt modelId="{2854B065-E13F-4BBC-ABD2-FBA86E33FB5E}" type="parTrans" cxnId="{6643FBA7-5B37-4B3F-B19F-6255410C4E23}">
      <dgm:prSet/>
      <dgm:spPr/>
      <dgm:t>
        <a:bodyPr/>
        <a:lstStyle/>
        <a:p>
          <a:endParaRPr lang="en-US"/>
        </a:p>
      </dgm:t>
    </dgm:pt>
    <dgm:pt modelId="{EDB078C4-F8EB-4CF2-8F93-A9CE5C30A26C}" type="sibTrans" cxnId="{6643FBA7-5B37-4B3F-B19F-6255410C4E23}">
      <dgm:prSet/>
      <dgm:spPr/>
      <dgm:t>
        <a:bodyPr/>
        <a:lstStyle/>
        <a:p>
          <a:endParaRPr lang="en-US"/>
        </a:p>
      </dgm:t>
    </dgm:pt>
    <dgm:pt modelId="{CFED60DF-17AE-4C57-9730-45760E163947}">
      <dgm:prSe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2"/>
            </a:rPr>
            <a:t>HB 1001</a:t>
          </a:r>
          <a:r>
            <a:rPr lang="en-US" sz="1400" dirty="0">
              <a:solidFill>
                <a:schemeClr val="tx1"/>
              </a:solidFill>
              <a:latin typeface="Aptos" panose="020B0004020202020204" pitchFamily="34" charset="0"/>
            </a:rPr>
            <a:t> limits </a:t>
          </a:r>
          <a:r>
            <a:rPr lang="en-US" sz="1400" b="0" i="0" dirty="0">
              <a:solidFill>
                <a:schemeClr val="tx1"/>
              </a:solidFill>
              <a:latin typeface="Aptos" panose="020B0004020202020204" pitchFamily="34" charset="0"/>
            </a:rPr>
            <a:t>impact fees on new development and caps building permit fee increases</a:t>
          </a:r>
          <a:r>
            <a:rPr lang="en-US" sz="1400" dirty="0">
              <a:solidFill>
                <a:schemeClr val="tx1"/>
              </a:solidFill>
              <a:latin typeface="Aptos" panose="020B0004020202020204" pitchFamily="34" charset="0"/>
            </a:rPr>
            <a:t>; requires local governments to examine their ordinances and zoning regulations with the goal of increasing housing development</a:t>
          </a:r>
        </a:p>
      </dgm:t>
    </dgm:pt>
    <dgm:pt modelId="{4ACD1D92-E27C-404D-99BE-906E458A194E}" type="parTrans" cxnId="{669F5B5B-BC43-41D5-B094-CC473C449853}">
      <dgm:prSet/>
      <dgm:spPr/>
      <dgm:t>
        <a:bodyPr/>
        <a:lstStyle/>
        <a:p>
          <a:endParaRPr lang="en-US"/>
        </a:p>
      </dgm:t>
    </dgm:pt>
    <dgm:pt modelId="{B737F90E-7883-4882-BDFD-636912B94D6B}" type="sibTrans" cxnId="{669F5B5B-BC43-41D5-B094-CC473C449853}">
      <dgm:prSet/>
      <dgm:spPr/>
      <dgm:t>
        <a:bodyPr/>
        <a:lstStyle/>
        <a:p>
          <a:endParaRPr lang="en-US"/>
        </a:p>
      </dgm:t>
    </dgm:pt>
    <dgm:pt modelId="{AB438305-A57F-466E-8A58-1C2C10AC3E7D}">
      <dgm:prSet custT="1"/>
      <dgm:spPr>
        <a:solidFill>
          <a:srgbClr val="E8DFF0"/>
        </a:solidFill>
      </dgm:spPr>
      <dgm:t>
        <a:bodyPr/>
        <a:lstStyle/>
        <a:p>
          <a:r>
            <a:rPr lang="en-US" sz="1400">
              <a:solidFill>
                <a:schemeClr val="tx1"/>
              </a:solidFill>
              <a:latin typeface="Aptos" panose="020B0004020202020204" pitchFamily="34" charset="0"/>
              <a:hlinkClick xmlns:r="http://schemas.openxmlformats.org/officeDocument/2006/relationships" r:id="rId3"/>
            </a:rPr>
            <a:t>SB 243</a:t>
          </a:r>
          <a:r>
            <a:rPr lang="en-US" sz="1400">
              <a:solidFill>
                <a:schemeClr val="tx1"/>
              </a:solidFill>
              <a:latin typeface="Aptos" panose="020B0004020202020204" pitchFamily="34" charset="0"/>
            </a:rPr>
            <a:t> conforms Indiana’s tax code to Republicans’ 2025 </a:t>
          </a:r>
          <a:r>
            <a:rPr lang="en-US" sz="1400">
              <a:solidFill>
                <a:schemeClr val="tx1"/>
              </a:solidFill>
              <a:latin typeface="Aptos" panose="020B0004020202020204" pitchFamily="34" charset="0"/>
              <a:hlinkClick xmlns:r="http://schemas.openxmlformats.org/officeDocument/2006/relationships" r:id="rId4"/>
            </a:rPr>
            <a:t>federal tax law</a:t>
          </a:r>
          <a:r>
            <a:rPr lang="en-US" sz="1400">
              <a:solidFill>
                <a:schemeClr val="tx1"/>
              </a:solidFill>
              <a:latin typeface="Aptos" panose="020B0004020202020204" pitchFamily="34" charset="0"/>
            </a:rPr>
            <a:t> regarding </a:t>
          </a:r>
          <a:r>
            <a:rPr lang="en-US" sz="1400" b="0" i="0">
              <a:solidFill>
                <a:schemeClr val="tx1"/>
              </a:solidFill>
              <a:latin typeface="Aptos" panose="020B0004020202020204" pitchFamily="34" charset="0"/>
            </a:rPr>
            <a:t>tax exemptions for tipped and overtime income and car loan interest for the 2026 tax year; decouples from federal tax relief provisions for businesses</a:t>
          </a:r>
          <a:endParaRPr lang="en-US" sz="1400">
            <a:solidFill>
              <a:schemeClr val="tx1"/>
            </a:solidFill>
            <a:latin typeface="Aptos" panose="020B0004020202020204" pitchFamily="34" charset="0"/>
          </a:endParaRPr>
        </a:p>
      </dgm:t>
    </dgm:pt>
    <dgm:pt modelId="{9CCBAC0C-026C-4E4E-A00D-D4E48C1B7142}" type="parTrans" cxnId="{E539910F-C4FC-4A84-B2D4-B8E24BB8AC42}">
      <dgm:prSet/>
      <dgm:spPr/>
      <dgm:t>
        <a:bodyPr/>
        <a:lstStyle/>
        <a:p>
          <a:endParaRPr lang="en-US"/>
        </a:p>
      </dgm:t>
    </dgm:pt>
    <dgm:pt modelId="{CA3BA741-8BD1-43D8-9F21-9C496FFBFEDF}" type="sibTrans" cxnId="{E539910F-C4FC-4A84-B2D4-B8E24BB8AC42}">
      <dgm:prSet/>
      <dgm:spPr/>
      <dgm:t>
        <a:bodyPr/>
        <a:lstStyle/>
        <a:p>
          <a:endParaRPr lang="en-US"/>
        </a:p>
      </dgm:t>
    </dgm:pt>
    <dgm:pt modelId="{7190EB21-F56B-4CFF-9CA7-68BEB83786C9}">
      <dgm:prSe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5"/>
            </a:rPr>
            <a:t>SB 76</a:t>
          </a:r>
          <a:r>
            <a:rPr lang="en-US" sz="1400" dirty="0">
              <a:solidFill>
                <a:schemeClr val="tx1"/>
              </a:solidFill>
              <a:latin typeface="Aptos" panose="020B0004020202020204" pitchFamily="34" charset="0"/>
            </a:rPr>
            <a:t> allows the state attorney general to sue public entities for failing to comply with immigration inquiries</a:t>
          </a:r>
          <a:r>
            <a:rPr lang="en-US" sz="1400" b="0" i="0" dirty="0">
              <a:solidFill>
                <a:schemeClr val="tx1"/>
              </a:solidFill>
              <a:latin typeface="Aptos" panose="020B0004020202020204" pitchFamily="34" charset="0"/>
            </a:rPr>
            <a:t>; requires local agencies to comply with federal detainer requests and prohibits businesses from employing unauthorized immigrants</a:t>
          </a:r>
          <a:endParaRPr lang="en-US" sz="1400" b="1" dirty="0">
            <a:solidFill>
              <a:schemeClr val="tx1"/>
            </a:solidFill>
            <a:latin typeface="Aptos" panose="020B0004020202020204" pitchFamily="34" charset="0"/>
          </a:endParaRPr>
        </a:p>
      </dgm:t>
    </dgm:pt>
    <dgm:pt modelId="{FA356718-8156-44DA-9EC0-61EBAD362EF0}" type="parTrans" cxnId="{5AC0F614-8333-4499-8FBE-D6B9ECF1A118}">
      <dgm:prSet/>
      <dgm:spPr/>
      <dgm:t>
        <a:bodyPr/>
        <a:lstStyle/>
        <a:p>
          <a:endParaRPr lang="en-US"/>
        </a:p>
      </dgm:t>
    </dgm:pt>
    <dgm:pt modelId="{2C4F91CC-BAA2-4413-8E60-20CC7126C5F8}" type="sibTrans" cxnId="{5AC0F614-8333-4499-8FBE-D6B9ECF1A118}">
      <dgm:prSet/>
      <dgm:spPr/>
      <dgm:t>
        <a:bodyPr/>
        <a:lstStyle/>
        <a:p>
          <a:endParaRPr lang="en-US"/>
        </a:p>
      </dgm:t>
    </dgm:pt>
    <dgm:pt modelId="{AA8D8F3F-9D34-4207-ABCA-21BF10401D47}">
      <dgm:prSe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6"/>
            </a:rPr>
            <a:t>SB 277</a:t>
          </a:r>
          <a:r>
            <a:rPr lang="en-US" sz="1400" dirty="0">
              <a:solidFill>
                <a:schemeClr val="tx1"/>
              </a:solidFill>
              <a:latin typeface="Aptos" panose="020B0004020202020204" pitchFamily="34" charset="0"/>
            </a:rPr>
            <a:t> restructures state environmental agency </a:t>
          </a:r>
          <a:r>
            <a:rPr lang="en-US" sz="1400" b="0" i="0" dirty="0">
              <a:solidFill>
                <a:schemeClr val="tx1"/>
              </a:solidFill>
              <a:latin typeface="Aptos" panose="020B0004020202020204" pitchFamily="34" charset="0"/>
            </a:rPr>
            <a:t>mandates; prohibits decision making based solely on federal risk values that haven’t been promulgated through federal rulemaking; removes state agency reporting requirements</a:t>
          </a:r>
          <a:endParaRPr lang="en-US" sz="1400" b="1" dirty="0">
            <a:solidFill>
              <a:schemeClr val="tx1"/>
            </a:solidFill>
            <a:latin typeface="Aptos" panose="020B0004020202020204" pitchFamily="34" charset="0"/>
          </a:endParaRPr>
        </a:p>
      </dgm:t>
    </dgm:pt>
    <dgm:pt modelId="{BB51E152-9231-4154-958F-15AE55E7D70F}" type="parTrans" cxnId="{76471AF4-C712-46F0-89C5-E19940BE6385}">
      <dgm:prSet/>
      <dgm:spPr/>
      <dgm:t>
        <a:bodyPr/>
        <a:lstStyle/>
        <a:p>
          <a:endParaRPr lang="en-US"/>
        </a:p>
      </dgm:t>
    </dgm:pt>
    <dgm:pt modelId="{F93ED53B-B8FA-49D2-89C5-88289924AFE5}" type="sibTrans" cxnId="{76471AF4-C712-46F0-89C5-E19940BE6385}">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0" presStyleCnt="5"/>
      <dgm:spPr/>
    </dgm:pt>
    <dgm:pt modelId="{103819A7-0E52-4AA5-96E2-0C4C03BE3FB9}" type="pres">
      <dgm:prSet presAssocID="{AB438305-A57F-466E-8A58-1C2C10AC3E7D}" presName="img" presStyleLbl="fgImgPlace1" presStyleIdx="0" presStyleCnt="5" custScaleX="31912" custScaleY="78900" custLinFactNeighborX="-34347"/>
      <dgm:spPr>
        <a:blipFill>
          <a:blip xmlns:r="http://schemas.openxmlformats.org/officeDocument/2006/relationships">
            <a:extLst>
              <a:ext uri="{96DAC541-7B7A-43D3-8B79-37D633B846F1}">
                <asvg:svgBlip xmlns:asvg="http://schemas.microsoft.com/office/drawing/2016/SVG/main" r:embed="rId7"/>
              </a:ext>
            </a:extLst>
          </a:blip>
          <a:srcRect/>
          <a:stretch>
            <a:fillRect/>
          </a:stretch>
        </a:blipFill>
      </dgm:spPr>
    </dgm:pt>
    <dgm:pt modelId="{C7032E9D-E76A-4F31-B51A-C38865C43A64}" type="pres">
      <dgm:prSet presAssocID="{AB438305-A57F-466E-8A58-1C2C10AC3E7D}" presName="text" presStyleLbl="node1" presStyleIdx="0" presStyleCnt="5">
        <dgm:presLayoutVars>
          <dgm:bulletEnabled val="1"/>
        </dgm:presLayoutVars>
      </dgm:prSet>
      <dgm:spPr/>
    </dgm:pt>
    <dgm:pt modelId="{84BCE712-F7F4-4C39-8B3D-F7A395B98B41}" type="pres">
      <dgm:prSet presAssocID="{CA3BA741-8BD1-43D8-9F21-9C496FFBFEDF}" presName="spacer" presStyleCnt="0"/>
      <dgm:spPr/>
    </dgm:pt>
    <dgm:pt modelId="{C4D09E77-566E-4A3E-8575-7ED4C0070D09}" type="pres">
      <dgm:prSet presAssocID="{AA8D8F3F-9D34-4207-ABCA-21BF10401D47}" presName="comp" presStyleCnt="0"/>
      <dgm:spPr/>
    </dgm:pt>
    <dgm:pt modelId="{86F2C9ED-F7D8-422A-A649-1AE00B0FC45D}" type="pres">
      <dgm:prSet presAssocID="{AA8D8F3F-9D34-4207-ABCA-21BF10401D47}" presName="box" presStyleLbl="node1" presStyleIdx="1" presStyleCnt="5"/>
      <dgm:spPr/>
    </dgm:pt>
    <dgm:pt modelId="{1C2A5E8F-4C87-44FB-8976-29AF1ED7F47A}" type="pres">
      <dgm:prSet presAssocID="{AA8D8F3F-9D34-4207-ABCA-21BF10401D47}" presName="img" presStyleLbl="fgImgPlace1" presStyleIdx="1" presStyleCnt="5" custScaleX="31912" custScaleY="78900" custLinFactNeighborX="-34347"/>
      <dgm:spPr>
        <a:blipFill>
          <a:blip xmlns:r="http://schemas.openxmlformats.org/officeDocument/2006/relationships">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eaf with solid fill"/>
        </a:ext>
      </dgm:extLst>
    </dgm:pt>
    <dgm:pt modelId="{EABDF508-00B9-4121-B758-8952773BB35B}" type="pres">
      <dgm:prSet presAssocID="{AA8D8F3F-9D34-4207-ABCA-21BF10401D47}" presName="text" presStyleLbl="node1" presStyleIdx="1" presStyleCnt="5">
        <dgm:presLayoutVars>
          <dgm:bulletEnabled val="1"/>
        </dgm:presLayoutVars>
      </dgm:prSet>
      <dgm:spPr/>
    </dgm:pt>
    <dgm:pt modelId="{535878D2-9AAD-4D85-8320-1EE495D07906}" type="pres">
      <dgm:prSet presAssocID="{F93ED53B-B8FA-49D2-89C5-88289924AFE5}" presName="spacer" presStyleCnt="0"/>
      <dgm:spPr/>
    </dgm:pt>
    <dgm:pt modelId="{B8A3DE17-3395-4558-B9AB-F098376C60F3}" type="pres">
      <dgm:prSet presAssocID="{7190EB21-F56B-4CFF-9CA7-68BEB83786C9}" presName="comp" presStyleCnt="0"/>
      <dgm:spPr/>
    </dgm:pt>
    <dgm:pt modelId="{55B96866-B2E4-400A-98A4-EEEFB5EC0925}" type="pres">
      <dgm:prSet presAssocID="{7190EB21-F56B-4CFF-9CA7-68BEB83786C9}" presName="box" presStyleLbl="node1" presStyleIdx="2" presStyleCnt="5"/>
      <dgm:spPr/>
    </dgm:pt>
    <dgm:pt modelId="{5D296D91-A4F8-45E3-9636-917ACA450D65}" type="pres">
      <dgm:prSet presAssocID="{7190EB21-F56B-4CFF-9CA7-68BEB83786C9}" presName="img" presStyleLbl="fgImgPlace1" presStyleIdx="2" presStyleCnt="5" custScaleX="31912" custScaleY="78900" custLinFactNeighborX="-34347"/>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Address Book with solid fill"/>
        </a:ext>
      </dgm:extLst>
    </dgm:pt>
    <dgm:pt modelId="{D00142C8-4D7C-43AD-AAD5-E4844029B4FA}" type="pres">
      <dgm:prSet presAssocID="{7190EB21-F56B-4CFF-9CA7-68BEB83786C9}" presName="text" presStyleLbl="node1" presStyleIdx="2" presStyleCnt="5">
        <dgm:presLayoutVars>
          <dgm:bulletEnabled val="1"/>
        </dgm:presLayoutVars>
      </dgm:prSet>
      <dgm:spPr/>
    </dgm:pt>
    <dgm:pt modelId="{A67B450E-4FA1-4C98-95D8-4A292E672A44}" type="pres">
      <dgm:prSet presAssocID="{2C4F91CC-BAA2-4413-8E60-20CC7126C5F8}"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3" presStyleCnt="5"/>
      <dgm:spPr/>
    </dgm:pt>
    <dgm:pt modelId="{AA6E8F42-18AC-4B0F-B8F8-10EB8D9D5800}" type="pres">
      <dgm:prSet presAssocID="{CFED60DF-17AE-4C57-9730-45760E163947}" presName="img" presStyleLbl="fgImgPlace1" presStyleIdx="3" presStyleCnt="5" custScaleX="31912" custScaleY="78900" custLinFactNeighborX="-34347"/>
      <dgm:spPr>
        <a:blipFill rotWithShape="1">
          <a:blip xmlns:r="http://schemas.openxmlformats.org/officeDocument/2006/relationships" r:embed="rId10"/>
          <a:srcRect/>
          <a:stretch>
            <a:fillRect/>
          </a:stretch>
        </a:blipFill>
      </dgm:spPr>
      <dgm:extLst>
        <a:ext uri="{E40237B7-FDA0-4F09-8148-C483321AD2D9}">
          <dgm14:cNvPr xmlns:dgm14="http://schemas.microsoft.com/office/drawing/2010/diagram" id="0" name="" descr="Architecture with solid fill"/>
        </a:ext>
      </dgm:extLst>
    </dgm:pt>
    <dgm:pt modelId="{DA7BCC53-E329-44E6-969F-CCE296A66033}" type="pres">
      <dgm:prSet presAssocID="{CFED60DF-17AE-4C57-9730-45760E163947}" presName="text" presStyleLbl="node1" presStyleIdx="3" presStyleCnt="5">
        <dgm:presLayoutVars>
          <dgm:bulletEnabled val="1"/>
        </dgm:presLayoutVars>
      </dgm:prSet>
      <dgm:spPr/>
    </dgm:pt>
    <dgm:pt modelId="{B6F55E1C-BCE4-4669-AF11-39E9D9975CB6}" type="pres">
      <dgm:prSet presAssocID="{B737F90E-7883-4882-BDFD-636912B94D6B}" presName="spacer" presStyleCnt="0"/>
      <dgm:spPr/>
    </dgm:pt>
    <dgm:pt modelId="{058AC387-1E92-4CA7-A525-6119BE22DDE5}" type="pres">
      <dgm:prSet presAssocID="{8D748665-0356-47C0-AAF0-68B21653A595}" presName="comp" presStyleCnt="0"/>
      <dgm:spPr/>
    </dgm:pt>
    <dgm:pt modelId="{A25E385F-B334-45CC-8109-52F59D7628AC}" type="pres">
      <dgm:prSet presAssocID="{8D748665-0356-47C0-AAF0-68B21653A595}" presName="box" presStyleLbl="node1" presStyleIdx="4" presStyleCnt="5"/>
      <dgm:spPr/>
    </dgm:pt>
    <dgm:pt modelId="{26083246-69A9-4A57-85C7-653A8EAD3885}" type="pres">
      <dgm:prSet presAssocID="{8D748665-0356-47C0-AAF0-68B21653A595}" presName="img" presStyleLbl="fgImgPlace1" presStyleIdx="4" presStyleCnt="5" custScaleX="31912" custScaleY="78900" custLinFactNeighborX="-34347"/>
      <dgm:spPr>
        <a:blipFill rotWithShape="1">
          <a:blip xmlns:r="http://schemas.openxmlformats.org/officeDocument/2006/relationships" r:embed="rId11"/>
          <a:srcRect/>
          <a:stretch>
            <a:fillRect/>
          </a:stretch>
        </a:blipFill>
      </dgm:spPr>
    </dgm:pt>
    <dgm:pt modelId="{1C8EA963-F4B9-41B8-8943-F8743BBEEB26}" type="pres">
      <dgm:prSet presAssocID="{8D748665-0356-47C0-AAF0-68B21653A595}" presName="text" presStyleLbl="node1" presStyleIdx="4" presStyleCnt="5">
        <dgm:presLayoutVars>
          <dgm:bulletEnabled val="1"/>
        </dgm:presLayoutVars>
      </dgm:prSet>
      <dgm:spPr/>
    </dgm:pt>
  </dgm:ptLst>
  <dgm:cxnLst>
    <dgm:cxn modelId="{E34A1101-B4D3-4259-9EA0-AB2847B151FE}" type="presOf" srcId="{AA8D8F3F-9D34-4207-ABCA-21BF10401D47}" destId="{EABDF508-00B9-4121-B758-8952773BB35B}" srcOrd="1" destOrd="0" presId="urn:microsoft.com/office/officeart/2005/8/layout/vList4"/>
    <dgm:cxn modelId="{E539910F-C4FC-4A84-B2D4-B8E24BB8AC42}" srcId="{CDD8F212-A0A5-4192-8EC2-832E06824B4B}" destId="{AB438305-A57F-466E-8A58-1C2C10AC3E7D}" srcOrd="0" destOrd="0" parTransId="{9CCBAC0C-026C-4E4E-A00D-D4E48C1B7142}" sibTransId="{CA3BA741-8BD1-43D8-9F21-9C496FFBFEDF}"/>
    <dgm:cxn modelId="{36602B14-CF14-4C09-8B2B-BBE14FC07E80}" type="presOf" srcId="{AB438305-A57F-466E-8A58-1C2C10AC3E7D}" destId="{C7032E9D-E76A-4F31-B51A-C38865C43A64}" srcOrd="1" destOrd="0" presId="urn:microsoft.com/office/officeart/2005/8/layout/vList4"/>
    <dgm:cxn modelId="{5AC0F614-8333-4499-8FBE-D6B9ECF1A118}" srcId="{CDD8F212-A0A5-4192-8EC2-832E06824B4B}" destId="{7190EB21-F56B-4CFF-9CA7-68BEB83786C9}" srcOrd="2" destOrd="0" parTransId="{FA356718-8156-44DA-9EC0-61EBAD362EF0}" sibTransId="{2C4F91CC-BAA2-4413-8E60-20CC7126C5F8}"/>
    <dgm:cxn modelId="{6326E919-BA1F-4ADA-AA7F-867D4F6191FB}" type="presOf" srcId="{AA8D8F3F-9D34-4207-ABCA-21BF10401D47}" destId="{86F2C9ED-F7D8-422A-A649-1AE00B0FC45D}" srcOrd="0" destOrd="0" presId="urn:microsoft.com/office/officeart/2005/8/layout/vList4"/>
    <dgm:cxn modelId="{C34E812C-B267-447A-8385-8270A0F38388}" type="presOf" srcId="{7190EB21-F56B-4CFF-9CA7-68BEB83786C9}" destId="{D00142C8-4D7C-43AD-AAD5-E4844029B4FA}" srcOrd="1" destOrd="0" presId="urn:microsoft.com/office/officeart/2005/8/layout/vList4"/>
    <dgm:cxn modelId="{3F91063A-957C-45E1-B741-F83466A542AB}" type="presOf" srcId="{CFED60DF-17AE-4C57-9730-45760E163947}" destId="{DA7BCC53-E329-44E6-969F-CCE296A66033}" srcOrd="1" destOrd="0" presId="urn:microsoft.com/office/officeart/2005/8/layout/vList4"/>
    <dgm:cxn modelId="{669F5B5B-BC43-41D5-B094-CC473C449853}" srcId="{CDD8F212-A0A5-4192-8EC2-832E06824B4B}" destId="{CFED60DF-17AE-4C57-9730-45760E163947}" srcOrd="3" destOrd="0" parTransId="{4ACD1D92-E27C-404D-99BE-906E458A194E}" sibTransId="{B737F90E-7883-4882-BDFD-636912B94D6B}"/>
    <dgm:cxn modelId="{2EFFCC49-1450-4B56-A4DF-0D0E6451ED16}" type="presOf" srcId="{8D748665-0356-47C0-AAF0-68B21653A595}" destId="{A25E385F-B334-45CC-8109-52F59D7628AC}" srcOrd="0" destOrd="0" presId="urn:microsoft.com/office/officeart/2005/8/layout/vList4"/>
    <dgm:cxn modelId="{977AF849-8154-4CF3-AD61-CA68899EAB36}" type="presOf" srcId="{7190EB21-F56B-4CFF-9CA7-68BEB83786C9}" destId="{55B96866-B2E4-400A-98A4-EEEFB5EC0925}" srcOrd="0" destOrd="0" presId="urn:microsoft.com/office/officeart/2005/8/layout/vList4"/>
    <dgm:cxn modelId="{BFE81086-F38F-492F-931A-70F91DDDBD5D}" type="presOf" srcId="{CFED60DF-17AE-4C57-9730-45760E163947}" destId="{623A7C2F-0544-48D2-8229-872F1C3A3D2F}" srcOrd="0" destOrd="0" presId="urn:microsoft.com/office/officeart/2005/8/layout/vList4"/>
    <dgm:cxn modelId="{6643FBA7-5B37-4B3F-B19F-6255410C4E23}" srcId="{CDD8F212-A0A5-4192-8EC2-832E06824B4B}" destId="{8D748665-0356-47C0-AAF0-68B21653A595}" srcOrd="4" destOrd="0" parTransId="{2854B065-E13F-4BBC-ABD2-FBA86E33FB5E}" sibTransId="{EDB078C4-F8EB-4CF2-8F93-A9CE5C30A26C}"/>
    <dgm:cxn modelId="{3A3828AD-803A-469C-8ECD-C63FB44F4A29}" type="presOf" srcId="{CDD8F212-A0A5-4192-8EC2-832E06824B4B}" destId="{3B482C38-C302-4FB7-9774-8DBE053F23BC}" srcOrd="0" destOrd="0" presId="urn:microsoft.com/office/officeart/2005/8/layout/vList4"/>
    <dgm:cxn modelId="{F79D18CA-2DDF-41E1-B491-F37AE299B439}" type="presOf" srcId="{8D748665-0356-47C0-AAF0-68B21653A595}" destId="{1C8EA963-F4B9-41B8-8943-F8743BBEEB26}" srcOrd="1" destOrd="0" presId="urn:microsoft.com/office/officeart/2005/8/layout/vList4"/>
    <dgm:cxn modelId="{302095DA-1C3C-4DB7-91DF-B5BAC7DED521}" type="presOf" srcId="{AB438305-A57F-466E-8A58-1C2C10AC3E7D}" destId="{537C4C17-0484-4A2D-9077-7173D7068B1A}" srcOrd="0" destOrd="0" presId="urn:microsoft.com/office/officeart/2005/8/layout/vList4"/>
    <dgm:cxn modelId="{76471AF4-C712-46F0-89C5-E19940BE6385}" srcId="{CDD8F212-A0A5-4192-8EC2-832E06824B4B}" destId="{AA8D8F3F-9D34-4207-ABCA-21BF10401D47}" srcOrd="1" destOrd="0" parTransId="{BB51E152-9231-4154-958F-15AE55E7D70F}" sibTransId="{F93ED53B-B8FA-49D2-89C5-88289924AFE5}"/>
    <dgm:cxn modelId="{C139242F-7BE7-4F63-8B40-BF60F7D74486}" type="presParOf" srcId="{3B482C38-C302-4FB7-9774-8DBE053F23BC}" destId="{C7123388-933B-4AFA-98E7-E8D799D48847}" srcOrd="0" destOrd="0" presId="urn:microsoft.com/office/officeart/2005/8/layout/vList4"/>
    <dgm:cxn modelId="{EB04029C-D9F5-4F38-A43F-4EE630A3CDF3}" type="presParOf" srcId="{C7123388-933B-4AFA-98E7-E8D799D48847}" destId="{537C4C17-0484-4A2D-9077-7173D7068B1A}" srcOrd="0" destOrd="0" presId="urn:microsoft.com/office/officeart/2005/8/layout/vList4"/>
    <dgm:cxn modelId="{727FAAF7-DA2A-4661-B48E-F4DA9B8750F2}" type="presParOf" srcId="{C7123388-933B-4AFA-98E7-E8D799D48847}" destId="{103819A7-0E52-4AA5-96E2-0C4C03BE3FB9}" srcOrd="1" destOrd="0" presId="urn:microsoft.com/office/officeart/2005/8/layout/vList4"/>
    <dgm:cxn modelId="{4306A983-B532-45F0-A99F-73C6593B2B73}" type="presParOf" srcId="{C7123388-933B-4AFA-98E7-E8D799D48847}" destId="{C7032E9D-E76A-4F31-B51A-C38865C43A64}" srcOrd="2" destOrd="0" presId="urn:microsoft.com/office/officeart/2005/8/layout/vList4"/>
    <dgm:cxn modelId="{A7875C75-12B8-4392-BBC1-674AB3CC3576}" type="presParOf" srcId="{3B482C38-C302-4FB7-9774-8DBE053F23BC}" destId="{84BCE712-F7F4-4C39-8B3D-F7A395B98B41}" srcOrd="1" destOrd="0" presId="urn:microsoft.com/office/officeart/2005/8/layout/vList4"/>
    <dgm:cxn modelId="{37725403-798F-4BE2-B8BA-1ACAE342D8C0}" type="presParOf" srcId="{3B482C38-C302-4FB7-9774-8DBE053F23BC}" destId="{C4D09E77-566E-4A3E-8575-7ED4C0070D09}" srcOrd="2" destOrd="0" presId="urn:microsoft.com/office/officeart/2005/8/layout/vList4"/>
    <dgm:cxn modelId="{28671D18-870A-4491-AAB4-649A700A82AF}" type="presParOf" srcId="{C4D09E77-566E-4A3E-8575-7ED4C0070D09}" destId="{86F2C9ED-F7D8-422A-A649-1AE00B0FC45D}" srcOrd="0" destOrd="0" presId="urn:microsoft.com/office/officeart/2005/8/layout/vList4"/>
    <dgm:cxn modelId="{4921DAB7-7F28-40FE-9B05-52C004BC91AA}" type="presParOf" srcId="{C4D09E77-566E-4A3E-8575-7ED4C0070D09}" destId="{1C2A5E8F-4C87-44FB-8976-29AF1ED7F47A}" srcOrd="1" destOrd="0" presId="urn:microsoft.com/office/officeart/2005/8/layout/vList4"/>
    <dgm:cxn modelId="{072A20E6-B05B-4343-BB61-342C21A5EE54}" type="presParOf" srcId="{C4D09E77-566E-4A3E-8575-7ED4C0070D09}" destId="{EABDF508-00B9-4121-B758-8952773BB35B}" srcOrd="2" destOrd="0" presId="urn:microsoft.com/office/officeart/2005/8/layout/vList4"/>
    <dgm:cxn modelId="{D83A570C-B2DE-48A2-88EE-392CDFE15EE1}" type="presParOf" srcId="{3B482C38-C302-4FB7-9774-8DBE053F23BC}" destId="{535878D2-9AAD-4D85-8320-1EE495D07906}" srcOrd="3" destOrd="0" presId="urn:microsoft.com/office/officeart/2005/8/layout/vList4"/>
    <dgm:cxn modelId="{48FBA92B-11D1-432E-91C4-11CBE9FCABF6}" type="presParOf" srcId="{3B482C38-C302-4FB7-9774-8DBE053F23BC}" destId="{B8A3DE17-3395-4558-B9AB-F098376C60F3}" srcOrd="4" destOrd="0" presId="urn:microsoft.com/office/officeart/2005/8/layout/vList4"/>
    <dgm:cxn modelId="{F70FEDBF-38D4-4019-810A-EF29E574286F}" type="presParOf" srcId="{B8A3DE17-3395-4558-B9AB-F098376C60F3}" destId="{55B96866-B2E4-400A-98A4-EEEFB5EC0925}" srcOrd="0" destOrd="0" presId="urn:microsoft.com/office/officeart/2005/8/layout/vList4"/>
    <dgm:cxn modelId="{473F9578-7695-4EA3-9DEF-959DABCB6AE1}" type="presParOf" srcId="{B8A3DE17-3395-4558-B9AB-F098376C60F3}" destId="{5D296D91-A4F8-45E3-9636-917ACA450D65}" srcOrd="1" destOrd="0" presId="urn:microsoft.com/office/officeart/2005/8/layout/vList4"/>
    <dgm:cxn modelId="{9BD7B171-D2D0-4099-B1F9-1BA630A85124}" type="presParOf" srcId="{B8A3DE17-3395-4558-B9AB-F098376C60F3}" destId="{D00142C8-4D7C-43AD-AAD5-E4844029B4FA}" srcOrd="2" destOrd="0" presId="urn:microsoft.com/office/officeart/2005/8/layout/vList4"/>
    <dgm:cxn modelId="{6D890ACF-6FBE-4534-A988-9ED9293CB536}" type="presParOf" srcId="{3B482C38-C302-4FB7-9774-8DBE053F23BC}" destId="{A67B450E-4FA1-4C98-95D8-4A292E672A44}" srcOrd="5" destOrd="0" presId="urn:microsoft.com/office/officeart/2005/8/layout/vList4"/>
    <dgm:cxn modelId="{8E21A643-B0F3-4494-AD0C-E42300E0C15D}" type="presParOf" srcId="{3B482C38-C302-4FB7-9774-8DBE053F23BC}" destId="{8EFEB03E-18C7-4CBB-8578-F5882CB203B9}" srcOrd="6" destOrd="0" presId="urn:microsoft.com/office/officeart/2005/8/layout/vList4"/>
    <dgm:cxn modelId="{84216A81-D844-4556-AD79-0F2863729E1D}" type="presParOf" srcId="{8EFEB03E-18C7-4CBB-8578-F5882CB203B9}" destId="{623A7C2F-0544-48D2-8229-872F1C3A3D2F}" srcOrd="0" destOrd="0" presId="urn:microsoft.com/office/officeart/2005/8/layout/vList4"/>
    <dgm:cxn modelId="{06575D22-43B6-4AEE-96F2-22BF11545B3B}" type="presParOf" srcId="{8EFEB03E-18C7-4CBB-8578-F5882CB203B9}" destId="{AA6E8F42-18AC-4B0F-B8F8-10EB8D9D5800}" srcOrd="1" destOrd="0" presId="urn:microsoft.com/office/officeart/2005/8/layout/vList4"/>
    <dgm:cxn modelId="{9400F433-51B3-4A26-A265-25FC794DE971}" type="presParOf" srcId="{8EFEB03E-18C7-4CBB-8578-F5882CB203B9}" destId="{DA7BCC53-E329-44E6-969F-CCE296A66033}" srcOrd="2" destOrd="0" presId="urn:microsoft.com/office/officeart/2005/8/layout/vList4"/>
    <dgm:cxn modelId="{92E4679C-085A-48C6-A98E-E81B124DEB9E}" type="presParOf" srcId="{3B482C38-C302-4FB7-9774-8DBE053F23BC}" destId="{B6F55E1C-BCE4-4669-AF11-39E9D9975CB6}" srcOrd="7" destOrd="0" presId="urn:microsoft.com/office/officeart/2005/8/layout/vList4"/>
    <dgm:cxn modelId="{19EED03C-9D07-40D2-B3ED-9BCF17F575E5}" type="presParOf" srcId="{3B482C38-C302-4FB7-9774-8DBE053F23BC}" destId="{058AC387-1E92-4CA7-A525-6119BE22DDE5}" srcOrd="8" destOrd="0" presId="urn:microsoft.com/office/officeart/2005/8/layout/vList4"/>
    <dgm:cxn modelId="{595C0644-FD05-4AB6-827E-4B34D3880639}" type="presParOf" srcId="{058AC387-1E92-4CA7-A525-6119BE22DDE5}" destId="{A25E385F-B334-45CC-8109-52F59D7628AC}" srcOrd="0" destOrd="0" presId="urn:microsoft.com/office/officeart/2005/8/layout/vList4"/>
    <dgm:cxn modelId="{22EFFDA7-A36F-406E-9512-BF486A9F0F42}" type="presParOf" srcId="{058AC387-1E92-4CA7-A525-6119BE22DDE5}" destId="{26083246-69A9-4A57-85C7-653A8EAD3885}" srcOrd="1" destOrd="0" presId="urn:microsoft.com/office/officeart/2005/8/layout/vList4"/>
    <dgm:cxn modelId="{EE8E0B56-4004-4FEE-8520-9F97DDB2A740}" type="presParOf" srcId="{058AC387-1E92-4CA7-A525-6119BE22DDE5}" destId="{1C8EA963-F4B9-41B8-8943-F8743BBEEB26}"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D748665-0356-47C0-AAF0-68B21653A595}">
      <dgm:prSet phldrT="[Text]" custT="1"/>
      <dgm:spPr>
        <a:solidFill>
          <a:srgbClr val="E8DFF0"/>
        </a:solidFill>
      </dgm:spPr>
      <dgm:t>
        <a:bodyPr/>
        <a:lstStyle/>
        <a:p>
          <a:pPr>
            <a:buNone/>
          </a:pPr>
          <a:r>
            <a:rPr lang="en-US" sz="1400">
              <a:latin typeface="Aptos" panose="020B0004020202020204" pitchFamily="34" charset="0"/>
              <a:cs typeface="Aparajita" panose="02020603050405020304" pitchFamily="18" charset="0"/>
              <a:hlinkClick xmlns:r="http://schemas.openxmlformats.org/officeDocument/2006/relationships" r:id="rId1"/>
            </a:rPr>
            <a:t>SB 241</a:t>
          </a:r>
          <a:r>
            <a:rPr lang="en-US" sz="1400">
              <a:latin typeface="Aptos" panose="020B0004020202020204" pitchFamily="34" charset="0"/>
              <a:cs typeface="Aparajita" panose="02020603050405020304" pitchFamily="18" charset="0"/>
            </a:rPr>
            <a:t> </a:t>
          </a:r>
          <a:r>
            <a:rPr lang="en-US" sz="1400">
              <a:solidFill>
                <a:schemeClr val="tx1"/>
              </a:solidFill>
              <a:latin typeface="Aptos" panose="020B0004020202020204" pitchFamily="34" charset="0"/>
              <a:cs typeface="Aparajita" panose="02020603050405020304" pitchFamily="18" charset="0"/>
            </a:rPr>
            <a:t>codifies universal</a:t>
          </a:r>
          <a:r>
            <a:rPr lang="en-US" sz="1400">
              <a:solidFill>
                <a:srgbClr val="FF0000"/>
              </a:solidFill>
              <a:latin typeface="Aptos" panose="020B0004020202020204" pitchFamily="34" charset="0"/>
              <a:cs typeface="Aparajita" panose="02020603050405020304" pitchFamily="18" charset="0"/>
            </a:rPr>
            <a:t> </a:t>
          </a:r>
          <a:r>
            <a:rPr lang="en-US" sz="1400">
              <a:solidFill>
                <a:schemeClr val="tx1"/>
              </a:solidFill>
              <a:latin typeface="Aptos" panose="020B0004020202020204" pitchFamily="34" charset="0"/>
              <a:cs typeface="Aparajita" panose="02020603050405020304" pitchFamily="18" charset="0"/>
              <a:hlinkClick xmlns:r="http://schemas.openxmlformats.org/officeDocument/2006/relationships" r:id="rId2"/>
            </a:rPr>
            <a:t>child care</a:t>
          </a:r>
          <a:r>
            <a:rPr lang="en-US" sz="1400">
              <a:solidFill>
                <a:schemeClr val="tx1"/>
              </a:solidFill>
              <a:latin typeface="Aptos" panose="020B0004020202020204" pitchFamily="34" charset="0"/>
              <a:cs typeface="Aparajita" panose="02020603050405020304" pitchFamily="18" charset="0"/>
            </a:rPr>
            <a:t> program and establishes requirements for program administration, including use of a cost estimation model for provider reimbursement rates based on facility type, age group served, facility quality rating </a:t>
          </a:r>
          <a:endParaRPr lang="en-US" sz="1400" b="1">
            <a:solidFill>
              <a:schemeClr val="tx1"/>
            </a:solidFill>
            <a:latin typeface="Aptos" panose="020B0004020202020204" pitchFamily="34" charset="0"/>
            <a:cs typeface="Aparajita" panose="02020603050405020304" pitchFamily="18" charset="0"/>
          </a:endParaRPr>
        </a:p>
      </dgm:t>
    </dgm:pt>
    <dgm:pt modelId="{2854B065-E13F-4BBC-ABD2-FBA86E33FB5E}" type="parTrans" cxnId="{6643FBA7-5B37-4B3F-B19F-6255410C4E23}">
      <dgm:prSet/>
      <dgm:spPr/>
      <dgm:t>
        <a:bodyPr/>
        <a:lstStyle/>
        <a:p>
          <a:endParaRPr lang="en-US" sz="1400">
            <a:latin typeface="Aptos" panose="020B0004020202020204" pitchFamily="34" charset="0"/>
            <a:cs typeface="Aparajita" panose="02020603050405020304" pitchFamily="18" charset="0"/>
          </a:endParaRPr>
        </a:p>
      </dgm:t>
    </dgm:pt>
    <dgm:pt modelId="{EDB078C4-F8EB-4CF2-8F93-A9CE5C30A26C}" type="sibTrans" cxnId="{6643FBA7-5B37-4B3F-B19F-6255410C4E23}">
      <dgm:prSet/>
      <dgm:spPr/>
      <dgm:t>
        <a:bodyPr/>
        <a:lstStyle/>
        <a:p>
          <a:endParaRPr lang="en-US" sz="1400">
            <a:latin typeface="Aptos" panose="020B0004020202020204" pitchFamily="34" charset="0"/>
            <a:cs typeface="Aparajita" panose="02020603050405020304" pitchFamily="18" charset="0"/>
          </a:endParaRPr>
        </a:p>
      </dgm:t>
    </dgm:pt>
    <dgm:pt modelId="{5BF1642E-92A6-46CC-8C89-243C7AA55C0A}">
      <dgm:prSet custT="1"/>
      <dgm:spPr>
        <a:solidFill>
          <a:srgbClr val="E8DFF0"/>
        </a:solidFill>
      </dgm:spPr>
      <dgm:t>
        <a:bodyPr/>
        <a:lstStyle/>
        <a:p>
          <a:r>
            <a:rPr lang="en-US" sz="1400" b="0" i="0">
              <a:solidFill>
                <a:schemeClr val="tx1"/>
              </a:solidFill>
              <a:latin typeface="Aptos" panose="020B0004020202020204" pitchFamily="34" charset="0"/>
              <a:cs typeface="Aparajita" panose="02020603050405020304" pitchFamily="18" charset="0"/>
              <a:hlinkClick xmlns:r="http://schemas.openxmlformats.org/officeDocument/2006/relationships" r:id="rId3"/>
            </a:rPr>
            <a:t>SB 151</a:t>
          </a:r>
          <a:r>
            <a:rPr lang="en-US" sz="1400" b="0" i="0">
              <a:solidFill>
                <a:schemeClr val="tx1"/>
              </a:solidFill>
              <a:latin typeface="Aptos" panose="020B0004020202020204" pitchFamily="34" charset="0"/>
              <a:cs typeface="Aparajita" panose="02020603050405020304" pitchFamily="18" charset="0"/>
            </a:rPr>
            <a:t> affirmatively </a:t>
          </a:r>
          <a:r>
            <a:rPr lang="en-US" sz="1400" b="0" i="0">
              <a:solidFill>
                <a:schemeClr val="tx1"/>
              </a:solidFill>
              <a:latin typeface="Aptos" panose="020B0004020202020204" pitchFamily="34" charset="0"/>
              <a:cs typeface="Aparajita" panose="02020603050405020304" pitchFamily="18" charset="0"/>
              <a:hlinkClick xmlns:r="http://schemas.openxmlformats.org/officeDocument/2006/relationships" r:id="rId4"/>
            </a:rPr>
            <a:t>decouples</a:t>
          </a:r>
          <a:r>
            <a:rPr lang="en-US" sz="1400" b="0" i="0">
              <a:solidFill>
                <a:schemeClr val="tx1"/>
              </a:solidFill>
              <a:latin typeface="Aptos" panose="020B0004020202020204" pitchFamily="34" charset="0"/>
              <a:cs typeface="Aparajita" panose="02020603050405020304" pitchFamily="18" charset="0"/>
            </a:rPr>
            <a:t> the state tax framework from the 2025 GOP federal tax law and creates a new state tax credit and exemption programs benefiting local news organizations, physicians, and developers of affordable housing</a:t>
          </a:r>
          <a:endParaRPr lang="en-US" sz="1400">
            <a:solidFill>
              <a:schemeClr val="tx1"/>
            </a:solidFill>
            <a:latin typeface="Aptos" panose="020B0004020202020204" pitchFamily="34" charset="0"/>
            <a:cs typeface="Aparajita" panose="02020603050405020304" pitchFamily="18" charset="0"/>
          </a:endParaRPr>
        </a:p>
      </dgm:t>
    </dgm:pt>
    <dgm:pt modelId="{155AB9E7-07F5-4659-BA72-C879653B7834}" type="parTrans" cxnId="{0FC3307A-3887-49EA-B983-46DC06D51BFC}">
      <dgm:prSet/>
      <dgm:spPr/>
      <dgm:t>
        <a:bodyPr/>
        <a:lstStyle/>
        <a:p>
          <a:endParaRPr lang="en-US" sz="1400">
            <a:latin typeface="Aptos" panose="020B0004020202020204" pitchFamily="34" charset="0"/>
            <a:cs typeface="Aparajita" panose="02020603050405020304" pitchFamily="18" charset="0"/>
          </a:endParaRPr>
        </a:p>
      </dgm:t>
    </dgm:pt>
    <dgm:pt modelId="{0850F654-0FA3-4E87-A5E1-C8F4CEA10F08}" type="sibTrans" cxnId="{0FC3307A-3887-49EA-B983-46DC06D51BFC}">
      <dgm:prSet/>
      <dgm:spPr/>
      <dgm:t>
        <a:bodyPr/>
        <a:lstStyle/>
        <a:p>
          <a:endParaRPr lang="en-US" sz="1400">
            <a:latin typeface="Aptos" panose="020B0004020202020204" pitchFamily="34" charset="0"/>
            <a:cs typeface="Aparajita" panose="02020603050405020304" pitchFamily="18" charset="0"/>
          </a:endParaRPr>
        </a:p>
      </dgm:t>
    </dgm:pt>
    <dgm:pt modelId="{CFED60DF-17AE-4C57-9730-45760E163947}">
      <dgm:prSet custT="1"/>
      <dgm:spPr>
        <a:solidFill>
          <a:srgbClr val="E8DFF0"/>
        </a:solidFill>
      </dgm:spPr>
      <dgm:t>
        <a:bodyPr/>
        <a:lstStyle/>
        <a:p>
          <a:r>
            <a:rPr lang="en-US" sz="1400">
              <a:latin typeface="Aptos" panose="020B0004020202020204" pitchFamily="34" charset="0"/>
              <a:cs typeface="Aparajita" panose="02020603050405020304" pitchFamily="18" charset="0"/>
              <a:hlinkClick xmlns:r="http://schemas.openxmlformats.org/officeDocument/2006/relationships" r:id="rId5"/>
            </a:rPr>
            <a:t>HB 99</a:t>
          </a:r>
          <a:r>
            <a:rPr lang="en-US" sz="1400">
              <a:latin typeface="Aptos" panose="020B0004020202020204" pitchFamily="34" charset="0"/>
              <a:cs typeface="Aparajita" panose="02020603050405020304" pitchFamily="18" charset="0"/>
            </a:rPr>
            <a:t> </a:t>
          </a:r>
          <a:r>
            <a:rPr lang="en-US" sz="1400">
              <a:solidFill>
                <a:schemeClr val="tx1"/>
              </a:solidFill>
              <a:latin typeface="Aptos" panose="020B0004020202020204" pitchFamily="34" charset="0"/>
              <a:cs typeface="Aparajita" panose="02020603050405020304" pitchFamily="18" charset="0"/>
            </a:rPr>
            <a:t>creates</a:t>
          </a:r>
          <a:r>
            <a:rPr lang="en-US" sz="1400">
              <a:solidFill>
                <a:srgbClr val="FF0000"/>
              </a:solidFill>
              <a:latin typeface="Aptos" panose="020B0004020202020204" pitchFamily="34" charset="0"/>
              <a:cs typeface="Aparajita" panose="02020603050405020304" pitchFamily="18" charset="0"/>
            </a:rPr>
            <a:t> </a:t>
          </a:r>
          <a:r>
            <a:rPr lang="en-US" sz="1400">
              <a:solidFill>
                <a:schemeClr val="tx1"/>
              </a:solidFill>
              <a:latin typeface="Aptos" panose="020B0004020202020204" pitchFamily="34" charset="0"/>
              <a:cs typeface="Aparajita" panose="02020603050405020304" pitchFamily="18" charset="0"/>
            </a:rPr>
            <a:t>caps on punitive damages based on type of provider and requires plaintiffs to provide clear and convincing evidence that a provider’s actions were malicious or willful</a:t>
          </a:r>
          <a:endParaRPr lang="en-US" sz="1400">
            <a:latin typeface="Aptos" panose="020B0004020202020204" pitchFamily="34" charset="0"/>
            <a:cs typeface="Aparajita" panose="02020603050405020304" pitchFamily="18" charset="0"/>
          </a:endParaRPr>
        </a:p>
      </dgm:t>
    </dgm:pt>
    <dgm:pt modelId="{4ACD1D92-E27C-404D-99BE-906E458A194E}" type="parTrans" cxnId="{669F5B5B-BC43-41D5-B094-CC473C449853}">
      <dgm:prSet/>
      <dgm:spPr/>
      <dgm:t>
        <a:bodyPr/>
        <a:lstStyle/>
        <a:p>
          <a:endParaRPr lang="en-US" sz="1400">
            <a:latin typeface="Aptos" panose="020B0004020202020204" pitchFamily="34" charset="0"/>
            <a:cs typeface="Aparajita" panose="02020603050405020304" pitchFamily="18" charset="0"/>
          </a:endParaRPr>
        </a:p>
      </dgm:t>
    </dgm:pt>
    <dgm:pt modelId="{B737F90E-7883-4882-BDFD-636912B94D6B}" type="sibTrans" cxnId="{669F5B5B-BC43-41D5-B094-CC473C449853}">
      <dgm:prSet/>
      <dgm:spPr/>
      <dgm:t>
        <a:bodyPr/>
        <a:lstStyle/>
        <a:p>
          <a:endParaRPr lang="en-US" sz="1400">
            <a:latin typeface="Aptos" panose="020B0004020202020204" pitchFamily="34" charset="0"/>
            <a:cs typeface="Aparajita" panose="02020603050405020304" pitchFamily="18" charset="0"/>
          </a:endParaRPr>
        </a:p>
      </dgm:t>
    </dgm:pt>
    <dgm:pt modelId="{AB438305-A57F-466E-8A58-1C2C10AC3E7D}">
      <dgm:prSet custT="1"/>
      <dgm:spPr>
        <a:solidFill>
          <a:srgbClr val="E8DFF0"/>
        </a:solidFill>
      </dgm:spPr>
      <dgm:t>
        <a:bodyPr/>
        <a:lstStyle/>
        <a:p>
          <a:r>
            <a:rPr lang="en-US" sz="1400" dirty="0">
              <a:solidFill>
                <a:schemeClr val="tx1"/>
              </a:solidFill>
              <a:latin typeface="Aptos" panose="020B0004020202020204" pitchFamily="34" charset="0"/>
              <a:cs typeface="Aparajita" panose="02020603050405020304" pitchFamily="18" charset="0"/>
              <a:hlinkClick xmlns:r="http://schemas.openxmlformats.org/officeDocument/2006/relationships" r:id="rId6"/>
            </a:rPr>
            <a:t>HB 9</a:t>
          </a:r>
          <a:r>
            <a:rPr lang="en-US" sz="1400" dirty="0">
              <a:solidFill>
                <a:schemeClr val="tx1"/>
              </a:solidFill>
              <a:latin typeface="Aptos" panose="020B0004020202020204" pitchFamily="34" charset="0"/>
              <a:cs typeface="Aparajita" panose="02020603050405020304" pitchFamily="18" charset="0"/>
            </a:rPr>
            <a:t> prohibits public agencies from entering into or continuing agreements to detain individuals for federal civil immigration violations</a:t>
          </a:r>
        </a:p>
      </dgm:t>
    </dgm:pt>
    <dgm:pt modelId="{9CCBAC0C-026C-4E4E-A00D-D4E48C1B7142}" type="parTrans" cxnId="{E539910F-C4FC-4A84-B2D4-B8E24BB8AC42}">
      <dgm:prSet/>
      <dgm:spPr/>
      <dgm:t>
        <a:bodyPr/>
        <a:lstStyle/>
        <a:p>
          <a:endParaRPr lang="en-US" sz="1400">
            <a:latin typeface="Aptos" panose="020B0004020202020204" pitchFamily="34" charset="0"/>
            <a:cs typeface="Aparajita" panose="02020603050405020304" pitchFamily="18" charset="0"/>
          </a:endParaRPr>
        </a:p>
      </dgm:t>
    </dgm:pt>
    <dgm:pt modelId="{CA3BA741-8BD1-43D8-9F21-9C496FFBFEDF}" type="sibTrans" cxnId="{E539910F-C4FC-4A84-B2D4-B8E24BB8AC42}">
      <dgm:prSet/>
      <dgm:spPr/>
      <dgm:t>
        <a:bodyPr/>
        <a:lstStyle/>
        <a:p>
          <a:endParaRPr lang="en-US" sz="1400">
            <a:latin typeface="Aptos" panose="020B0004020202020204" pitchFamily="34" charset="0"/>
            <a:cs typeface="Aparajita" panose="02020603050405020304" pitchFamily="18" charset="0"/>
          </a:endParaRPr>
        </a:p>
      </dgm:t>
    </dgm:pt>
    <dgm:pt modelId="{01CB2C3A-51A9-41C1-BAC6-2654521806ED}">
      <dgm:prSet custT="1"/>
      <dgm:spPr>
        <a:solidFill>
          <a:srgbClr val="E8DFF0"/>
        </a:solidFill>
      </dgm:spPr>
      <dgm:t>
        <a:bodyPr/>
        <a:lstStyle/>
        <a:p>
          <a:r>
            <a:rPr lang="en-US" sz="1400">
              <a:latin typeface="Aptos" panose="020B0004020202020204" pitchFamily="34" charset="0"/>
              <a:cs typeface="Aparajita" panose="02020603050405020304" pitchFamily="18" charset="0"/>
              <a:hlinkClick xmlns:r="http://schemas.openxmlformats.org/officeDocument/2006/relationships" r:id="rId7"/>
            </a:rPr>
            <a:t>HB 200</a:t>
          </a:r>
          <a:r>
            <a:rPr lang="en-US" sz="1400">
              <a:latin typeface="Aptos" panose="020B0004020202020204" pitchFamily="34" charset="0"/>
              <a:cs typeface="Aparajita" panose="02020603050405020304" pitchFamily="18" charset="0"/>
            </a:rPr>
            <a:t> </a:t>
          </a:r>
          <a:r>
            <a:rPr lang="en-US" sz="1400">
              <a:solidFill>
                <a:schemeClr val="tx1"/>
              </a:solidFill>
              <a:latin typeface="Aptos" panose="020B0004020202020204" pitchFamily="34" charset="0"/>
              <a:cs typeface="Aparajita" panose="02020603050405020304" pitchFamily="18" charset="0"/>
            </a:rPr>
            <a:t>provides loans for first-time homebuyers to purchase starter homes from eligible builders</a:t>
          </a:r>
          <a:r>
            <a:rPr lang="en-US" sz="1400" strike="noStrike">
              <a:solidFill>
                <a:schemeClr val="tx1"/>
              </a:solidFill>
              <a:latin typeface="Aptos" panose="020B0004020202020204" pitchFamily="34" charset="0"/>
              <a:cs typeface="Aparajita" panose="02020603050405020304" pitchFamily="18" charset="0"/>
            </a:rPr>
            <a:t>; applies to buyers with income </a:t>
          </a:r>
          <a:r>
            <a:rPr lang="en-US" sz="1400">
              <a:solidFill>
                <a:schemeClr val="tx1"/>
              </a:solidFill>
              <a:latin typeface="Aptos" panose="020B0004020202020204" pitchFamily="34" charset="0"/>
              <a:cs typeface="Aparajita" panose="02020603050405020304" pitchFamily="18" charset="0"/>
            </a:rPr>
            <a:t>below 120% of the area median income </a:t>
          </a:r>
        </a:p>
      </dgm:t>
    </dgm:pt>
    <dgm:pt modelId="{58F5B8BE-5EFC-4C25-9B95-5C3D8E784F34}" type="parTrans" cxnId="{DB83726A-D579-4F58-8FE6-104265E83464}">
      <dgm:prSet/>
      <dgm:spPr/>
      <dgm:t>
        <a:bodyPr/>
        <a:lstStyle/>
        <a:p>
          <a:endParaRPr lang="en-US" sz="1400">
            <a:latin typeface="Aptos" panose="020B0004020202020204" pitchFamily="34" charset="0"/>
            <a:cs typeface="Aparajita" panose="02020603050405020304" pitchFamily="18" charset="0"/>
          </a:endParaRPr>
        </a:p>
      </dgm:t>
    </dgm:pt>
    <dgm:pt modelId="{12555355-DB4D-42AD-AC71-917FA5EE01C7}" type="sibTrans" cxnId="{DB83726A-D579-4F58-8FE6-104265E83464}">
      <dgm:prSet/>
      <dgm:spPr/>
      <dgm:t>
        <a:bodyPr/>
        <a:lstStyle/>
        <a:p>
          <a:endParaRPr lang="en-US" sz="1400">
            <a:latin typeface="Aptos" panose="020B0004020202020204" pitchFamily="34" charset="0"/>
            <a:cs typeface="Aparajita" panose="02020603050405020304" pitchFamily="18" charset="0"/>
          </a:endParaRPr>
        </a:p>
      </dgm:t>
    </dgm:pt>
    <dgm:pt modelId="{3B482C38-C302-4FB7-9774-8DBE053F23BC}" type="pres">
      <dgm:prSet presAssocID="{CDD8F212-A0A5-4192-8EC2-832E06824B4B}" presName="linear" presStyleCnt="0">
        <dgm:presLayoutVars>
          <dgm:dir/>
          <dgm:resizeHandles val="exact"/>
        </dgm:presLayoutVars>
      </dgm:prSet>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0" presStyleCnt="5"/>
      <dgm:spPr/>
    </dgm:pt>
    <dgm:pt modelId="{E9C8A5D3-171F-43FA-9240-CE44C187D99F}" type="pres">
      <dgm:prSet presAssocID="{5BF1642E-92A6-46CC-8C89-243C7AA55C0A}" presName="img" presStyleLbl="fgImgPlace1" presStyleIdx="0" presStyleCnt="5" custScaleX="31938" custScaleY="78900" custLinFactNeighborX="-34669"/>
      <dgm:spPr>
        <a:blipFill>
          <a:blip xmlns:r="http://schemas.openxmlformats.org/officeDocument/2006/relationships" r:embed="rId8" cstate="hqprint">
            <a:extLst>
              <a:ext uri="{28A0092B-C50C-407E-A947-70E740481C1C}">
                <a14:useLocalDpi xmlns:a14="http://schemas.microsoft.com/office/drawing/2010/main"/>
              </a:ext>
            </a:extLst>
          </a:blip>
          <a:srcRect/>
          <a:stretch>
            <a:fillRect l="-1000" r="-1000"/>
          </a:stretch>
        </a:blipFill>
      </dgm:spPr>
    </dgm:pt>
    <dgm:pt modelId="{01443911-1CFB-4757-AB35-0DD8DD3D3E0E}" type="pres">
      <dgm:prSet presAssocID="{5BF1642E-92A6-46CC-8C89-243C7AA55C0A}" presName="text" presStyleLbl="node1" presStyleIdx="0" presStyleCnt="5">
        <dgm:presLayoutVars>
          <dgm:bulletEnabled val="1"/>
        </dgm:presLayoutVars>
      </dgm:prSet>
      <dgm:spPr/>
    </dgm:pt>
    <dgm:pt modelId="{276C197D-4C7C-47CC-9EF8-A5AAB4FF757E}" type="pres">
      <dgm:prSet presAssocID="{0850F654-0FA3-4E87-A5E1-C8F4CEA10F08}"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1" presStyleCnt="5"/>
      <dgm:spPr/>
    </dgm:pt>
    <dgm:pt modelId="{103819A7-0E52-4AA5-96E2-0C4C03BE3FB9}" type="pres">
      <dgm:prSet presAssocID="{AB438305-A57F-466E-8A58-1C2C10AC3E7D}" presName="img" presStyleLbl="fgImgPlace1" presStyleIdx="1" presStyleCnt="5" custScaleX="31938" custScaleY="78900" custLinFactNeighborX="-34669"/>
      <dgm:spPr>
        <a:blipFill rotWithShape="1">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Man With Pram with solid fill"/>
        </a:ext>
      </dgm:extLst>
    </dgm:pt>
    <dgm:pt modelId="{C7032E9D-E76A-4F31-B51A-C38865C43A64}" type="pres">
      <dgm:prSet presAssocID="{AB438305-A57F-466E-8A58-1C2C10AC3E7D}" presName="text" presStyleLbl="node1" presStyleIdx="1" presStyleCnt="5">
        <dgm:presLayoutVars>
          <dgm:bulletEnabled val="1"/>
        </dgm:presLayoutVars>
      </dgm:prSet>
      <dgm:spPr/>
    </dgm:pt>
    <dgm:pt modelId="{84BCE712-F7F4-4C39-8B3D-F7A395B98B41}" type="pres">
      <dgm:prSet presAssocID="{CA3BA741-8BD1-43D8-9F21-9C496FFBFEDF}"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2" presStyleCnt="5" custLinFactNeighborX="-148" custLinFactNeighborY="-798"/>
      <dgm:spPr/>
    </dgm:pt>
    <dgm:pt modelId="{AA6E8F42-18AC-4B0F-B8F8-10EB8D9D5800}" type="pres">
      <dgm:prSet presAssocID="{CFED60DF-17AE-4C57-9730-45760E163947}" presName="img" presStyleLbl="fgImgPlace1" presStyleIdx="2" presStyleCnt="5" custScaleX="31938" custScaleY="78900" custLinFactNeighborX="-34669"/>
      <dgm:spPr>
        <a:blipFill rotWithShape="1">
          <a:blip xmlns:r="http://schemas.openxmlformats.org/officeDocument/2006/relationships" r:embed="rId10" cstate="hqprint">
            <a:extLst>
              <a:ext uri="{28A0092B-C50C-407E-A947-70E740481C1C}">
                <a14:useLocalDpi xmlns:a14="http://schemas.microsoft.com/office/drawing/2010/main"/>
              </a:ext>
            </a:extLst>
          </a:blip>
          <a:srcRect/>
          <a:stretch>
            <a:fillRect l="-1000" r="-1000"/>
          </a:stretch>
        </a:blipFill>
      </dgm:spPr>
      <dgm:extLst>
        <a:ext uri="{E40237B7-FDA0-4F09-8148-C483321AD2D9}">
          <dgm14:cNvPr xmlns:dgm14="http://schemas.microsoft.com/office/drawing/2010/diagram" id="0" name="" descr="Gavel with solid fill"/>
        </a:ext>
      </dgm:extLst>
    </dgm:pt>
    <dgm:pt modelId="{DA7BCC53-E329-44E6-969F-CCE296A66033}" type="pres">
      <dgm:prSet presAssocID="{CFED60DF-17AE-4C57-9730-45760E163947}" presName="text" presStyleLbl="node1" presStyleIdx="2" presStyleCnt="5">
        <dgm:presLayoutVars>
          <dgm:bulletEnabled val="1"/>
        </dgm:presLayoutVars>
      </dgm:prSet>
      <dgm:spPr/>
    </dgm:pt>
    <dgm:pt modelId="{B6F55E1C-BCE4-4669-AF11-39E9D9975CB6}" type="pres">
      <dgm:prSet presAssocID="{B737F90E-7883-4882-BDFD-636912B94D6B}" presName="spacer" presStyleCnt="0"/>
      <dgm:spPr/>
    </dgm:pt>
    <dgm:pt modelId="{4C1E7196-01C7-40E9-991A-854E0F1E1A18}" type="pres">
      <dgm:prSet presAssocID="{01CB2C3A-51A9-41C1-BAC6-2654521806ED}" presName="comp" presStyleCnt="0"/>
      <dgm:spPr/>
    </dgm:pt>
    <dgm:pt modelId="{A3F13494-A649-4F30-B3EF-FABEEBB6A2F7}" type="pres">
      <dgm:prSet presAssocID="{01CB2C3A-51A9-41C1-BAC6-2654521806ED}" presName="box" presStyleLbl="node1" presStyleIdx="3" presStyleCnt="5" custLinFactNeighborX="-148" custLinFactNeighborY="-2491"/>
      <dgm:spPr/>
    </dgm:pt>
    <dgm:pt modelId="{85E87DE7-55D1-4F08-8704-6639D5D50394}" type="pres">
      <dgm:prSet presAssocID="{01CB2C3A-51A9-41C1-BAC6-2654521806ED}" presName="img" presStyleLbl="fgImgPlace1" presStyleIdx="3" presStyleCnt="5" custScaleX="31938" custScaleY="78900" custLinFactNeighborX="-34854"/>
      <dgm:spPr>
        <a:blipFill rotWithShape="1">
          <a:blip xmlns:r="http://schemas.openxmlformats.org/officeDocument/2006/relationships" r:embed="rId11"/>
          <a:srcRect/>
          <a:stretch>
            <a:fillRect/>
          </a:stretch>
        </a:blipFill>
      </dgm:spPr>
    </dgm:pt>
    <dgm:pt modelId="{4BE52ADD-7B42-4D51-97DD-D5B268D3354C}" type="pres">
      <dgm:prSet presAssocID="{01CB2C3A-51A9-41C1-BAC6-2654521806ED}" presName="text" presStyleLbl="node1" presStyleIdx="3" presStyleCnt="5">
        <dgm:presLayoutVars>
          <dgm:bulletEnabled val="1"/>
        </dgm:presLayoutVars>
      </dgm:prSet>
      <dgm:spPr/>
    </dgm:pt>
    <dgm:pt modelId="{690D0619-8B3D-48EC-8123-AFE58FF52992}" type="pres">
      <dgm:prSet presAssocID="{12555355-DB4D-42AD-AC71-917FA5EE01C7}" presName="spacer" presStyleCnt="0"/>
      <dgm:spPr/>
    </dgm:pt>
    <dgm:pt modelId="{058AC387-1E92-4CA7-A525-6119BE22DDE5}" type="pres">
      <dgm:prSet presAssocID="{8D748665-0356-47C0-AAF0-68B21653A595}" presName="comp" presStyleCnt="0"/>
      <dgm:spPr/>
    </dgm:pt>
    <dgm:pt modelId="{A25E385F-B334-45CC-8109-52F59D7628AC}" type="pres">
      <dgm:prSet presAssocID="{8D748665-0356-47C0-AAF0-68B21653A595}" presName="box" presStyleLbl="node1" presStyleIdx="4" presStyleCnt="5"/>
      <dgm:spPr/>
    </dgm:pt>
    <dgm:pt modelId="{26083246-69A9-4A57-85C7-653A8EAD3885}" type="pres">
      <dgm:prSet presAssocID="{8D748665-0356-47C0-AAF0-68B21653A595}" presName="img" presStyleLbl="fgImgPlace1" presStyleIdx="4" presStyleCnt="5" custScaleX="31938" custScaleY="78900" custLinFactNeighborX="-34669"/>
      <dgm:spPr>
        <a:blipFill rotWithShape="1">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x with solid fill"/>
        </a:ext>
      </dgm:extLst>
    </dgm:pt>
    <dgm:pt modelId="{1C8EA963-F4B9-41B8-8943-F8743BBEEB26}" type="pres">
      <dgm:prSet presAssocID="{8D748665-0356-47C0-AAF0-68B21653A595}" presName="text" presStyleLbl="node1" presStyleIdx="4" presStyleCnt="5">
        <dgm:presLayoutVars>
          <dgm:bulletEnabled val="1"/>
        </dgm:presLayoutVars>
      </dgm:prSet>
      <dgm:spPr/>
    </dgm:pt>
  </dgm:ptLst>
  <dgm:cxnLst>
    <dgm:cxn modelId="{E539910F-C4FC-4A84-B2D4-B8E24BB8AC42}" srcId="{CDD8F212-A0A5-4192-8EC2-832E06824B4B}" destId="{AB438305-A57F-466E-8A58-1C2C10AC3E7D}" srcOrd="1" destOrd="0" parTransId="{9CCBAC0C-026C-4E4E-A00D-D4E48C1B7142}" sibTransId="{CA3BA741-8BD1-43D8-9F21-9C496FFBFEDF}"/>
    <dgm:cxn modelId="{36602B14-CF14-4C09-8B2B-BBE14FC07E80}" type="presOf" srcId="{AB438305-A57F-466E-8A58-1C2C10AC3E7D}" destId="{C7032E9D-E76A-4F31-B51A-C38865C43A64}" srcOrd="1" destOrd="0" presId="urn:microsoft.com/office/officeart/2005/8/layout/vList4"/>
    <dgm:cxn modelId="{3F91063A-957C-45E1-B741-F83466A542AB}" type="presOf" srcId="{CFED60DF-17AE-4C57-9730-45760E163947}" destId="{DA7BCC53-E329-44E6-969F-CCE296A66033}" srcOrd="1" destOrd="0" presId="urn:microsoft.com/office/officeart/2005/8/layout/vList4"/>
    <dgm:cxn modelId="{669F5B5B-BC43-41D5-B094-CC473C449853}" srcId="{CDD8F212-A0A5-4192-8EC2-832E06824B4B}" destId="{CFED60DF-17AE-4C57-9730-45760E163947}" srcOrd="2" destOrd="0" parTransId="{4ACD1D92-E27C-404D-99BE-906E458A194E}" sibTransId="{B737F90E-7883-4882-BDFD-636912B94D6B}"/>
    <dgm:cxn modelId="{2EFFCC49-1450-4B56-A4DF-0D0E6451ED16}" type="presOf" srcId="{8D748665-0356-47C0-AAF0-68B21653A595}" destId="{A25E385F-B334-45CC-8109-52F59D7628AC}" srcOrd="0" destOrd="0" presId="urn:microsoft.com/office/officeart/2005/8/layout/vList4"/>
    <dgm:cxn modelId="{DB83726A-D579-4F58-8FE6-104265E83464}" srcId="{CDD8F212-A0A5-4192-8EC2-832E06824B4B}" destId="{01CB2C3A-51A9-41C1-BAC6-2654521806ED}" srcOrd="3" destOrd="0" parTransId="{58F5B8BE-5EFC-4C25-9B95-5C3D8E784F34}" sibTransId="{12555355-DB4D-42AD-AC71-917FA5EE01C7}"/>
    <dgm:cxn modelId="{579F0A50-D243-4A98-BBC7-CAB308E93C1D}" type="presOf" srcId="{01CB2C3A-51A9-41C1-BAC6-2654521806ED}" destId="{A3F13494-A649-4F30-B3EF-FABEEBB6A2F7}" srcOrd="0" destOrd="0" presId="urn:microsoft.com/office/officeart/2005/8/layout/vList4"/>
    <dgm:cxn modelId="{0FC3307A-3887-49EA-B983-46DC06D51BFC}" srcId="{CDD8F212-A0A5-4192-8EC2-832E06824B4B}" destId="{5BF1642E-92A6-46CC-8C89-243C7AA55C0A}" srcOrd="0" destOrd="0" parTransId="{155AB9E7-07F5-4659-BA72-C879653B7834}" sibTransId="{0850F654-0FA3-4E87-A5E1-C8F4CEA10F08}"/>
    <dgm:cxn modelId="{BFE81086-F38F-492F-931A-70F91DDDBD5D}" type="presOf" srcId="{CFED60DF-17AE-4C57-9730-45760E163947}" destId="{623A7C2F-0544-48D2-8229-872F1C3A3D2F}" srcOrd="0" destOrd="0" presId="urn:microsoft.com/office/officeart/2005/8/layout/vList4"/>
    <dgm:cxn modelId="{CD884996-822F-4905-931F-668700BDE473}" type="presOf" srcId="{5BF1642E-92A6-46CC-8C89-243C7AA55C0A}" destId="{FBEF28B8-D879-4B3C-9B7F-619ED7C3E2C8}" srcOrd="0" destOrd="0" presId="urn:microsoft.com/office/officeart/2005/8/layout/vList4"/>
    <dgm:cxn modelId="{6643FBA7-5B37-4B3F-B19F-6255410C4E23}" srcId="{CDD8F212-A0A5-4192-8EC2-832E06824B4B}" destId="{8D748665-0356-47C0-AAF0-68B21653A595}" srcOrd="4" destOrd="0" parTransId="{2854B065-E13F-4BBC-ABD2-FBA86E33FB5E}" sibTransId="{EDB078C4-F8EB-4CF2-8F93-A9CE5C30A26C}"/>
    <dgm:cxn modelId="{3A3828AD-803A-469C-8ECD-C63FB44F4A29}" type="presOf" srcId="{CDD8F212-A0A5-4192-8EC2-832E06824B4B}" destId="{3B482C38-C302-4FB7-9774-8DBE053F23BC}" srcOrd="0" destOrd="0" presId="urn:microsoft.com/office/officeart/2005/8/layout/vList4"/>
    <dgm:cxn modelId="{F79D18CA-2DDF-41E1-B491-F37AE299B439}" type="presOf" srcId="{8D748665-0356-47C0-AAF0-68B21653A595}" destId="{1C8EA963-F4B9-41B8-8943-F8743BBEEB26}" srcOrd="1" destOrd="0" presId="urn:microsoft.com/office/officeart/2005/8/layout/vList4"/>
    <dgm:cxn modelId="{D81166CB-8DC4-4699-B2ED-0CD9FF66CA10}" type="presOf" srcId="{5BF1642E-92A6-46CC-8C89-243C7AA55C0A}" destId="{01443911-1CFB-4757-AB35-0DD8DD3D3E0E}" srcOrd="1" destOrd="0" presId="urn:microsoft.com/office/officeart/2005/8/layout/vList4"/>
    <dgm:cxn modelId="{A230D9D3-E561-4F64-9FD6-14C35776ED68}" type="presOf" srcId="{01CB2C3A-51A9-41C1-BAC6-2654521806ED}" destId="{4BE52ADD-7B42-4D51-97DD-D5B268D3354C}" srcOrd="1" destOrd="0" presId="urn:microsoft.com/office/officeart/2005/8/layout/vList4"/>
    <dgm:cxn modelId="{302095DA-1C3C-4DB7-91DF-B5BAC7DED521}" type="presOf" srcId="{AB438305-A57F-466E-8A58-1C2C10AC3E7D}" destId="{537C4C17-0484-4A2D-9077-7173D7068B1A}" srcOrd="0" destOrd="0" presId="urn:microsoft.com/office/officeart/2005/8/layout/vList4"/>
    <dgm:cxn modelId="{2CD22F88-9841-4A10-9A67-6A2BF28D02ED}" type="presParOf" srcId="{3B482C38-C302-4FB7-9774-8DBE053F23BC}" destId="{5D195495-DE4A-4EE0-B37A-E662C5B593C2}" srcOrd="0" destOrd="0" presId="urn:microsoft.com/office/officeart/2005/8/layout/vList4"/>
    <dgm:cxn modelId="{991E31E0-1330-4289-9474-C84C9F04C555}" type="presParOf" srcId="{5D195495-DE4A-4EE0-B37A-E662C5B593C2}" destId="{FBEF28B8-D879-4B3C-9B7F-619ED7C3E2C8}" srcOrd="0" destOrd="0" presId="urn:microsoft.com/office/officeart/2005/8/layout/vList4"/>
    <dgm:cxn modelId="{C4B98B4C-14F9-45E8-9B86-5202DF8E8D01}" type="presParOf" srcId="{5D195495-DE4A-4EE0-B37A-E662C5B593C2}" destId="{E9C8A5D3-171F-43FA-9240-CE44C187D99F}" srcOrd="1" destOrd="0" presId="urn:microsoft.com/office/officeart/2005/8/layout/vList4"/>
    <dgm:cxn modelId="{D3E212A1-F484-42E5-A202-CB4A78F310DE}" type="presParOf" srcId="{5D195495-DE4A-4EE0-B37A-E662C5B593C2}" destId="{01443911-1CFB-4757-AB35-0DD8DD3D3E0E}" srcOrd="2" destOrd="0" presId="urn:microsoft.com/office/officeart/2005/8/layout/vList4"/>
    <dgm:cxn modelId="{572AA4F3-1BAF-4583-8146-EFFD3472F9F6}" type="presParOf" srcId="{3B482C38-C302-4FB7-9774-8DBE053F23BC}" destId="{276C197D-4C7C-47CC-9EF8-A5AAB4FF757E}" srcOrd="1" destOrd="0" presId="urn:microsoft.com/office/officeart/2005/8/layout/vList4"/>
    <dgm:cxn modelId="{C139242F-7BE7-4F63-8B40-BF60F7D74486}" type="presParOf" srcId="{3B482C38-C302-4FB7-9774-8DBE053F23BC}" destId="{C7123388-933B-4AFA-98E7-E8D799D48847}" srcOrd="2" destOrd="0" presId="urn:microsoft.com/office/officeart/2005/8/layout/vList4"/>
    <dgm:cxn modelId="{EB04029C-D9F5-4F38-A43F-4EE630A3CDF3}" type="presParOf" srcId="{C7123388-933B-4AFA-98E7-E8D799D48847}" destId="{537C4C17-0484-4A2D-9077-7173D7068B1A}" srcOrd="0" destOrd="0" presId="urn:microsoft.com/office/officeart/2005/8/layout/vList4"/>
    <dgm:cxn modelId="{727FAAF7-DA2A-4661-B48E-F4DA9B8750F2}" type="presParOf" srcId="{C7123388-933B-4AFA-98E7-E8D799D48847}" destId="{103819A7-0E52-4AA5-96E2-0C4C03BE3FB9}" srcOrd="1" destOrd="0" presId="urn:microsoft.com/office/officeart/2005/8/layout/vList4"/>
    <dgm:cxn modelId="{4306A983-B532-45F0-A99F-73C6593B2B73}" type="presParOf" srcId="{C7123388-933B-4AFA-98E7-E8D799D48847}" destId="{C7032E9D-E76A-4F31-B51A-C38865C43A64}" srcOrd="2" destOrd="0" presId="urn:microsoft.com/office/officeart/2005/8/layout/vList4"/>
    <dgm:cxn modelId="{A7875C75-12B8-4392-BBC1-674AB3CC3576}" type="presParOf" srcId="{3B482C38-C302-4FB7-9774-8DBE053F23BC}" destId="{84BCE712-F7F4-4C39-8B3D-F7A395B98B41}" srcOrd="3" destOrd="0" presId="urn:microsoft.com/office/officeart/2005/8/layout/vList4"/>
    <dgm:cxn modelId="{8E21A643-B0F3-4494-AD0C-E42300E0C15D}" type="presParOf" srcId="{3B482C38-C302-4FB7-9774-8DBE053F23BC}" destId="{8EFEB03E-18C7-4CBB-8578-F5882CB203B9}" srcOrd="4" destOrd="0" presId="urn:microsoft.com/office/officeart/2005/8/layout/vList4"/>
    <dgm:cxn modelId="{84216A81-D844-4556-AD79-0F2863729E1D}" type="presParOf" srcId="{8EFEB03E-18C7-4CBB-8578-F5882CB203B9}" destId="{623A7C2F-0544-48D2-8229-872F1C3A3D2F}" srcOrd="0" destOrd="0" presId="urn:microsoft.com/office/officeart/2005/8/layout/vList4"/>
    <dgm:cxn modelId="{06575D22-43B6-4AEE-96F2-22BF11545B3B}" type="presParOf" srcId="{8EFEB03E-18C7-4CBB-8578-F5882CB203B9}" destId="{AA6E8F42-18AC-4B0F-B8F8-10EB8D9D5800}" srcOrd="1" destOrd="0" presId="urn:microsoft.com/office/officeart/2005/8/layout/vList4"/>
    <dgm:cxn modelId="{9400F433-51B3-4A26-A265-25FC794DE971}" type="presParOf" srcId="{8EFEB03E-18C7-4CBB-8578-F5882CB203B9}" destId="{DA7BCC53-E329-44E6-969F-CCE296A66033}" srcOrd="2" destOrd="0" presId="urn:microsoft.com/office/officeart/2005/8/layout/vList4"/>
    <dgm:cxn modelId="{92E4679C-085A-48C6-A98E-E81B124DEB9E}" type="presParOf" srcId="{3B482C38-C302-4FB7-9774-8DBE053F23BC}" destId="{B6F55E1C-BCE4-4669-AF11-39E9D9975CB6}" srcOrd="5" destOrd="0" presId="urn:microsoft.com/office/officeart/2005/8/layout/vList4"/>
    <dgm:cxn modelId="{0C22F1C2-DA2F-4FFC-A916-0D2A900BF965}" type="presParOf" srcId="{3B482C38-C302-4FB7-9774-8DBE053F23BC}" destId="{4C1E7196-01C7-40E9-991A-854E0F1E1A18}" srcOrd="6" destOrd="0" presId="urn:microsoft.com/office/officeart/2005/8/layout/vList4"/>
    <dgm:cxn modelId="{FE948B04-A304-4ACC-921B-20D211774FCC}" type="presParOf" srcId="{4C1E7196-01C7-40E9-991A-854E0F1E1A18}" destId="{A3F13494-A649-4F30-B3EF-FABEEBB6A2F7}" srcOrd="0" destOrd="0" presId="urn:microsoft.com/office/officeart/2005/8/layout/vList4"/>
    <dgm:cxn modelId="{5FF4B3AA-6A0F-4205-B477-50D9BD411D8C}" type="presParOf" srcId="{4C1E7196-01C7-40E9-991A-854E0F1E1A18}" destId="{85E87DE7-55D1-4F08-8704-6639D5D50394}" srcOrd="1" destOrd="0" presId="urn:microsoft.com/office/officeart/2005/8/layout/vList4"/>
    <dgm:cxn modelId="{C5788372-A58C-4174-9533-B9C03034B6AA}" type="presParOf" srcId="{4C1E7196-01C7-40E9-991A-854E0F1E1A18}" destId="{4BE52ADD-7B42-4D51-97DD-D5B268D3354C}" srcOrd="2" destOrd="0" presId="urn:microsoft.com/office/officeart/2005/8/layout/vList4"/>
    <dgm:cxn modelId="{284E5A42-3280-41D8-BEE5-B09D22514836}" type="presParOf" srcId="{3B482C38-C302-4FB7-9774-8DBE053F23BC}" destId="{690D0619-8B3D-48EC-8123-AFE58FF52992}" srcOrd="7" destOrd="0" presId="urn:microsoft.com/office/officeart/2005/8/layout/vList4"/>
    <dgm:cxn modelId="{19EED03C-9D07-40D2-B3ED-9BCF17F575E5}" type="presParOf" srcId="{3B482C38-C302-4FB7-9774-8DBE053F23BC}" destId="{058AC387-1E92-4CA7-A525-6119BE22DDE5}" srcOrd="8" destOrd="0" presId="urn:microsoft.com/office/officeart/2005/8/layout/vList4"/>
    <dgm:cxn modelId="{595C0644-FD05-4AB6-827E-4B34D3880639}" type="presParOf" srcId="{058AC387-1E92-4CA7-A525-6119BE22DDE5}" destId="{A25E385F-B334-45CC-8109-52F59D7628AC}" srcOrd="0" destOrd="0" presId="urn:microsoft.com/office/officeart/2005/8/layout/vList4"/>
    <dgm:cxn modelId="{22EFFDA7-A36F-406E-9512-BF486A9F0F42}" type="presParOf" srcId="{058AC387-1E92-4CA7-A525-6119BE22DDE5}" destId="{26083246-69A9-4A57-85C7-653A8EAD3885}" srcOrd="1" destOrd="0" presId="urn:microsoft.com/office/officeart/2005/8/layout/vList4"/>
    <dgm:cxn modelId="{EE8E0B56-4004-4FEE-8520-9F97DDB2A740}" type="presParOf" srcId="{058AC387-1E92-4CA7-A525-6119BE22DDE5}" destId="{1C8EA963-F4B9-41B8-8943-F8743BBEEB26}"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5255D18-C7FA-4BB6-9D9C-37EAB58F6804}">
      <dgm:prSet phldrT="[Tex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1"/>
            </a:rPr>
            <a:t>SB 1507</a:t>
          </a:r>
          <a:r>
            <a:rPr lang="en-US" sz="1400" dirty="0">
              <a:solidFill>
                <a:schemeClr val="tx1"/>
              </a:solidFill>
              <a:latin typeface="Aptos" panose="020B0004020202020204" pitchFamily="34" charset="0"/>
            </a:rPr>
            <a:t> </a:t>
          </a:r>
          <a:r>
            <a:rPr lang="en-US" sz="1400" b="0" i="0" dirty="0">
              <a:solidFill>
                <a:schemeClr val="tx1"/>
              </a:solidFill>
              <a:latin typeface="Aptos" panose="020B0004020202020204" pitchFamily="34" charset="0"/>
              <a:cs typeface="Aparajita" panose="02020603050405020304" pitchFamily="18" charset="0"/>
            </a:rPr>
            <a:t>affirmatively </a:t>
          </a:r>
          <a:r>
            <a:rPr lang="en-US" sz="1400" b="0" i="0" dirty="0">
              <a:solidFill>
                <a:schemeClr val="tx1"/>
              </a:solidFill>
              <a:latin typeface="Aptos" panose="020B0004020202020204" pitchFamily="34" charset="0"/>
              <a:cs typeface="Aparajita" panose="02020603050405020304" pitchFamily="18" charset="0"/>
              <a:hlinkClick xmlns:r="http://schemas.openxmlformats.org/officeDocument/2006/relationships" r:id="rId2"/>
            </a:rPr>
            <a:t>decouples</a:t>
          </a:r>
          <a:r>
            <a:rPr lang="en-US" sz="1400" b="0" i="0" dirty="0">
              <a:solidFill>
                <a:schemeClr val="tx1"/>
              </a:solidFill>
              <a:latin typeface="Aptos" panose="020B0004020202020204" pitchFamily="34" charset="0"/>
              <a:cs typeface="Aparajita" panose="02020603050405020304" pitchFamily="18" charset="0"/>
            </a:rPr>
            <a:t> the state tax framework from parts of the 2025 GOP federal tax law, including </a:t>
          </a:r>
          <a:r>
            <a:rPr lang="en-US" sz="1400" b="0" i="0" dirty="0">
              <a:solidFill>
                <a:schemeClr val="tx1"/>
              </a:solidFill>
              <a:latin typeface="Aptos" panose="020B0004020202020204" pitchFamily="34" charset="0"/>
            </a:rPr>
            <a:t>auto loan interest deduction, small-business stock exemption, and part of the bonus depreciation deduction</a:t>
          </a:r>
          <a:endParaRPr lang="en-US" sz="1400" b="1" dirty="0">
            <a:solidFill>
              <a:srgbClr val="FF0000"/>
            </a:solidFill>
            <a:latin typeface="Aptos" panose="020B0004020202020204" pitchFamily="34" charset="0"/>
          </a:endParaRPr>
        </a:p>
      </dgm:t>
    </dgm:pt>
    <dgm:pt modelId="{033733A7-43C0-4785-9199-5913EC412F7C}" type="sibTrans" cxnId="{96A56F67-4303-4BEE-9F0D-2EC3A5D65F47}">
      <dgm:prSet/>
      <dgm:spPr/>
      <dgm:t>
        <a:bodyPr/>
        <a:lstStyle/>
        <a:p>
          <a:endParaRPr lang="en-US"/>
        </a:p>
      </dgm:t>
    </dgm:pt>
    <dgm:pt modelId="{04D8C1D4-E424-41D8-ACAD-44C107840A38}" type="parTrans" cxnId="{96A56F67-4303-4BEE-9F0D-2EC3A5D65F47}">
      <dgm:prSet/>
      <dgm:spPr/>
      <dgm:t>
        <a:bodyPr/>
        <a:lstStyle/>
        <a:p>
          <a:endParaRPr lang="en-US"/>
        </a:p>
      </dgm:t>
    </dgm:pt>
    <dgm:pt modelId="{5BF1642E-92A6-46CC-8C89-243C7AA55C0A}">
      <dgm:prSet custT="1"/>
      <dgm:spPr>
        <a:solidFill>
          <a:srgbClr val="E8DFF0"/>
        </a:solidFill>
      </dgm:spPr>
      <dgm:t>
        <a:bodyPr/>
        <a:lstStyle/>
        <a:p>
          <a:r>
            <a:rPr lang="en-US" sz="1400">
              <a:solidFill>
                <a:schemeClr val="tx1"/>
              </a:solidFill>
              <a:latin typeface="Aptos" panose="020B0004020202020204" pitchFamily="34" charset="0"/>
              <a:hlinkClick xmlns:r="http://schemas.openxmlformats.org/officeDocument/2006/relationships" r:id="rId3"/>
            </a:rPr>
            <a:t>SB 1510</a:t>
          </a:r>
          <a:r>
            <a:rPr lang="en-US" sz="1400">
              <a:solidFill>
                <a:schemeClr val="tx1"/>
              </a:solidFill>
              <a:latin typeface="Aptos" panose="020B0004020202020204" pitchFamily="34" charset="0"/>
            </a:rPr>
            <a:t> </a:t>
          </a:r>
          <a:r>
            <a:rPr lang="en-US" sz="1400" b="0" i="0">
              <a:solidFill>
                <a:schemeClr val="tx1"/>
              </a:solidFill>
              <a:latin typeface="Aptos" panose="020B0004020202020204" pitchFamily="34" charset="0"/>
            </a:rPr>
            <a:t>extends through 2027 the pass-through entity elective tax, which was created under a 2021 law </a:t>
          </a:r>
          <a:r>
            <a:rPr lang="en-US" sz="1400" b="0" i="0">
              <a:solidFill>
                <a:schemeClr val="tx1"/>
              </a:solidFill>
              <a:latin typeface="Aptos" panose="020B0004020202020204" pitchFamily="34" charset="0"/>
              <a:hlinkClick xmlns:r="http://schemas.openxmlformats.org/officeDocument/2006/relationships" r:id="rId4"/>
            </a:rPr>
            <a:t>in response</a:t>
          </a:r>
          <a:r>
            <a:rPr lang="en-US" sz="1400" b="0" i="0">
              <a:solidFill>
                <a:schemeClr val="tx1"/>
              </a:solidFill>
              <a:latin typeface="Aptos" panose="020B0004020202020204" pitchFamily="34" charset="0"/>
            </a:rPr>
            <a:t> to the 2017 federal tax law that instituted a $10,000 cap on the state and local tax deduction</a:t>
          </a:r>
          <a:endParaRPr lang="en-US" sz="1400" b="1">
            <a:solidFill>
              <a:schemeClr val="tx1"/>
            </a:solidFill>
            <a:latin typeface="Aptos" panose="020B0004020202020204" pitchFamily="34" charset="0"/>
          </a:endParaRPr>
        </a:p>
      </dgm:t>
    </dgm:pt>
    <dgm:pt modelId="{0850F654-0FA3-4E87-A5E1-C8F4CEA10F08}" type="sibTrans" cxnId="{0FC3307A-3887-49EA-B983-46DC06D51BFC}">
      <dgm:prSet/>
      <dgm:spPr/>
      <dgm:t>
        <a:bodyPr/>
        <a:lstStyle/>
        <a:p>
          <a:endParaRPr lang="en-US"/>
        </a:p>
      </dgm:t>
    </dgm:pt>
    <dgm:pt modelId="{155AB9E7-07F5-4659-BA72-C879653B7834}" type="parTrans" cxnId="{0FC3307A-3887-49EA-B983-46DC06D51BFC}">
      <dgm:prSet/>
      <dgm:spPr/>
      <dgm:t>
        <a:bodyPr/>
        <a:lstStyle/>
        <a:p>
          <a:endParaRPr lang="en-US"/>
        </a:p>
      </dgm:t>
    </dgm:pt>
    <dgm:pt modelId="{AB438305-A57F-466E-8A58-1C2C10AC3E7D}">
      <dgm:prSe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5"/>
            </a:rPr>
            <a:t>HB 4088</a:t>
          </a:r>
          <a:r>
            <a:rPr lang="en-US" sz="1400" dirty="0">
              <a:solidFill>
                <a:schemeClr val="tx1"/>
              </a:solidFill>
              <a:latin typeface="Aptos" panose="020B0004020202020204" pitchFamily="34" charset="0"/>
            </a:rPr>
            <a:t> prohibits cooperation with federal or other state law enforcement agencies that are investigating legally protected reproductive or gender-affirming care; prevents disclosure of related health records containing personally identifiable information</a:t>
          </a:r>
          <a:endParaRPr lang="en-US" sz="1400" b="1" dirty="0">
            <a:solidFill>
              <a:schemeClr val="tx1"/>
            </a:solidFill>
            <a:latin typeface="Aptos" panose="020B0004020202020204" pitchFamily="34" charset="0"/>
          </a:endParaRPr>
        </a:p>
      </dgm:t>
    </dgm:pt>
    <dgm:pt modelId="{CA3BA741-8BD1-43D8-9F21-9C496FFBFEDF}" type="sibTrans" cxnId="{E539910F-C4FC-4A84-B2D4-B8E24BB8AC42}">
      <dgm:prSet/>
      <dgm:spPr/>
      <dgm:t>
        <a:bodyPr/>
        <a:lstStyle/>
        <a:p>
          <a:endParaRPr lang="en-US"/>
        </a:p>
      </dgm:t>
    </dgm:pt>
    <dgm:pt modelId="{9CCBAC0C-026C-4E4E-A00D-D4E48C1B7142}" type="parTrans" cxnId="{E539910F-C4FC-4A84-B2D4-B8E24BB8AC42}">
      <dgm:prSet/>
      <dgm:spPr/>
      <dgm:t>
        <a:bodyPr/>
        <a:lstStyle/>
        <a:p>
          <a:endParaRPr lang="en-US"/>
        </a:p>
      </dgm:t>
    </dgm:pt>
    <dgm:pt modelId="{239B0C6A-E977-4986-AF4C-CE0536D62C8D}">
      <dgm:prSet custT="1"/>
      <dgm:spPr>
        <a:solidFill>
          <a:srgbClr val="E8DFF0"/>
        </a:solidFill>
      </dgm:spPr>
      <dgm:t>
        <a:bodyPr/>
        <a:lstStyle/>
        <a:p>
          <a:r>
            <a:rPr lang="en-US" sz="1400" b="0" i="0" dirty="0">
              <a:solidFill>
                <a:schemeClr val="tx1"/>
              </a:solidFill>
              <a:latin typeface="Aptos" panose="020B0004020202020204" pitchFamily="34" charset="0"/>
              <a:hlinkClick xmlns:r="http://schemas.openxmlformats.org/officeDocument/2006/relationships" r:id="rId6"/>
            </a:rPr>
            <a:t>SB 1599</a:t>
          </a:r>
          <a:r>
            <a:rPr lang="en-US" sz="1400" b="0" i="0" dirty="0">
              <a:solidFill>
                <a:schemeClr val="tx1"/>
              </a:solidFill>
              <a:latin typeface="Aptos" panose="020B0004020202020204" pitchFamily="34" charset="0"/>
            </a:rPr>
            <a:t> moves a ballot measure, with which voters will approve or reject parts of a 2025 law that would raise the state’s gas tax, to the May primary from the November general election; the date change is being </a:t>
          </a:r>
          <a:r>
            <a:rPr lang="en-US" sz="1400" b="0" i="0" dirty="0">
              <a:solidFill>
                <a:schemeClr val="tx1"/>
              </a:solidFill>
              <a:latin typeface="Aptos" panose="020B0004020202020204" pitchFamily="34" charset="0"/>
              <a:hlinkClick xmlns:r="http://schemas.openxmlformats.org/officeDocument/2006/relationships" r:id="rId7"/>
            </a:rPr>
            <a:t>challenged</a:t>
          </a:r>
          <a:r>
            <a:rPr lang="en-US" sz="1400" b="0" i="0" dirty="0">
              <a:solidFill>
                <a:srgbClr val="FF0000"/>
              </a:solidFill>
              <a:latin typeface="Aptos" panose="020B0004020202020204" pitchFamily="34" charset="0"/>
            </a:rPr>
            <a:t> </a:t>
          </a:r>
          <a:r>
            <a:rPr lang="en-US" sz="1400" b="0" i="0" dirty="0">
              <a:solidFill>
                <a:schemeClr val="tx1"/>
              </a:solidFill>
              <a:latin typeface="Aptos" panose="020B0004020202020204" pitchFamily="34" charset="0"/>
            </a:rPr>
            <a:t>in court</a:t>
          </a:r>
          <a:endParaRPr lang="en-US" sz="1400" b="1" dirty="0">
            <a:solidFill>
              <a:schemeClr val="tx1"/>
            </a:solidFill>
            <a:latin typeface="Aptos" panose="020B0004020202020204" pitchFamily="34" charset="0"/>
          </a:endParaRPr>
        </a:p>
      </dgm:t>
    </dgm:pt>
    <dgm:pt modelId="{5EA78A5D-D570-4C36-B041-7C0E83A12013}" type="parTrans" cxnId="{B66D39F9-7065-44F2-A3BC-31C072FE16DD}">
      <dgm:prSet/>
      <dgm:spPr/>
      <dgm:t>
        <a:bodyPr/>
        <a:lstStyle/>
        <a:p>
          <a:endParaRPr lang="en-US"/>
        </a:p>
      </dgm:t>
    </dgm:pt>
    <dgm:pt modelId="{7E67DFA2-CA2B-4AC6-A908-8761A513EEB5}" type="sibTrans" cxnId="{B66D39F9-7065-44F2-A3BC-31C072FE16DD}">
      <dgm:prSet/>
      <dgm:spPr/>
      <dgm:t>
        <a:bodyPr/>
        <a:lstStyle/>
        <a:p>
          <a:endParaRPr lang="en-US"/>
        </a:p>
      </dgm:t>
    </dgm:pt>
    <dgm:pt modelId="{80B951E6-F276-4271-B476-550E455EB0CA}">
      <dgm:prSet custT="1"/>
      <dgm:spPr>
        <a:solidFill>
          <a:srgbClr val="E8DFF0"/>
        </a:solidFill>
      </dgm:spPr>
      <dgm:t>
        <a:bodyPr/>
        <a:lstStyle/>
        <a:p>
          <a:r>
            <a:rPr lang="en-US" sz="1400">
              <a:latin typeface="Aptos" panose="020B0004020202020204" pitchFamily="34" charset="0"/>
              <a:hlinkClick xmlns:r="http://schemas.openxmlformats.org/officeDocument/2006/relationships" r:id="rId8"/>
            </a:rPr>
            <a:t>HB 4138</a:t>
          </a:r>
          <a:r>
            <a:rPr lang="en-US" sz="1400">
              <a:latin typeface="Aptos" panose="020B0004020202020204" pitchFamily="34" charset="0"/>
            </a:rPr>
            <a:t> </a:t>
          </a:r>
          <a:r>
            <a:rPr lang="en-US" sz="1400" b="0" i="0">
              <a:solidFill>
                <a:schemeClr val="tx1"/>
              </a:solidFill>
              <a:latin typeface="Aptos" panose="020B0004020202020204" pitchFamily="34" charset="0"/>
            </a:rPr>
            <a:t>requires federal law enforcement agencies operating in the state to have officers clearly display their name and agency and prohibits officers from wearing face masks; </a:t>
          </a:r>
          <a:r>
            <a:rPr lang="en-US" sz="1400">
              <a:latin typeface="Aptos" panose="020B0004020202020204" pitchFamily="34" charset="0"/>
              <a:hlinkClick xmlns:r="http://schemas.openxmlformats.org/officeDocument/2006/relationships" r:id="rId9"/>
            </a:rPr>
            <a:t>SB 1587</a:t>
          </a:r>
          <a:r>
            <a:rPr lang="en-US" sz="1400">
              <a:latin typeface="Aptos" panose="020B0004020202020204" pitchFamily="34" charset="0"/>
            </a:rPr>
            <a:t> </a:t>
          </a:r>
          <a:r>
            <a:rPr lang="en-US" sz="1400">
              <a:solidFill>
                <a:schemeClr val="tx1"/>
              </a:solidFill>
              <a:latin typeface="Aptos" panose="020B0004020202020204" pitchFamily="34" charset="0"/>
            </a:rPr>
            <a:t>p</a:t>
          </a:r>
          <a:r>
            <a:rPr lang="en-US" sz="1400" b="0" i="0">
              <a:solidFill>
                <a:schemeClr val="tx1"/>
              </a:solidFill>
              <a:latin typeface="Aptos" panose="020B0004020202020204" pitchFamily="34" charset="0"/>
            </a:rPr>
            <a:t>rohibits public agencies from disclosing personal information to a data broker if the information could be sold for federal law enforcement purposes</a:t>
          </a:r>
          <a:endParaRPr lang="en-US" sz="1400">
            <a:solidFill>
              <a:srgbClr val="FF0000"/>
            </a:solidFill>
            <a:latin typeface="Aptos" panose="020B0004020202020204" pitchFamily="34" charset="0"/>
          </a:endParaRPr>
        </a:p>
      </dgm:t>
    </dgm:pt>
    <dgm:pt modelId="{E50973FF-8E39-4F10-B86A-5FF076B73AD3}" type="parTrans" cxnId="{8E19FB98-07DD-46C0-AB91-79CF7617E69D}">
      <dgm:prSet/>
      <dgm:spPr/>
      <dgm:t>
        <a:bodyPr/>
        <a:lstStyle/>
        <a:p>
          <a:endParaRPr lang="en-US"/>
        </a:p>
      </dgm:t>
    </dgm:pt>
    <dgm:pt modelId="{C1D6940F-6D8F-4F77-9B97-C0B0DA0D3221}" type="sibTrans" cxnId="{8E19FB98-07DD-46C0-AB91-79CF7617E69D}">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E9BA1431-0A8C-4F92-A679-6BF7688EDC82}" type="pres">
      <dgm:prSet presAssocID="{45255D18-C7FA-4BB6-9D9C-37EAB58F6804}" presName="comp" presStyleCnt="0"/>
      <dgm:spPr/>
    </dgm:pt>
    <dgm:pt modelId="{4329E369-3EA2-4F3D-AABA-7EED8C688A8D}" type="pres">
      <dgm:prSet presAssocID="{45255D18-C7FA-4BB6-9D9C-37EAB58F6804}" presName="box" presStyleLbl="node1" presStyleIdx="0" presStyleCnt="5" custLinFactNeighborX="-9453" custLinFactNeighborY="1461"/>
      <dgm:spPr/>
    </dgm:pt>
    <dgm:pt modelId="{BC15F2B0-E885-489E-9FFB-73B87FB2648C}" type="pres">
      <dgm:prSet presAssocID="{45255D18-C7FA-4BB6-9D9C-37EAB58F6804}" presName="img" presStyleLbl="fgImgPlace1" presStyleIdx="0" presStyleCnt="5" custScaleX="31938" custScaleY="78900" custLinFactNeighborX="-34866"/>
      <dgm:spPr>
        <a:blipFill rotWithShape="1">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luorescent Light Bulb with solid fill"/>
        </a:ext>
      </dgm:extLst>
    </dgm:pt>
    <dgm:pt modelId="{C0958700-CB09-4FB1-B784-A4ED9193B16F}" type="pres">
      <dgm:prSet presAssocID="{45255D18-C7FA-4BB6-9D9C-37EAB58F6804}" presName="text" presStyleLbl="node1" presStyleIdx="0" presStyleCnt="5">
        <dgm:presLayoutVars>
          <dgm:bulletEnabled val="1"/>
        </dgm:presLayoutVars>
      </dgm:prSet>
      <dgm:spPr/>
    </dgm:pt>
    <dgm:pt modelId="{39EBF245-31AC-44D3-8D9B-6C701288E1A3}" type="pres">
      <dgm:prSet presAssocID="{033733A7-43C0-4785-9199-5913EC412F7C}"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1" presStyleCnt="5"/>
      <dgm:spPr/>
    </dgm:pt>
    <dgm:pt modelId="{E9C8A5D3-171F-43FA-9240-CE44C187D99F}" type="pres">
      <dgm:prSet presAssocID="{5BF1642E-92A6-46CC-8C89-243C7AA55C0A}" presName="img" presStyleLbl="fgImgPlace1" presStyleIdx="1" presStyleCnt="5" custScaleX="31938" custScaleY="78900" custLinFactNeighborX="-34866"/>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ax with solid fill"/>
        </a:ext>
      </dgm:extLst>
    </dgm:pt>
    <dgm:pt modelId="{01443911-1CFB-4757-AB35-0DD8DD3D3E0E}" type="pres">
      <dgm:prSet presAssocID="{5BF1642E-92A6-46CC-8C89-243C7AA55C0A}" presName="text" presStyleLbl="node1" presStyleIdx="1" presStyleCnt="5">
        <dgm:presLayoutVars>
          <dgm:bulletEnabled val="1"/>
        </dgm:presLayoutVars>
      </dgm:prSet>
      <dgm:spPr/>
    </dgm:pt>
    <dgm:pt modelId="{276C197D-4C7C-47CC-9EF8-A5AAB4FF757E}" type="pres">
      <dgm:prSet presAssocID="{0850F654-0FA3-4E87-A5E1-C8F4CEA10F08}" presName="spacer" presStyleCnt="0"/>
      <dgm:spPr/>
    </dgm:pt>
    <dgm:pt modelId="{7895D826-CBC8-4EFD-9F59-D0AD5CF10B8D}" type="pres">
      <dgm:prSet presAssocID="{239B0C6A-E977-4986-AF4C-CE0536D62C8D}" presName="comp" presStyleCnt="0"/>
      <dgm:spPr/>
    </dgm:pt>
    <dgm:pt modelId="{6D65D130-2659-4ACB-8319-7D35D1B5FD76}" type="pres">
      <dgm:prSet presAssocID="{239B0C6A-E977-4986-AF4C-CE0536D62C8D}" presName="box" presStyleLbl="node1" presStyleIdx="2" presStyleCnt="5"/>
      <dgm:spPr/>
    </dgm:pt>
    <dgm:pt modelId="{45BE738D-531B-4E64-BB6A-C01EFE50F851}" type="pres">
      <dgm:prSet presAssocID="{239B0C6A-E977-4986-AF4C-CE0536D62C8D}" presName="img" presStyleLbl="fgImgPlace1" presStyleIdx="2" presStyleCnt="5" custScaleX="31938" custScaleY="78900" custLinFactNeighborX="-34866"/>
      <dgm:spPr>
        <a:blipFill rotWithShape="1">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Tax with solid fill"/>
        </a:ext>
      </dgm:extLst>
    </dgm:pt>
    <dgm:pt modelId="{FA497A2D-1624-4879-9505-2BEBD42F9CBF}" type="pres">
      <dgm:prSet presAssocID="{239B0C6A-E977-4986-AF4C-CE0536D62C8D}" presName="text" presStyleLbl="node1" presStyleIdx="2" presStyleCnt="5">
        <dgm:presLayoutVars>
          <dgm:bulletEnabled val="1"/>
        </dgm:presLayoutVars>
      </dgm:prSet>
      <dgm:spPr/>
    </dgm:pt>
    <dgm:pt modelId="{F0C955C5-B3A0-4AAB-AE71-8B790EBEB9E5}" type="pres">
      <dgm:prSet presAssocID="{7E67DFA2-CA2B-4AC6-A908-8761A513EEB5}" presName="spacer" presStyleCnt="0"/>
      <dgm:spPr/>
    </dgm:pt>
    <dgm:pt modelId="{A6AF21D7-E05D-4EFD-9480-D25729622563}" type="pres">
      <dgm:prSet presAssocID="{80B951E6-F276-4271-B476-550E455EB0CA}" presName="comp" presStyleCnt="0"/>
      <dgm:spPr/>
    </dgm:pt>
    <dgm:pt modelId="{A3CD3522-CC7A-4052-B30B-80C280B7901F}" type="pres">
      <dgm:prSet presAssocID="{80B951E6-F276-4271-B476-550E455EB0CA}" presName="box" presStyleLbl="node1" presStyleIdx="3" presStyleCnt="5"/>
      <dgm:spPr/>
    </dgm:pt>
    <dgm:pt modelId="{87C1D5C0-49D9-4DC5-AC2E-C64700760D2B}" type="pres">
      <dgm:prSet presAssocID="{80B951E6-F276-4271-B476-550E455EB0CA}" presName="img" presStyleLbl="fgImgPlace1" presStyleIdx="3" presStyleCnt="5" custScaleX="31938" custScaleY="78900" custLinFactNeighborX="-34866"/>
      <dgm:spPr>
        <a:blipFill rotWithShape="1">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x with solid fill"/>
        </a:ext>
      </dgm:extLst>
    </dgm:pt>
    <dgm:pt modelId="{5B8507EF-E194-4BFB-A8EC-B661C86D04FA}" type="pres">
      <dgm:prSet presAssocID="{80B951E6-F276-4271-B476-550E455EB0CA}" presName="text" presStyleLbl="node1" presStyleIdx="3" presStyleCnt="5">
        <dgm:presLayoutVars>
          <dgm:bulletEnabled val="1"/>
        </dgm:presLayoutVars>
      </dgm:prSet>
      <dgm:spPr/>
    </dgm:pt>
    <dgm:pt modelId="{013DA06E-5B7D-419C-A603-3F91D22AE53D}" type="pres">
      <dgm:prSet presAssocID="{C1D6940F-6D8F-4F77-9B97-C0B0DA0D3221}"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4" presStyleCnt="5" custLinFactNeighborX="106" custLinFactNeighborY="-1092"/>
      <dgm:spPr/>
    </dgm:pt>
    <dgm:pt modelId="{103819A7-0E52-4AA5-96E2-0C4C03BE3FB9}" type="pres">
      <dgm:prSet presAssocID="{AB438305-A57F-466E-8A58-1C2C10AC3E7D}" presName="img" presStyleLbl="fgImgPlace1" presStyleIdx="4" presStyleCnt="5" custScaleX="31938" custScaleY="78900" custLinFactNeighborX="-34866"/>
      <dgm:spPr>
        <a:blipFill rotWithShape="1">
          <a:blip xmlns:r="http://schemas.openxmlformats.org/officeDocument/2006/relationships" r:embed="rId13" cstate="hqprint">
            <a:extLst>
              <a:ext uri="{28A0092B-C50C-407E-A947-70E740481C1C}">
                <a14:useLocalDpi xmlns:a14="http://schemas.microsoft.com/office/drawing/2010/main"/>
              </a:ext>
            </a:extLst>
          </a:blip>
          <a:srcRect/>
          <a:stretch>
            <a:fillRect l="-1000" r="-1000"/>
          </a:stretch>
        </a:blipFill>
      </dgm:spPr>
      <dgm:extLst>
        <a:ext uri="{E40237B7-FDA0-4F09-8148-C483321AD2D9}">
          <dgm14:cNvPr xmlns:dgm14="http://schemas.microsoft.com/office/drawing/2010/diagram" id="0" name="" descr="Shield with solid fill"/>
        </a:ext>
      </dgm:extLst>
    </dgm:pt>
    <dgm:pt modelId="{C7032E9D-E76A-4F31-B51A-C38865C43A64}" type="pres">
      <dgm:prSet presAssocID="{AB438305-A57F-466E-8A58-1C2C10AC3E7D}" presName="text" presStyleLbl="node1" presStyleIdx="4" presStyleCnt="5">
        <dgm:presLayoutVars>
          <dgm:bulletEnabled val="1"/>
        </dgm:presLayoutVars>
      </dgm:prSet>
      <dgm:spPr/>
    </dgm:pt>
  </dgm:ptLst>
  <dgm:cxnLst>
    <dgm:cxn modelId="{E1EF4206-3C95-42C3-B560-80B0E3C86C4F}" type="presOf" srcId="{239B0C6A-E977-4986-AF4C-CE0536D62C8D}" destId="{6D65D130-2659-4ACB-8319-7D35D1B5FD76}" srcOrd="0" destOrd="0" presId="urn:microsoft.com/office/officeart/2005/8/layout/vList4"/>
    <dgm:cxn modelId="{E539910F-C4FC-4A84-B2D4-B8E24BB8AC42}" srcId="{CDD8F212-A0A5-4192-8EC2-832E06824B4B}" destId="{AB438305-A57F-466E-8A58-1C2C10AC3E7D}" srcOrd="4" destOrd="0" parTransId="{9CCBAC0C-026C-4E4E-A00D-D4E48C1B7142}" sibTransId="{CA3BA741-8BD1-43D8-9F21-9C496FFBFEDF}"/>
    <dgm:cxn modelId="{36602B14-CF14-4C09-8B2B-BBE14FC07E80}" type="presOf" srcId="{AB438305-A57F-466E-8A58-1C2C10AC3E7D}" destId="{C7032E9D-E76A-4F31-B51A-C38865C43A64}" srcOrd="1" destOrd="0" presId="urn:microsoft.com/office/officeart/2005/8/layout/vList4"/>
    <dgm:cxn modelId="{EDB25F61-7F53-4167-81C7-D6F173F166DD}" type="presOf" srcId="{80B951E6-F276-4271-B476-550E455EB0CA}" destId="{5B8507EF-E194-4BFB-A8EC-B661C86D04FA}" srcOrd="1" destOrd="0" presId="urn:microsoft.com/office/officeart/2005/8/layout/vList4"/>
    <dgm:cxn modelId="{96A56F67-4303-4BEE-9F0D-2EC3A5D65F47}" srcId="{CDD8F212-A0A5-4192-8EC2-832E06824B4B}" destId="{45255D18-C7FA-4BB6-9D9C-37EAB58F6804}" srcOrd="0" destOrd="0" parTransId="{04D8C1D4-E424-41D8-ACAD-44C107840A38}" sibTransId="{033733A7-43C0-4785-9199-5913EC412F7C}"/>
    <dgm:cxn modelId="{8FC5CE6F-1BFB-4D17-8BC6-A1FCD4944C89}" type="presOf" srcId="{239B0C6A-E977-4986-AF4C-CE0536D62C8D}" destId="{FA497A2D-1624-4879-9505-2BEBD42F9CBF}" srcOrd="1" destOrd="0" presId="urn:microsoft.com/office/officeart/2005/8/layout/vList4"/>
    <dgm:cxn modelId="{0FC3307A-3887-49EA-B983-46DC06D51BFC}" srcId="{CDD8F212-A0A5-4192-8EC2-832E06824B4B}" destId="{5BF1642E-92A6-46CC-8C89-243C7AA55C0A}" srcOrd="1" destOrd="0" parTransId="{155AB9E7-07F5-4659-BA72-C879653B7834}" sibTransId="{0850F654-0FA3-4E87-A5E1-C8F4CEA10F08}"/>
    <dgm:cxn modelId="{58B83C8E-2B9E-4D22-9E43-82FC7B7DE4B1}" type="presOf" srcId="{80B951E6-F276-4271-B476-550E455EB0CA}" destId="{A3CD3522-CC7A-4052-B30B-80C280B7901F}" srcOrd="0" destOrd="0" presId="urn:microsoft.com/office/officeart/2005/8/layout/vList4"/>
    <dgm:cxn modelId="{910A7193-D043-4D01-AB87-75835F05D150}" type="presOf" srcId="{45255D18-C7FA-4BB6-9D9C-37EAB58F6804}" destId="{4329E369-3EA2-4F3D-AABA-7EED8C688A8D}" srcOrd="0" destOrd="0" presId="urn:microsoft.com/office/officeart/2005/8/layout/vList4"/>
    <dgm:cxn modelId="{CD884996-822F-4905-931F-668700BDE473}" type="presOf" srcId="{5BF1642E-92A6-46CC-8C89-243C7AA55C0A}" destId="{FBEF28B8-D879-4B3C-9B7F-619ED7C3E2C8}" srcOrd="0" destOrd="0" presId="urn:microsoft.com/office/officeart/2005/8/layout/vList4"/>
    <dgm:cxn modelId="{8E19FB98-07DD-46C0-AB91-79CF7617E69D}" srcId="{CDD8F212-A0A5-4192-8EC2-832E06824B4B}" destId="{80B951E6-F276-4271-B476-550E455EB0CA}" srcOrd="3" destOrd="0" parTransId="{E50973FF-8E39-4F10-B86A-5FF076B73AD3}" sibTransId="{C1D6940F-6D8F-4F77-9B97-C0B0DA0D3221}"/>
    <dgm:cxn modelId="{3A3828AD-803A-469C-8ECD-C63FB44F4A29}" type="presOf" srcId="{CDD8F212-A0A5-4192-8EC2-832E06824B4B}" destId="{3B482C38-C302-4FB7-9774-8DBE053F23BC}" srcOrd="0" destOrd="0" presId="urn:microsoft.com/office/officeart/2005/8/layout/vList4"/>
    <dgm:cxn modelId="{D81166CB-8DC4-4699-B2ED-0CD9FF66CA10}" type="presOf" srcId="{5BF1642E-92A6-46CC-8C89-243C7AA55C0A}" destId="{01443911-1CFB-4757-AB35-0DD8DD3D3E0E}" srcOrd="1" destOrd="0" presId="urn:microsoft.com/office/officeart/2005/8/layout/vList4"/>
    <dgm:cxn modelId="{302095DA-1C3C-4DB7-91DF-B5BAC7DED521}" type="presOf" srcId="{AB438305-A57F-466E-8A58-1C2C10AC3E7D}" destId="{537C4C17-0484-4A2D-9077-7173D7068B1A}" srcOrd="0" destOrd="0" presId="urn:microsoft.com/office/officeart/2005/8/layout/vList4"/>
    <dgm:cxn modelId="{DC4B9AF5-5BB7-49E5-9F77-CF237670FC7A}" type="presOf" srcId="{45255D18-C7FA-4BB6-9D9C-37EAB58F6804}" destId="{C0958700-CB09-4FB1-B784-A4ED9193B16F}" srcOrd="1" destOrd="0" presId="urn:microsoft.com/office/officeart/2005/8/layout/vList4"/>
    <dgm:cxn modelId="{B66D39F9-7065-44F2-A3BC-31C072FE16DD}" srcId="{CDD8F212-A0A5-4192-8EC2-832E06824B4B}" destId="{239B0C6A-E977-4986-AF4C-CE0536D62C8D}" srcOrd="2" destOrd="0" parTransId="{5EA78A5D-D570-4C36-B041-7C0E83A12013}" sibTransId="{7E67DFA2-CA2B-4AC6-A908-8761A513EEB5}"/>
    <dgm:cxn modelId="{AC5087C7-19DC-4588-9C63-36A819376064}" type="presParOf" srcId="{3B482C38-C302-4FB7-9774-8DBE053F23BC}" destId="{E9BA1431-0A8C-4F92-A679-6BF7688EDC82}" srcOrd="0" destOrd="0" presId="urn:microsoft.com/office/officeart/2005/8/layout/vList4"/>
    <dgm:cxn modelId="{4B6820EE-4AF5-4E3A-9520-B97AA086865F}" type="presParOf" srcId="{E9BA1431-0A8C-4F92-A679-6BF7688EDC82}" destId="{4329E369-3EA2-4F3D-AABA-7EED8C688A8D}" srcOrd="0" destOrd="0" presId="urn:microsoft.com/office/officeart/2005/8/layout/vList4"/>
    <dgm:cxn modelId="{809F6942-6CC1-4158-A5C7-C65CFCFB8352}" type="presParOf" srcId="{E9BA1431-0A8C-4F92-A679-6BF7688EDC82}" destId="{BC15F2B0-E885-489E-9FFB-73B87FB2648C}" srcOrd="1" destOrd="0" presId="urn:microsoft.com/office/officeart/2005/8/layout/vList4"/>
    <dgm:cxn modelId="{605F27A5-1E4D-4FC4-B059-FE2634A1C06A}" type="presParOf" srcId="{E9BA1431-0A8C-4F92-A679-6BF7688EDC82}" destId="{C0958700-CB09-4FB1-B784-A4ED9193B16F}" srcOrd="2" destOrd="0" presId="urn:microsoft.com/office/officeart/2005/8/layout/vList4"/>
    <dgm:cxn modelId="{9946A816-6CB5-4F94-A8FC-06C42F62EE17}" type="presParOf" srcId="{3B482C38-C302-4FB7-9774-8DBE053F23BC}" destId="{39EBF245-31AC-44D3-8D9B-6C701288E1A3}" srcOrd="1" destOrd="0" presId="urn:microsoft.com/office/officeart/2005/8/layout/vList4"/>
    <dgm:cxn modelId="{2CD22F88-9841-4A10-9A67-6A2BF28D02ED}" type="presParOf" srcId="{3B482C38-C302-4FB7-9774-8DBE053F23BC}" destId="{5D195495-DE4A-4EE0-B37A-E662C5B593C2}" srcOrd="2" destOrd="0" presId="urn:microsoft.com/office/officeart/2005/8/layout/vList4"/>
    <dgm:cxn modelId="{991E31E0-1330-4289-9474-C84C9F04C555}" type="presParOf" srcId="{5D195495-DE4A-4EE0-B37A-E662C5B593C2}" destId="{FBEF28B8-D879-4B3C-9B7F-619ED7C3E2C8}" srcOrd="0" destOrd="0" presId="urn:microsoft.com/office/officeart/2005/8/layout/vList4"/>
    <dgm:cxn modelId="{C4B98B4C-14F9-45E8-9B86-5202DF8E8D01}" type="presParOf" srcId="{5D195495-DE4A-4EE0-B37A-E662C5B593C2}" destId="{E9C8A5D3-171F-43FA-9240-CE44C187D99F}" srcOrd="1" destOrd="0" presId="urn:microsoft.com/office/officeart/2005/8/layout/vList4"/>
    <dgm:cxn modelId="{D3E212A1-F484-42E5-A202-CB4A78F310DE}" type="presParOf" srcId="{5D195495-DE4A-4EE0-B37A-E662C5B593C2}" destId="{01443911-1CFB-4757-AB35-0DD8DD3D3E0E}" srcOrd="2" destOrd="0" presId="urn:microsoft.com/office/officeart/2005/8/layout/vList4"/>
    <dgm:cxn modelId="{572AA4F3-1BAF-4583-8146-EFFD3472F9F6}" type="presParOf" srcId="{3B482C38-C302-4FB7-9774-8DBE053F23BC}" destId="{276C197D-4C7C-47CC-9EF8-A5AAB4FF757E}" srcOrd="3" destOrd="0" presId="urn:microsoft.com/office/officeart/2005/8/layout/vList4"/>
    <dgm:cxn modelId="{1978EC09-98B5-48D9-A47E-2EE22EF698B0}" type="presParOf" srcId="{3B482C38-C302-4FB7-9774-8DBE053F23BC}" destId="{7895D826-CBC8-4EFD-9F59-D0AD5CF10B8D}" srcOrd="4" destOrd="0" presId="urn:microsoft.com/office/officeart/2005/8/layout/vList4"/>
    <dgm:cxn modelId="{BB457C36-D6D2-47D4-8B85-41B235EA59EE}" type="presParOf" srcId="{7895D826-CBC8-4EFD-9F59-D0AD5CF10B8D}" destId="{6D65D130-2659-4ACB-8319-7D35D1B5FD76}" srcOrd="0" destOrd="0" presId="urn:microsoft.com/office/officeart/2005/8/layout/vList4"/>
    <dgm:cxn modelId="{B9A3A25C-9C8D-4450-ADE5-D02A87D0C7DD}" type="presParOf" srcId="{7895D826-CBC8-4EFD-9F59-D0AD5CF10B8D}" destId="{45BE738D-531B-4E64-BB6A-C01EFE50F851}" srcOrd="1" destOrd="0" presId="urn:microsoft.com/office/officeart/2005/8/layout/vList4"/>
    <dgm:cxn modelId="{ABF352D0-BEC1-4AC8-A71A-846BD40A2A2E}" type="presParOf" srcId="{7895D826-CBC8-4EFD-9F59-D0AD5CF10B8D}" destId="{FA497A2D-1624-4879-9505-2BEBD42F9CBF}" srcOrd="2" destOrd="0" presId="urn:microsoft.com/office/officeart/2005/8/layout/vList4"/>
    <dgm:cxn modelId="{1C868574-48D4-4334-9F8C-B7700F398A19}" type="presParOf" srcId="{3B482C38-C302-4FB7-9774-8DBE053F23BC}" destId="{F0C955C5-B3A0-4AAB-AE71-8B790EBEB9E5}" srcOrd="5" destOrd="0" presId="urn:microsoft.com/office/officeart/2005/8/layout/vList4"/>
    <dgm:cxn modelId="{19114677-1B73-492D-A818-00360C8F51AC}" type="presParOf" srcId="{3B482C38-C302-4FB7-9774-8DBE053F23BC}" destId="{A6AF21D7-E05D-4EFD-9480-D25729622563}" srcOrd="6" destOrd="0" presId="urn:microsoft.com/office/officeart/2005/8/layout/vList4"/>
    <dgm:cxn modelId="{9AA7C55C-B48F-46BB-B192-142FC296D11D}" type="presParOf" srcId="{A6AF21D7-E05D-4EFD-9480-D25729622563}" destId="{A3CD3522-CC7A-4052-B30B-80C280B7901F}" srcOrd="0" destOrd="0" presId="urn:microsoft.com/office/officeart/2005/8/layout/vList4"/>
    <dgm:cxn modelId="{08C9DA90-D018-45D5-BB0C-D9BD6A54EB7C}" type="presParOf" srcId="{A6AF21D7-E05D-4EFD-9480-D25729622563}" destId="{87C1D5C0-49D9-4DC5-AC2E-C64700760D2B}" srcOrd="1" destOrd="0" presId="urn:microsoft.com/office/officeart/2005/8/layout/vList4"/>
    <dgm:cxn modelId="{B6AB103F-5B06-4E26-9667-3F970DD156D7}" type="presParOf" srcId="{A6AF21D7-E05D-4EFD-9480-D25729622563}" destId="{5B8507EF-E194-4BFB-A8EC-B661C86D04FA}" srcOrd="2" destOrd="0" presId="urn:microsoft.com/office/officeart/2005/8/layout/vList4"/>
    <dgm:cxn modelId="{A4DCA6D7-7E74-49FA-8D38-E5B4432686D8}" type="presParOf" srcId="{3B482C38-C302-4FB7-9774-8DBE053F23BC}" destId="{013DA06E-5B7D-419C-A603-3F91D22AE53D}" srcOrd="7" destOrd="0" presId="urn:microsoft.com/office/officeart/2005/8/layout/vList4"/>
    <dgm:cxn modelId="{C139242F-7BE7-4F63-8B40-BF60F7D74486}" type="presParOf" srcId="{3B482C38-C302-4FB7-9774-8DBE053F23BC}" destId="{C7123388-933B-4AFA-98E7-E8D799D48847}" srcOrd="8" destOrd="0" presId="urn:microsoft.com/office/officeart/2005/8/layout/vList4"/>
    <dgm:cxn modelId="{EB04029C-D9F5-4F38-A43F-4EE630A3CDF3}" type="presParOf" srcId="{C7123388-933B-4AFA-98E7-E8D799D48847}" destId="{537C4C17-0484-4A2D-9077-7173D7068B1A}" srcOrd="0" destOrd="0" presId="urn:microsoft.com/office/officeart/2005/8/layout/vList4"/>
    <dgm:cxn modelId="{727FAAF7-DA2A-4661-B48E-F4DA9B8750F2}" type="presParOf" srcId="{C7123388-933B-4AFA-98E7-E8D799D48847}" destId="{103819A7-0E52-4AA5-96E2-0C4C03BE3FB9}" srcOrd="1" destOrd="0" presId="urn:microsoft.com/office/officeart/2005/8/layout/vList4"/>
    <dgm:cxn modelId="{4306A983-B532-45F0-A99F-73C6593B2B73}" type="presParOf" srcId="{C7123388-933B-4AFA-98E7-E8D799D48847}" destId="{C7032E9D-E76A-4F31-B51A-C38865C43A64}"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B54E06B-C7A8-4B3B-B7B6-DE10A75D593E}">
      <dgm:prSet phldrT="[Text]" custT="1"/>
      <dgm:spPr>
        <a:solidFill>
          <a:srgbClr val="E8DFF0"/>
        </a:solidFill>
      </dgm:spPr>
      <dgm:t>
        <a:bodyPr/>
        <a:lstStyle/>
        <a:p>
          <a:r>
            <a:rPr lang="en-US" sz="1400" dirty="0">
              <a:solidFill>
                <a:srgbClr val="35AEE1"/>
              </a:solidFill>
              <a:latin typeface="Aptos" panose="020B00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HB 76</a:t>
          </a:r>
          <a:r>
            <a:rPr lang="en-US" sz="1400" dirty="0">
              <a:solidFill>
                <a:srgbClr val="35AEE1"/>
              </a:solidFill>
              <a:latin typeface="Aptos" panose="020B0004020202020204" pitchFamily="34" charset="0"/>
            </a:rPr>
            <a:t> </a:t>
          </a:r>
          <a:r>
            <a:rPr lang="en-US" sz="1400" b="0" dirty="0">
              <a:solidFill>
                <a:schemeClr val="tx1"/>
              </a:solidFill>
              <a:latin typeface="Aptos" panose="020B0004020202020204" pitchFamily="34" charset="0"/>
            </a:rPr>
            <a:t>requires large data centers to notify water providers of consumption needs and status before beginning construction and requires annual reporting</a:t>
          </a:r>
          <a:endParaRPr lang="en-US" sz="1400" dirty="0">
            <a:solidFill>
              <a:schemeClr val="tx1"/>
            </a:solidFill>
            <a:latin typeface="Aptos" panose="020B0004020202020204" pitchFamily="34" charset="0"/>
          </a:endParaRPr>
        </a:p>
      </dgm:t>
    </dgm:pt>
    <dgm:pt modelId="{5C6C16AC-12C8-4F3D-A5F4-E84A28DBA2E7}" type="parTrans" cxnId="{ACDA4F4F-CD5F-4C64-AB89-37DBE2898D0A}">
      <dgm:prSet/>
      <dgm:spPr/>
      <dgm:t>
        <a:bodyPr/>
        <a:lstStyle/>
        <a:p>
          <a:endParaRPr lang="en-US"/>
        </a:p>
      </dgm:t>
    </dgm:pt>
    <dgm:pt modelId="{E7D0DD61-3112-4A74-A35A-649E1C7B25FF}" type="sibTrans" cxnId="{ACDA4F4F-CD5F-4C64-AB89-37DBE2898D0A}">
      <dgm:prSet/>
      <dgm:spPr/>
      <dgm:t>
        <a:bodyPr/>
        <a:lstStyle/>
        <a:p>
          <a:endParaRPr lang="en-US"/>
        </a:p>
      </dgm:t>
    </dgm:pt>
    <dgm:pt modelId="{5BF1642E-92A6-46CC-8C89-243C7AA55C0A}">
      <dgm:prSet custT="1"/>
      <dgm:spPr>
        <a:solidFill>
          <a:srgbClr val="E8DFF0"/>
        </a:solidFill>
      </dgm:spPr>
      <dgm:t>
        <a:bodyPr/>
        <a:lstStyle/>
        <a:p>
          <a:r>
            <a:rPr lang="en-US" sz="1400" dirty="0">
              <a:solidFill>
                <a:srgbClr val="35AEE1"/>
              </a:solidFill>
              <a:latin typeface="Aptos" panose="020B00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HB 498</a:t>
          </a:r>
          <a:r>
            <a:rPr lang="en-US" sz="1400" dirty="0">
              <a:solidFill>
                <a:srgbClr val="35AEE1"/>
              </a:solidFill>
              <a:latin typeface="Aptos" panose="020B0004020202020204" pitchFamily="34" charset="0"/>
            </a:rPr>
            <a:t> </a:t>
          </a:r>
          <a:r>
            <a:rPr lang="en-US" sz="1400" b="0" dirty="0">
              <a:solidFill>
                <a:schemeClr val="tx1"/>
              </a:solidFill>
              <a:latin typeface="Aptos" panose="020B0004020202020204" pitchFamily="34" charset="0"/>
            </a:rPr>
            <a:t>modifies Utah’s 2025 law on </a:t>
          </a:r>
          <a:r>
            <a:rPr lang="en-US" sz="1400" b="0" dirty="0">
              <a:solidFill>
                <a:schemeClr val="tx1"/>
              </a:solidFill>
              <a:latin typeface="Aptos" panose="020B0004020202020204" pitchFamily="34" charset="0"/>
              <a:hlinkClick xmlns:r="http://schemas.openxmlformats.org/officeDocument/2006/relationships" r:id="rId3"/>
            </a:rPr>
            <a:t>app store age checks</a:t>
          </a:r>
          <a:r>
            <a:rPr lang="en-US" sz="1400" b="0" dirty="0">
              <a:solidFill>
                <a:schemeClr val="tx1"/>
              </a:solidFill>
              <a:latin typeface="Aptos" panose="020B0004020202020204" pitchFamily="34" charset="0"/>
            </a:rPr>
            <a:t>, which is being challenged </a:t>
          </a:r>
          <a:r>
            <a:rPr lang="en-US" sz="1400" b="0" dirty="0">
              <a:solidFill>
                <a:schemeClr val="tx1"/>
              </a:solidFill>
              <a:latin typeface="Aptos" panose="020B0004020202020204" pitchFamily="34" charset="0"/>
              <a:hlinkClick xmlns:r="http://schemas.openxmlformats.org/officeDocument/2006/relationships" r:id="rId4"/>
            </a:rPr>
            <a:t>in court</a:t>
          </a:r>
          <a:r>
            <a:rPr lang="en-US" sz="1400" b="0" dirty="0">
              <a:solidFill>
                <a:schemeClr val="tx1"/>
              </a:solidFill>
              <a:latin typeface="Aptos" panose="020B0004020202020204" pitchFamily="34" charset="0"/>
            </a:rPr>
            <a:t>, including to apply to pre-installed apps and extend compliance until 2027</a:t>
          </a:r>
          <a:endParaRPr lang="en-US" sz="1400" dirty="0">
            <a:solidFill>
              <a:schemeClr val="tx1"/>
            </a:solidFill>
            <a:latin typeface="Aptos" panose="020B0004020202020204" pitchFamily="34" charset="0"/>
          </a:endParaRPr>
        </a:p>
      </dgm:t>
    </dgm:pt>
    <dgm:pt modelId="{155AB9E7-07F5-4659-BA72-C879653B7834}" type="parTrans" cxnId="{0FC3307A-3887-49EA-B983-46DC06D51BFC}">
      <dgm:prSet/>
      <dgm:spPr/>
      <dgm:t>
        <a:bodyPr/>
        <a:lstStyle/>
        <a:p>
          <a:endParaRPr lang="en-US"/>
        </a:p>
      </dgm:t>
    </dgm:pt>
    <dgm:pt modelId="{0850F654-0FA3-4E87-A5E1-C8F4CEA10F08}" type="sibTrans" cxnId="{0FC3307A-3887-49EA-B983-46DC06D51BFC}">
      <dgm:prSet/>
      <dgm:spPr/>
      <dgm:t>
        <a:bodyPr/>
        <a:lstStyle/>
        <a:p>
          <a:endParaRPr lang="en-US"/>
        </a:p>
      </dgm:t>
    </dgm:pt>
    <dgm:pt modelId="{CFED60DF-17AE-4C57-9730-45760E163947}">
      <dgm:prSet/>
      <dgm:spPr>
        <a:solidFill>
          <a:srgbClr val="E8DFF0"/>
        </a:solidFill>
      </dgm:spPr>
      <dgm:t>
        <a:bodyPr/>
        <a:lstStyle/>
        <a:p>
          <a:r>
            <a:rPr lang="en-US" u="sng" dirty="0">
              <a:solidFill>
                <a:srgbClr val="35AEE1"/>
              </a:solidFill>
              <a:latin typeface="Aptos" panose="020B00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HB 527</a:t>
          </a:r>
          <a:r>
            <a:rPr lang="en-US" u="none" dirty="0">
              <a:solidFill>
                <a:schemeClr val="tx1"/>
              </a:solidFill>
              <a:latin typeface="Aptos" panose="020B0004020202020204" pitchFamily="34" charset="0"/>
            </a:rPr>
            <a:t>, as amended, requires</a:t>
          </a:r>
          <a:r>
            <a:rPr lang="en-US" u="none" dirty="0">
              <a:solidFill>
                <a:srgbClr val="35AEE1"/>
              </a:solidFill>
              <a:latin typeface="Aptos" panose="020B0004020202020204" pitchFamily="34" charset="0"/>
            </a:rPr>
            <a:t> </a:t>
          </a:r>
          <a:r>
            <a:rPr lang="en-US" u="none" dirty="0">
              <a:solidFill>
                <a:schemeClr val="tx1"/>
              </a:solidFill>
              <a:latin typeface="Aptos" panose="020B0004020202020204" pitchFamily="34" charset="0"/>
            </a:rPr>
            <a:t>pharmacy benefit managers </a:t>
          </a:r>
          <a:r>
            <a:rPr lang="en-US" b="0" dirty="0">
              <a:solidFill>
                <a:schemeClr val="tx1"/>
              </a:solidFill>
              <a:latin typeface="Aptos" panose="020B0004020202020204" pitchFamily="34" charset="0"/>
            </a:rPr>
            <a:t>to provide evidence of the pharmacy acquisition cost to deny appeals of a drug’s maximum allowable cost; the bill’s original language would have prohibited </a:t>
          </a:r>
          <a:r>
            <a:rPr lang="en-US" b="0" i="0" dirty="0">
              <a:solidFill>
                <a:schemeClr val="tx1"/>
              </a:solidFill>
              <a:latin typeface="Aptos" panose="020B0004020202020204" pitchFamily="34" charset="0"/>
            </a:rPr>
            <a:t>PBMs from engaging in spread pricing</a:t>
          </a:r>
          <a:endParaRPr lang="en-US" b="0" u="none" dirty="0">
            <a:solidFill>
              <a:schemeClr val="tx1"/>
            </a:solidFill>
            <a:latin typeface="Aptos" panose="020B0004020202020204" pitchFamily="34" charset="0"/>
          </a:endParaRPr>
        </a:p>
      </dgm:t>
    </dgm:pt>
    <dgm:pt modelId="{4ACD1D92-E27C-404D-99BE-906E458A194E}" type="parTrans" cxnId="{669F5B5B-BC43-41D5-B094-CC473C449853}">
      <dgm:prSet/>
      <dgm:spPr/>
      <dgm:t>
        <a:bodyPr/>
        <a:lstStyle/>
        <a:p>
          <a:endParaRPr lang="en-US"/>
        </a:p>
      </dgm:t>
    </dgm:pt>
    <dgm:pt modelId="{B737F90E-7883-4882-BDFD-636912B94D6B}" type="sibTrans" cxnId="{669F5B5B-BC43-41D5-B094-CC473C449853}">
      <dgm:prSet/>
      <dgm:spPr/>
      <dgm:t>
        <a:bodyPr/>
        <a:lstStyle/>
        <a:p>
          <a:endParaRPr lang="en-US"/>
        </a:p>
      </dgm:t>
    </dgm:pt>
    <dgm:pt modelId="{AB438305-A57F-466E-8A58-1C2C10AC3E7D}">
      <dgm:prSet custT="1"/>
      <dgm:spPr>
        <a:solidFill>
          <a:srgbClr val="E8DFF0"/>
        </a:solidFill>
      </dgm:spPr>
      <dgm:t>
        <a:bodyPr/>
        <a:lstStyle/>
        <a:p>
          <a:r>
            <a:rPr lang="en-US" sz="1400" b="0">
              <a:solidFill>
                <a:srgbClr val="35AEE1"/>
              </a:solidFill>
              <a:latin typeface="Aptos" panose="020B00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SB 287</a:t>
          </a:r>
          <a:r>
            <a:rPr lang="en-US" sz="1400" b="0">
              <a:solidFill>
                <a:srgbClr val="35AEE1"/>
              </a:solidFill>
              <a:latin typeface="Aptos" panose="020B0004020202020204" pitchFamily="34" charset="0"/>
            </a:rPr>
            <a:t> </a:t>
          </a:r>
          <a:r>
            <a:rPr lang="en-US" sz="1400" b="0">
              <a:solidFill>
                <a:schemeClr val="tx1"/>
              </a:solidFill>
              <a:latin typeface="Aptos" panose="020B0004020202020204" pitchFamily="34" charset="0"/>
            </a:rPr>
            <a:t>imposes a 4.7% tax on companies that deliver </a:t>
          </a:r>
          <a:r>
            <a:rPr lang="en-US" sz="1400" b="0">
              <a:solidFill>
                <a:schemeClr val="tx1"/>
              </a:solidFill>
              <a:latin typeface="Aptos" panose="020B0004020202020204" pitchFamily="34" charset="0"/>
              <a:hlinkClick xmlns:r="http://schemas.openxmlformats.org/officeDocument/2006/relationships" r:id="rId7"/>
            </a:rPr>
            <a:t>targeted advertising</a:t>
          </a:r>
          <a:r>
            <a:rPr lang="en-US" sz="1400" b="0">
              <a:solidFill>
                <a:schemeClr val="tx1"/>
              </a:solidFill>
              <a:latin typeface="Aptos" panose="020B0004020202020204" pitchFamily="34" charset="0"/>
            </a:rPr>
            <a:t>;</a:t>
          </a:r>
          <a:r>
            <a:rPr lang="en-US" sz="1400" b="1">
              <a:solidFill>
                <a:schemeClr val="tx1"/>
              </a:solidFill>
              <a:latin typeface="Aptos" panose="020B0004020202020204" pitchFamily="34" charset="0"/>
            </a:rPr>
            <a:t> </a:t>
          </a:r>
          <a:r>
            <a:rPr lang="en-US" sz="1400" b="0">
              <a:solidFill>
                <a:srgbClr val="35AEE1"/>
              </a:solidFill>
              <a:latin typeface="Aptos" panose="020B00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SB 162</a:t>
          </a:r>
          <a:r>
            <a:rPr lang="en-US" sz="1400" b="0">
              <a:solidFill>
                <a:schemeClr val="accent1"/>
              </a:solidFill>
              <a:latin typeface="Aptos" panose="020B0004020202020204" pitchFamily="34" charset="0"/>
            </a:rPr>
            <a:t> </a:t>
          </a:r>
          <a:r>
            <a:rPr lang="en-US" sz="1400" b="0">
              <a:solidFill>
                <a:schemeClr val="tx1"/>
              </a:solidFill>
              <a:latin typeface="Aptos" panose="020B0004020202020204" pitchFamily="34" charset="0"/>
            </a:rPr>
            <a:t>applies </a:t>
          </a:r>
          <a:r>
            <a:rPr lang="en-US" sz="1400" b="0" i="0">
              <a:solidFill>
                <a:schemeClr val="tx1"/>
              </a:solidFill>
              <a:latin typeface="Aptos" panose="020B0004020202020204" pitchFamily="34" charset="0"/>
            </a:rPr>
            <a:t>sales tax to all </a:t>
          </a:r>
          <a:r>
            <a:rPr lang="en-US" sz="1400" b="0" i="0">
              <a:solidFill>
                <a:schemeClr val="tx1"/>
              </a:solidFill>
              <a:latin typeface="Aptos" panose="020B0004020202020204" pitchFamily="34" charset="0"/>
              <a:hlinkClick xmlns:r="http://schemas.openxmlformats.org/officeDocument/2006/relationships" r:id="rId9"/>
            </a:rPr>
            <a:t>streaming</a:t>
          </a:r>
          <a:r>
            <a:rPr lang="en-US" sz="1400" b="0" i="0">
              <a:solidFill>
                <a:schemeClr val="tx1"/>
              </a:solidFill>
              <a:latin typeface="Aptos" panose="020B0004020202020204" pitchFamily="34" charset="0"/>
            </a:rPr>
            <a:t> and downloaded content</a:t>
          </a:r>
          <a:r>
            <a:rPr lang="en-US" sz="1400" b="0">
              <a:solidFill>
                <a:schemeClr val="tx1"/>
              </a:solidFill>
              <a:latin typeface="Aptos" panose="020B0004020202020204" pitchFamily="34" charset="0"/>
            </a:rPr>
            <a:t>;</a:t>
          </a:r>
          <a:r>
            <a:rPr lang="en-US" sz="1400" b="1">
              <a:solidFill>
                <a:schemeClr val="tx1"/>
              </a:solidFill>
              <a:latin typeface="Aptos" panose="020B0004020202020204" pitchFamily="34" charset="0"/>
            </a:rPr>
            <a:t> </a:t>
          </a:r>
          <a:r>
            <a:rPr lang="en-US" sz="1400" b="0" i="0">
              <a:solidFill>
                <a:srgbClr val="35AEE1"/>
              </a:solidFill>
              <a:latin typeface="Aptos" panose="020B00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SB 73</a:t>
          </a:r>
          <a:r>
            <a:rPr lang="en-US" sz="1400" b="0" i="0">
              <a:solidFill>
                <a:srgbClr val="35AEE1"/>
              </a:solidFill>
              <a:latin typeface="Aptos" panose="020B0004020202020204" pitchFamily="34" charset="0"/>
            </a:rPr>
            <a:t> </a:t>
          </a:r>
          <a:r>
            <a:rPr lang="en-US" sz="1400" b="0" i="0">
              <a:solidFill>
                <a:schemeClr val="tx1"/>
              </a:solidFill>
              <a:latin typeface="Aptos" panose="020B0004020202020204" pitchFamily="34" charset="0"/>
            </a:rPr>
            <a:t>imposes a new 2% excise tax on </a:t>
          </a:r>
          <a:r>
            <a:rPr lang="en-US" sz="1400" b="0" i="0">
              <a:solidFill>
                <a:schemeClr val="tx1"/>
              </a:solidFill>
              <a:latin typeface="Aptos" panose="020B0004020202020204" pitchFamily="34" charset="0"/>
              <a:hlinkClick xmlns:r="http://schemas.openxmlformats.org/officeDocument/2006/relationships" r:id="rId11"/>
            </a:rPr>
            <a:t>pornographic</a:t>
          </a:r>
          <a:r>
            <a:rPr lang="en-US" sz="1400" b="0" i="0">
              <a:solidFill>
                <a:schemeClr val="tx1"/>
              </a:solidFill>
              <a:latin typeface="Aptos" panose="020B0004020202020204" pitchFamily="34" charset="0"/>
            </a:rPr>
            <a:t> website subscriptions </a:t>
          </a:r>
          <a:endParaRPr lang="en-US" sz="1400" b="0">
            <a:solidFill>
              <a:schemeClr val="tx1"/>
            </a:solidFill>
            <a:latin typeface="Aptos" panose="020B0004020202020204" pitchFamily="34" charset="0"/>
          </a:endParaRPr>
        </a:p>
      </dgm:t>
    </dgm:pt>
    <dgm:pt modelId="{9CCBAC0C-026C-4E4E-A00D-D4E48C1B7142}" type="parTrans" cxnId="{E539910F-C4FC-4A84-B2D4-B8E24BB8AC42}">
      <dgm:prSet/>
      <dgm:spPr/>
      <dgm:t>
        <a:bodyPr/>
        <a:lstStyle/>
        <a:p>
          <a:endParaRPr lang="en-US"/>
        </a:p>
      </dgm:t>
    </dgm:pt>
    <dgm:pt modelId="{CA3BA741-8BD1-43D8-9F21-9C496FFBFEDF}" type="sibTrans" cxnId="{E539910F-C4FC-4A84-B2D4-B8E24BB8AC42}">
      <dgm:prSet/>
      <dgm:spPr/>
      <dgm:t>
        <a:bodyPr/>
        <a:lstStyle/>
        <a:p>
          <a:endParaRPr lang="en-US"/>
        </a:p>
      </dgm:t>
    </dgm:pt>
    <dgm:pt modelId="{8D748665-0356-47C0-AAF0-68B21653A595}">
      <dgm:prSet phldrT="[Text]" custT="1"/>
      <dgm:spPr>
        <a:solidFill>
          <a:srgbClr val="E8DFF0"/>
        </a:solidFill>
      </dgm:spPr>
      <dgm:t>
        <a:bodyPr/>
        <a:lstStyle/>
        <a:p>
          <a:r>
            <a:rPr lang="en-US" sz="1400">
              <a:solidFill>
                <a:srgbClr val="35AEE1"/>
              </a:solidFill>
              <a:latin typeface="Aptos" panose="020B00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SB 174</a:t>
          </a:r>
          <a:r>
            <a:rPr lang="en-US" sz="1400">
              <a:solidFill>
                <a:srgbClr val="35AEE1"/>
              </a:solidFill>
              <a:latin typeface="Aptos" panose="020B0004020202020204" pitchFamily="34" charset="0"/>
            </a:rPr>
            <a:t> </a:t>
          </a:r>
          <a:r>
            <a:rPr lang="en-US" sz="1400" b="0" i="0">
              <a:solidFill>
                <a:schemeClr val="tx1"/>
              </a:solidFill>
              <a:latin typeface="Aptos" panose="020B0004020202020204" pitchFamily="34" charset="0"/>
            </a:rPr>
            <a:t>outlines rights for refusing to provide health services for religious reasons</a:t>
          </a:r>
          <a:r>
            <a:rPr lang="en-US" sz="1400" b="0">
              <a:solidFill>
                <a:schemeClr val="tx1"/>
              </a:solidFill>
              <a:latin typeface="Aptos" panose="020B0004020202020204" pitchFamily="34" charset="0"/>
            </a:rPr>
            <a:t>;</a:t>
          </a:r>
          <a:r>
            <a:rPr lang="en-US" sz="1400" b="1">
              <a:solidFill>
                <a:schemeClr val="tx1"/>
              </a:solidFill>
              <a:latin typeface="Aptos" panose="020B0004020202020204" pitchFamily="34" charset="0"/>
            </a:rPr>
            <a:t> </a:t>
          </a:r>
          <a:br>
            <a:rPr lang="en-US" sz="1400" b="1">
              <a:solidFill>
                <a:schemeClr val="tx1"/>
              </a:solidFill>
              <a:latin typeface="Aptos" panose="020B0004020202020204" pitchFamily="34" charset="0"/>
            </a:rPr>
          </a:br>
          <a:r>
            <a:rPr lang="en-US" sz="1400" b="0">
              <a:solidFill>
                <a:srgbClr val="35AEE1"/>
              </a:solidFill>
              <a:latin typeface="Aptos" panose="020B00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HB 174</a:t>
          </a:r>
          <a:r>
            <a:rPr lang="en-US" sz="1400" b="0">
              <a:solidFill>
                <a:srgbClr val="35AEE1"/>
              </a:solidFill>
              <a:latin typeface="Aptos" panose="020B0004020202020204" pitchFamily="34" charset="0"/>
            </a:rPr>
            <a:t> </a:t>
          </a:r>
          <a:r>
            <a:rPr lang="en-US" sz="1400" b="0">
              <a:solidFill>
                <a:schemeClr val="tx1"/>
              </a:solidFill>
              <a:latin typeface="Aptos" panose="020B0004020202020204" pitchFamily="34" charset="0"/>
            </a:rPr>
            <a:t>prohibits providing </a:t>
          </a:r>
          <a:r>
            <a:rPr lang="en-US" sz="1400" b="0" i="0" u="none">
              <a:solidFill>
                <a:schemeClr val="tx1"/>
              </a:solidFill>
              <a:latin typeface="Aptos" panose="020B0004020202020204" pitchFamily="34" charset="0"/>
            </a:rPr>
            <a:t>gender-affirming hormones to minors</a:t>
          </a:r>
          <a:r>
            <a:rPr lang="en-US" sz="1400" b="0">
              <a:solidFill>
                <a:schemeClr val="tx1"/>
              </a:solidFill>
              <a:latin typeface="Aptos" panose="020B0004020202020204" pitchFamily="34" charset="0"/>
            </a:rPr>
            <a:t>;</a:t>
          </a:r>
          <a:r>
            <a:rPr lang="en-US" sz="1400" b="1">
              <a:solidFill>
                <a:schemeClr val="tx1"/>
              </a:solidFill>
              <a:latin typeface="Aptos" panose="020B0004020202020204" pitchFamily="34" charset="0"/>
            </a:rPr>
            <a:t> </a:t>
          </a:r>
          <a:r>
            <a:rPr lang="en-US" sz="1400" b="0">
              <a:solidFill>
                <a:srgbClr val="35AEE1"/>
              </a:solidFill>
              <a:latin typeface="Aptos" panose="020B0004020202020204" pitchFamily="34" charset="0"/>
              <a:hlinkClick xmlns:r="http://schemas.openxmlformats.org/officeDocument/2006/relationships" r:id="rId14">
                <a:extLst>
                  <a:ext uri="{A12FA001-AC4F-418D-AE19-62706E023703}">
                    <ahyp:hlinkClr xmlns:ahyp="http://schemas.microsoft.com/office/drawing/2018/hyperlinkcolor" val="tx"/>
                  </a:ext>
                </a:extLst>
              </a:hlinkClick>
            </a:rPr>
            <a:t>HB 258</a:t>
          </a:r>
          <a:r>
            <a:rPr lang="en-US" sz="1400" b="0">
              <a:solidFill>
                <a:srgbClr val="35AEE1"/>
              </a:solidFill>
              <a:latin typeface="Aptos" panose="020B0004020202020204" pitchFamily="34" charset="0"/>
            </a:rPr>
            <a:t> </a:t>
          </a:r>
          <a:r>
            <a:rPr lang="en-US" sz="1400" b="0">
              <a:solidFill>
                <a:schemeClr val="tx1"/>
              </a:solidFill>
              <a:latin typeface="Aptos" panose="020B0004020202020204" pitchFamily="34" charset="0"/>
            </a:rPr>
            <a:t>r</a:t>
          </a:r>
          <a:r>
            <a:rPr lang="en-US" sz="1400" b="0" i="0">
              <a:solidFill>
                <a:schemeClr val="tx1"/>
              </a:solidFill>
              <a:latin typeface="Aptos" panose="020B0004020202020204" pitchFamily="34" charset="0"/>
            </a:rPr>
            <a:t>equires health insurers to cover gender transition reversing procedures</a:t>
          </a:r>
          <a:endParaRPr lang="en-US" sz="1400">
            <a:solidFill>
              <a:schemeClr val="tx1"/>
            </a:solidFill>
            <a:latin typeface="Aptos" panose="020B0004020202020204" pitchFamily="34" charset="0"/>
          </a:endParaRPr>
        </a:p>
      </dgm:t>
    </dgm:pt>
    <dgm:pt modelId="{EDB078C4-F8EB-4CF2-8F93-A9CE5C30A26C}" type="sibTrans" cxnId="{6643FBA7-5B37-4B3F-B19F-6255410C4E23}">
      <dgm:prSet/>
      <dgm:spPr/>
      <dgm:t>
        <a:bodyPr/>
        <a:lstStyle/>
        <a:p>
          <a:endParaRPr lang="en-US"/>
        </a:p>
      </dgm:t>
    </dgm:pt>
    <dgm:pt modelId="{2854B065-E13F-4BBC-ABD2-FBA86E33FB5E}" type="parTrans" cxnId="{6643FBA7-5B37-4B3F-B19F-6255410C4E23}">
      <dgm:prSet/>
      <dgm:spPr/>
      <dgm:t>
        <a:bodyPr/>
        <a:lstStyle/>
        <a:p>
          <a:endParaRPr lang="en-US"/>
        </a:p>
      </dgm:t>
    </dgm:pt>
    <dgm:pt modelId="{45255D18-C7FA-4BB6-9D9C-37EAB58F6804}">
      <dgm:prSet phldrT="[Text]" custT="1"/>
      <dgm:spPr>
        <a:solidFill>
          <a:srgbClr val="E8DFF0"/>
        </a:solidFill>
      </dgm:spPr>
      <dgm:t>
        <a:bodyPr/>
        <a:lstStyle/>
        <a:p>
          <a:r>
            <a:rPr lang="en-US" sz="1400">
              <a:solidFill>
                <a:srgbClr val="35AEE1"/>
              </a:solidFill>
              <a:latin typeface="Aptos" panose="020B0004020202020204" pitchFamily="34" charset="0"/>
              <a:hlinkClick xmlns:r="http://schemas.openxmlformats.org/officeDocument/2006/relationships" r:id="rId15">
                <a:extLst>
                  <a:ext uri="{A12FA001-AC4F-418D-AE19-62706E023703}">
                    <ahyp:hlinkClr xmlns:ahyp="http://schemas.microsoft.com/office/drawing/2018/hyperlinkcolor" val="tx"/>
                  </a:ext>
                </a:extLst>
              </a:hlinkClick>
            </a:rPr>
            <a:t>HB 222</a:t>
          </a:r>
          <a:r>
            <a:rPr lang="en-US" sz="1400">
              <a:solidFill>
                <a:srgbClr val="35AEE1"/>
              </a:solidFill>
              <a:latin typeface="Aptos" panose="020B0004020202020204" pitchFamily="34" charset="0"/>
            </a:rPr>
            <a:t> </a:t>
          </a:r>
          <a:r>
            <a:rPr lang="en-US" sz="1400">
              <a:solidFill>
                <a:schemeClr val="tx1"/>
              </a:solidFill>
              <a:latin typeface="Aptos" panose="020B0004020202020204" pitchFamily="34" charset="0"/>
            </a:rPr>
            <a:t>creates a first-in-the-nation law to limit companies’ </a:t>
          </a:r>
          <a:r>
            <a:rPr lang="en-US" sz="1400">
              <a:solidFill>
                <a:schemeClr val="tx1"/>
              </a:solidFill>
              <a:latin typeface="Aptos" panose="020B0004020202020204" pitchFamily="34" charset="0"/>
              <a:hlinkClick xmlns:r="http://schemas.openxmlformats.org/officeDocument/2006/relationships" r:id="rId16"/>
            </a:rPr>
            <a:t>liability </a:t>
          </a:r>
          <a:r>
            <a:rPr lang="en-US" sz="1400" b="0" i="0">
              <a:solidFill>
                <a:schemeClr val="tx1"/>
              </a:solidFill>
              <a:latin typeface="Aptos" panose="020B0004020202020204" pitchFamily="34" charset="0"/>
              <a:hlinkClick xmlns:r="http://schemas.openxmlformats.org/officeDocument/2006/relationships" r:id="rId16"/>
            </a:rPr>
            <a:t>for</a:t>
          </a:r>
          <a:r>
            <a:rPr lang="en-US" sz="1400" b="0" i="0">
              <a:solidFill>
                <a:srgbClr val="FF0000"/>
              </a:solidFill>
              <a:latin typeface="Aptos" panose="020B0004020202020204" pitchFamily="34" charset="0"/>
              <a:hlinkClick xmlns:r="http://schemas.openxmlformats.org/officeDocument/2006/relationships" r:id="rId16"/>
            </a:rPr>
            <a:t> </a:t>
          </a:r>
          <a:r>
            <a:rPr lang="en-US" sz="1400" b="0" i="0">
              <a:solidFill>
                <a:schemeClr val="tx1"/>
              </a:solidFill>
              <a:latin typeface="Aptos" panose="020B0004020202020204" pitchFamily="34" charset="0"/>
              <a:hlinkClick xmlns:r="http://schemas.openxmlformats.org/officeDocument/2006/relationships" r:id="rId16"/>
            </a:rPr>
            <a:t>damages</a:t>
          </a:r>
          <a:r>
            <a:rPr lang="en-US" sz="1400" b="0" i="0">
              <a:solidFill>
                <a:schemeClr val="tx1"/>
              </a:solidFill>
              <a:latin typeface="Aptos" panose="020B0004020202020204" pitchFamily="34" charset="0"/>
            </a:rPr>
            <a:t> caused by greenhouse gas emissions, unless they violate a specific restriction or permit</a:t>
          </a:r>
          <a:endParaRPr lang="en-US" sz="1400" u="sng">
            <a:solidFill>
              <a:schemeClr val="tx1"/>
            </a:solidFill>
            <a:latin typeface="Aptos" panose="020B00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endParaRPr>
        </a:p>
      </dgm:t>
    </dgm:pt>
    <dgm:pt modelId="{033733A7-43C0-4785-9199-5913EC412F7C}" type="sibTrans" cxnId="{96A56F67-4303-4BEE-9F0D-2EC3A5D65F47}">
      <dgm:prSet/>
      <dgm:spPr/>
      <dgm:t>
        <a:bodyPr/>
        <a:lstStyle/>
        <a:p>
          <a:endParaRPr lang="en-US"/>
        </a:p>
      </dgm:t>
    </dgm:pt>
    <dgm:pt modelId="{04D8C1D4-E424-41D8-ACAD-44C107840A38}" type="parTrans" cxnId="{96A56F67-4303-4BEE-9F0D-2EC3A5D65F47}">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E9BA1431-0A8C-4F92-A679-6BF7688EDC82}" type="pres">
      <dgm:prSet presAssocID="{45255D18-C7FA-4BB6-9D9C-37EAB58F6804}" presName="comp" presStyleCnt="0"/>
      <dgm:spPr/>
    </dgm:pt>
    <dgm:pt modelId="{4329E369-3EA2-4F3D-AABA-7EED8C688A8D}" type="pres">
      <dgm:prSet presAssocID="{45255D18-C7FA-4BB6-9D9C-37EAB58F6804}" presName="box" presStyleLbl="node1" presStyleIdx="0" presStyleCnt="6" custLinFactNeighborX="-9453" custLinFactNeighborY="1461"/>
      <dgm:spPr/>
    </dgm:pt>
    <dgm:pt modelId="{BC15F2B0-E885-489E-9FFB-73B87FB2648C}" type="pres">
      <dgm:prSet presAssocID="{45255D18-C7FA-4BB6-9D9C-37EAB58F6804}" presName="img" presStyleLbl="fgImgPlace1" presStyleIdx="0" presStyleCnt="6" custScaleX="31938" custScaleY="94931" custLinFactNeighborX="-33967"/>
      <dgm:spPr>
        <a:blipFill>
          <a:blip xmlns:r="http://schemas.openxmlformats.org/officeDocument/2006/relationships">
            <a:extLs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Leaf with solid fill"/>
        </a:ext>
      </dgm:extLst>
    </dgm:pt>
    <dgm:pt modelId="{C0958700-CB09-4FB1-B784-A4ED9193B16F}" type="pres">
      <dgm:prSet presAssocID="{45255D18-C7FA-4BB6-9D9C-37EAB58F6804}" presName="text" presStyleLbl="node1" presStyleIdx="0" presStyleCnt="6">
        <dgm:presLayoutVars>
          <dgm:bulletEnabled val="1"/>
        </dgm:presLayoutVars>
      </dgm:prSet>
      <dgm:spPr/>
    </dgm:pt>
    <dgm:pt modelId="{39EBF245-31AC-44D3-8D9B-6C701288E1A3}" type="pres">
      <dgm:prSet presAssocID="{033733A7-43C0-4785-9199-5913EC412F7C}" presName="spacer" presStyleCnt="0"/>
      <dgm:spPr/>
    </dgm:pt>
    <dgm:pt modelId="{CC75569E-91EC-4056-A599-69D705017382}" type="pres">
      <dgm:prSet presAssocID="{2B54E06B-C7A8-4B3B-B7B6-DE10A75D593E}" presName="comp" presStyleCnt="0"/>
      <dgm:spPr/>
    </dgm:pt>
    <dgm:pt modelId="{BEE2F4AC-0CEF-4045-A350-3804F0E008F6}" type="pres">
      <dgm:prSet presAssocID="{2B54E06B-C7A8-4B3B-B7B6-DE10A75D593E}" presName="box" presStyleLbl="node1" presStyleIdx="1" presStyleCnt="6" custLinFactNeighborX="-16526"/>
      <dgm:spPr/>
    </dgm:pt>
    <dgm:pt modelId="{49BECEDE-CA82-4364-886D-062DFD19EFE1}" type="pres">
      <dgm:prSet presAssocID="{2B54E06B-C7A8-4B3B-B7B6-DE10A75D593E}" presName="img" presStyleLbl="fgImgPlace1" presStyleIdx="1" presStyleCnt="6" custScaleX="31938" custScaleY="94931" custLinFactNeighborX="-33967" custLinFactNeighborY="612"/>
      <dgm:spPr>
        <a:blipFill>
          <a:blip xmlns:r="http://schemas.openxmlformats.org/officeDocument/2006/relationships" r:embed="rId18" cstate="hqprint">
            <a:extLst>
              <a:ext uri="{28A0092B-C50C-407E-A947-70E740481C1C}">
                <a14:useLocalDpi xmlns:a14="http://schemas.microsoft.com/office/drawing/2010/main"/>
              </a:ext>
            </a:extLst>
          </a:blip>
          <a:srcRect/>
          <a:stretch>
            <a:fillRect l="-1000" r="-1000"/>
          </a:stretch>
        </a:blipFill>
      </dgm:spPr>
    </dgm:pt>
    <dgm:pt modelId="{C8814FCF-88AC-4E93-A9FA-638E79676486}" type="pres">
      <dgm:prSet presAssocID="{2B54E06B-C7A8-4B3B-B7B6-DE10A75D593E}" presName="text" presStyleLbl="node1" presStyleIdx="1" presStyleCnt="6">
        <dgm:presLayoutVars>
          <dgm:bulletEnabled val="1"/>
        </dgm:presLayoutVars>
      </dgm:prSet>
      <dgm:spPr/>
    </dgm:pt>
    <dgm:pt modelId="{761859AA-9207-4E2F-9C4C-225119EF5E4B}" type="pres">
      <dgm:prSet presAssocID="{E7D0DD61-3112-4A74-A35A-649E1C7B25FF}"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2" presStyleCnt="6"/>
      <dgm:spPr/>
    </dgm:pt>
    <dgm:pt modelId="{E9C8A5D3-171F-43FA-9240-CE44C187D99F}" type="pres">
      <dgm:prSet presAssocID="{5BF1642E-92A6-46CC-8C89-243C7AA55C0A}" presName="img" presStyleLbl="fgImgPlace1" presStyleIdx="2" presStyleCnt="6" custScaleX="31938" custScaleY="94931" custLinFactNeighborX="-33967"/>
      <dgm:spPr>
        <a:blipFill>
          <a:blip xmlns:r="http://schemas.openxmlformats.org/officeDocument/2006/relationships">
            <a:extLst>
              <a:ext uri="{96DAC541-7B7A-43D3-8B79-37D633B846F1}">
                <asvg:svgBlip xmlns:asvg="http://schemas.microsoft.com/office/drawing/2016/SVG/main" r:embed="rId19"/>
              </a:ext>
            </a:extLst>
          </a:blip>
          <a:srcRect/>
          <a:stretch>
            <a:fillRect/>
          </a:stretch>
        </a:blipFill>
      </dgm:spPr>
      <dgm:extLst>
        <a:ext uri="{E40237B7-FDA0-4F09-8148-C483321AD2D9}">
          <dgm14:cNvPr xmlns:dgm14="http://schemas.microsoft.com/office/drawing/2010/diagram" id="0" name="" descr="Internet with solid fill"/>
        </a:ext>
      </dgm:extLst>
    </dgm:pt>
    <dgm:pt modelId="{01443911-1CFB-4757-AB35-0DD8DD3D3E0E}" type="pres">
      <dgm:prSet presAssocID="{5BF1642E-92A6-46CC-8C89-243C7AA55C0A}" presName="text" presStyleLbl="node1" presStyleIdx="2" presStyleCnt="6">
        <dgm:presLayoutVars>
          <dgm:bulletEnabled val="1"/>
        </dgm:presLayoutVars>
      </dgm:prSet>
      <dgm:spPr/>
    </dgm:pt>
    <dgm:pt modelId="{276C197D-4C7C-47CC-9EF8-A5AAB4FF757E}" type="pres">
      <dgm:prSet presAssocID="{0850F654-0FA3-4E87-A5E1-C8F4CEA10F08}"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3" presStyleCnt="6"/>
      <dgm:spPr/>
    </dgm:pt>
    <dgm:pt modelId="{103819A7-0E52-4AA5-96E2-0C4C03BE3FB9}" type="pres">
      <dgm:prSet presAssocID="{AB438305-A57F-466E-8A58-1C2C10AC3E7D}" presName="img" presStyleLbl="fgImgPlace1" presStyleIdx="3" presStyleCnt="6" custScaleX="31938" custScaleY="94931" custLinFactNeighborX="-33967"/>
      <dgm:spPr>
        <a:blipFill>
          <a:blip xmlns:r="http://schemas.openxmlformats.org/officeDocument/2006/relationships" r:embed="rId20" cstate="hqprint">
            <a:extLst>
              <a:ext uri="{28A0092B-C50C-407E-A947-70E740481C1C}">
                <a14:useLocalDpi xmlns:a14="http://schemas.microsoft.com/office/drawing/2010/main"/>
              </a:ext>
            </a:extLst>
          </a:blip>
          <a:srcRect/>
          <a:stretch>
            <a:fillRect l="-1000" r="-1000"/>
          </a:stretch>
        </a:blipFill>
      </dgm:spPr>
    </dgm:pt>
    <dgm:pt modelId="{C7032E9D-E76A-4F31-B51A-C38865C43A64}" type="pres">
      <dgm:prSet presAssocID="{AB438305-A57F-466E-8A58-1C2C10AC3E7D}" presName="text" presStyleLbl="node1" presStyleIdx="3" presStyleCnt="6">
        <dgm:presLayoutVars>
          <dgm:bulletEnabled val="1"/>
        </dgm:presLayoutVars>
      </dgm:prSet>
      <dgm:spPr/>
    </dgm:pt>
    <dgm:pt modelId="{84BCE712-F7F4-4C39-8B3D-F7A395B98B41}" type="pres">
      <dgm:prSet presAssocID="{CA3BA741-8BD1-43D8-9F21-9C496FFBFEDF}"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4" presStyleCnt="6"/>
      <dgm:spPr/>
    </dgm:pt>
    <dgm:pt modelId="{AA6E8F42-18AC-4B0F-B8F8-10EB8D9D5800}" type="pres">
      <dgm:prSet presAssocID="{CFED60DF-17AE-4C57-9730-45760E163947}" presName="img" presStyleLbl="fgImgPlace1" presStyleIdx="4" presStyleCnt="6" custScaleX="31938" custScaleY="94931" custLinFactNeighborX="-33967"/>
      <dgm:spPr>
        <a:blipFill>
          <a:blip xmlns:r="http://schemas.openxmlformats.org/officeDocument/2006/relationships">
            <a:extLst>
              <a:ext uri="{96DAC541-7B7A-43D3-8B79-37D633B846F1}">
                <asvg:svgBlip xmlns:asvg="http://schemas.microsoft.com/office/drawing/2016/SVG/main" r:embed="rId21"/>
              </a:ext>
            </a:extLst>
          </a:blip>
          <a:srcRect/>
          <a:stretch>
            <a:fillRect/>
          </a:stretch>
        </a:blipFill>
      </dgm:spPr>
      <dgm:extLst>
        <a:ext uri="{E40237B7-FDA0-4F09-8148-C483321AD2D9}">
          <dgm14:cNvPr xmlns:dgm14="http://schemas.microsoft.com/office/drawing/2010/diagram" id="0" name="" descr="Medical with solid fill"/>
        </a:ext>
      </dgm:extLst>
    </dgm:pt>
    <dgm:pt modelId="{DA7BCC53-E329-44E6-969F-CCE296A66033}" type="pres">
      <dgm:prSet presAssocID="{CFED60DF-17AE-4C57-9730-45760E163947}" presName="text" presStyleLbl="node1" presStyleIdx="4" presStyleCnt="6">
        <dgm:presLayoutVars>
          <dgm:bulletEnabled val="1"/>
        </dgm:presLayoutVars>
      </dgm:prSet>
      <dgm:spPr/>
    </dgm:pt>
    <dgm:pt modelId="{B6F55E1C-BCE4-4669-AF11-39E9D9975CB6}" type="pres">
      <dgm:prSet presAssocID="{B737F90E-7883-4882-BDFD-636912B94D6B}" presName="spacer" presStyleCnt="0"/>
      <dgm:spPr/>
    </dgm:pt>
    <dgm:pt modelId="{058AC387-1E92-4CA7-A525-6119BE22DDE5}" type="pres">
      <dgm:prSet presAssocID="{8D748665-0356-47C0-AAF0-68B21653A595}" presName="comp" presStyleCnt="0"/>
      <dgm:spPr/>
    </dgm:pt>
    <dgm:pt modelId="{A25E385F-B334-45CC-8109-52F59D7628AC}" type="pres">
      <dgm:prSet presAssocID="{8D748665-0356-47C0-AAF0-68B21653A595}" presName="box" presStyleLbl="node1" presStyleIdx="5" presStyleCnt="6"/>
      <dgm:spPr/>
    </dgm:pt>
    <dgm:pt modelId="{26083246-69A9-4A57-85C7-653A8EAD3885}" type="pres">
      <dgm:prSet presAssocID="{8D748665-0356-47C0-AAF0-68B21653A595}" presName="img" presStyleLbl="fgImgPlace1" presStyleIdx="5" presStyleCnt="6" custScaleX="31938" custScaleY="94931" custLinFactNeighborX="-33967"/>
      <dgm:spPr>
        <a:blipFill>
          <a:blip xmlns:r="http://schemas.openxmlformats.org/officeDocument/2006/relationships" r:embed="rId22" cstate="hqprint">
            <a:extLst>
              <a:ext uri="{28A0092B-C50C-407E-A947-70E740481C1C}">
                <a14:useLocalDpi xmlns:a14="http://schemas.microsoft.com/office/drawing/2010/main"/>
              </a:ext>
            </a:extLst>
          </a:blip>
          <a:srcRect/>
          <a:stretch>
            <a:fillRect l="-1000" r="-1000"/>
          </a:stretch>
        </a:blipFill>
      </dgm:spPr>
    </dgm:pt>
    <dgm:pt modelId="{1C8EA963-F4B9-41B8-8943-F8743BBEEB26}" type="pres">
      <dgm:prSet presAssocID="{8D748665-0356-47C0-AAF0-68B21653A595}" presName="text" presStyleLbl="node1" presStyleIdx="5" presStyleCnt="6">
        <dgm:presLayoutVars>
          <dgm:bulletEnabled val="1"/>
        </dgm:presLayoutVars>
      </dgm:prSet>
      <dgm:spPr/>
    </dgm:pt>
  </dgm:ptLst>
  <dgm:cxnLst>
    <dgm:cxn modelId="{E539910F-C4FC-4A84-B2D4-B8E24BB8AC42}" srcId="{CDD8F212-A0A5-4192-8EC2-832E06824B4B}" destId="{AB438305-A57F-466E-8A58-1C2C10AC3E7D}" srcOrd="3" destOrd="0" parTransId="{9CCBAC0C-026C-4E4E-A00D-D4E48C1B7142}" sibTransId="{CA3BA741-8BD1-43D8-9F21-9C496FFBFEDF}"/>
    <dgm:cxn modelId="{36602B14-CF14-4C09-8B2B-BBE14FC07E80}" type="presOf" srcId="{AB438305-A57F-466E-8A58-1C2C10AC3E7D}" destId="{C7032E9D-E76A-4F31-B51A-C38865C43A64}" srcOrd="1" destOrd="0" presId="urn:microsoft.com/office/officeart/2005/8/layout/vList4"/>
    <dgm:cxn modelId="{3F91063A-957C-45E1-B741-F83466A542AB}" type="presOf" srcId="{CFED60DF-17AE-4C57-9730-45760E163947}" destId="{DA7BCC53-E329-44E6-969F-CCE296A66033}" srcOrd="1" destOrd="0" presId="urn:microsoft.com/office/officeart/2005/8/layout/vList4"/>
    <dgm:cxn modelId="{669F5B5B-BC43-41D5-B094-CC473C449853}" srcId="{CDD8F212-A0A5-4192-8EC2-832E06824B4B}" destId="{CFED60DF-17AE-4C57-9730-45760E163947}" srcOrd="4" destOrd="0" parTransId="{4ACD1D92-E27C-404D-99BE-906E458A194E}" sibTransId="{B737F90E-7883-4882-BDFD-636912B94D6B}"/>
    <dgm:cxn modelId="{1549A360-7645-4907-BA76-ACC18838F38A}" type="presOf" srcId="{2B54E06B-C7A8-4B3B-B7B6-DE10A75D593E}" destId="{C8814FCF-88AC-4E93-A9FA-638E79676486}" srcOrd="1" destOrd="0" presId="urn:microsoft.com/office/officeart/2005/8/layout/vList4"/>
    <dgm:cxn modelId="{96A56F67-4303-4BEE-9F0D-2EC3A5D65F47}" srcId="{CDD8F212-A0A5-4192-8EC2-832E06824B4B}" destId="{45255D18-C7FA-4BB6-9D9C-37EAB58F6804}" srcOrd="0" destOrd="0" parTransId="{04D8C1D4-E424-41D8-ACAD-44C107840A38}" sibTransId="{033733A7-43C0-4785-9199-5913EC412F7C}"/>
    <dgm:cxn modelId="{2EFFCC49-1450-4B56-A4DF-0D0E6451ED16}" type="presOf" srcId="{8D748665-0356-47C0-AAF0-68B21653A595}" destId="{A25E385F-B334-45CC-8109-52F59D7628AC}" srcOrd="0" destOrd="0" presId="urn:microsoft.com/office/officeart/2005/8/layout/vList4"/>
    <dgm:cxn modelId="{ACDA4F4F-CD5F-4C64-AB89-37DBE2898D0A}" srcId="{CDD8F212-A0A5-4192-8EC2-832E06824B4B}" destId="{2B54E06B-C7A8-4B3B-B7B6-DE10A75D593E}" srcOrd="1" destOrd="0" parTransId="{5C6C16AC-12C8-4F3D-A5F4-E84A28DBA2E7}" sibTransId="{E7D0DD61-3112-4A74-A35A-649E1C7B25FF}"/>
    <dgm:cxn modelId="{0FC3307A-3887-49EA-B983-46DC06D51BFC}" srcId="{CDD8F212-A0A5-4192-8EC2-832E06824B4B}" destId="{5BF1642E-92A6-46CC-8C89-243C7AA55C0A}" srcOrd="2" destOrd="0" parTransId="{155AB9E7-07F5-4659-BA72-C879653B7834}" sibTransId="{0850F654-0FA3-4E87-A5E1-C8F4CEA10F08}"/>
    <dgm:cxn modelId="{BFE81086-F38F-492F-931A-70F91DDDBD5D}" type="presOf" srcId="{CFED60DF-17AE-4C57-9730-45760E163947}" destId="{623A7C2F-0544-48D2-8229-872F1C3A3D2F}" srcOrd="0" destOrd="0" presId="urn:microsoft.com/office/officeart/2005/8/layout/vList4"/>
    <dgm:cxn modelId="{07B32E89-C309-4BA6-869C-2D486EAE1C9E}" type="presOf" srcId="{2B54E06B-C7A8-4B3B-B7B6-DE10A75D593E}" destId="{BEE2F4AC-0CEF-4045-A350-3804F0E008F6}" srcOrd="0" destOrd="0" presId="urn:microsoft.com/office/officeart/2005/8/layout/vList4"/>
    <dgm:cxn modelId="{910A7193-D043-4D01-AB87-75835F05D150}" type="presOf" srcId="{45255D18-C7FA-4BB6-9D9C-37EAB58F6804}" destId="{4329E369-3EA2-4F3D-AABA-7EED8C688A8D}" srcOrd="0" destOrd="0" presId="urn:microsoft.com/office/officeart/2005/8/layout/vList4"/>
    <dgm:cxn modelId="{CD884996-822F-4905-931F-668700BDE473}" type="presOf" srcId="{5BF1642E-92A6-46CC-8C89-243C7AA55C0A}" destId="{FBEF28B8-D879-4B3C-9B7F-619ED7C3E2C8}" srcOrd="0" destOrd="0" presId="urn:microsoft.com/office/officeart/2005/8/layout/vList4"/>
    <dgm:cxn modelId="{6643FBA7-5B37-4B3F-B19F-6255410C4E23}" srcId="{CDD8F212-A0A5-4192-8EC2-832E06824B4B}" destId="{8D748665-0356-47C0-AAF0-68B21653A595}" srcOrd="5" destOrd="0" parTransId="{2854B065-E13F-4BBC-ABD2-FBA86E33FB5E}" sibTransId="{EDB078C4-F8EB-4CF2-8F93-A9CE5C30A26C}"/>
    <dgm:cxn modelId="{3A3828AD-803A-469C-8ECD-C63FB44F4A29}" type="presOf" srcId="{CDD8F212-A0A5-4192-8EC2-832E06824B4B}" destId="{3B482C38-C302-4FB7-9774-8DBE053F23BC}" srcOrd="0" destOrd="0" presId="urn:microsoft.com/office/officeart/2005/8/layout/vList4"/>
    <dgm:cxn modelId="{F79D18CA-2DDF-41E1-B491-F37AE299B439}" type="presOf" srcId="{8D748665-0356-47C0-AAF0-68B21653A595}" destId="{1C8EA963-F4B9-41B8-8943-F8743BBEEB26}" srcOrd="1" destOrd="0" presId="urn:microsoft.com/office/officeart/2005/8/layout/vList4"/>
    <dgm:cxn modelId="{D81166CB-8DC4-4699-B2ED-0CD9FF66CA10}" type="presOf" srcId="{5BF1642E-92A6-46CC-8C89-243C7AA55C0A}" destId="{01443911-1CFB-4757-AB35-0DD8DD3D3E0E}" srcOrd="1" destOrd="0" presId="urn:microsoft.com/office/officeart/2005/8/layout/vList4"/>
    <dgm:cxn modelId="{302095DA-1C3C-4DB7-91DF-B5BAC7DED521}" type="presOf" srcId="{AB438305-A57F-466E-8A58-1C2C10AC3E7D}" destId="{537C4C17-0484-4A2D-9077-7173D7068B1A}" srcOrd="0" destOrd="0" presId="urn:microsoft.com/office/officeart/2005/8/layout/vList4"/>
    <dgm:cxn modelId="{DC4B9AF5-5BB7-49E5-9F77-CF237670FC7A}" type="presOf" srcId="{45255D18-C7FA-4BB6-9D9C-37EAB58F6804}" destId="{C0958700-CB09-4FB1-B784-A4ED9193B16F}" srcOrd="1" destOrd="0" presId="urn:microsoft.com/office/officeart/2005/8/layout/vList4"/>
    <dgm:cxn modelId="{AC5087C7-19DC-4588-9C63-36A819376064}" type="presParOf" srcId="{3B482C38-C302-4FB7-9774-8DBE053F23BC}" destId="{E9BA1431-0A8C-4F92-A679-6BF7688EDC82}" srcOrd="0" destOrd="0" presId="urn:microsoft.com/office/officeart/2005/8/layout/vList4"/>
    <dgm:cxn modelId="{4B6820EE-4AF5-4E3A-9520-B97AA086865F}" type="presParOf" srcId="{E9BA1431-0A8C-4F92-A679-6BF7688EDC82}" destId="{4329E369-3EA2-4F3D-AABA-7EED8C688A8D}" srcOrd="0" destOrd="0" presId="urn:microsoft.com/office/officeart/2005/8/layout/vList4"/>
    <dgm:cxn modelId="{809F6942-6CC1-4158-A5C7-C65CFCFB8352}" type="presParOf" srcId="{E9BA1431-0A8C-4F92-A679-6BF7688EDC82}" destId="{BC15F2B0-E885-489E-9FFB-73B87FB2648C}" srcOrd="1" destOrd="0" presId="urn:microsoft.com/office/officeart/2005/8/layout/vList4"/>
    <dgm:cxn modelId="{605F27A5-1E4D-4FC4-B059-FE2634A1C06A}" type="presParOf" srcId="{E9BA1431-0A8C-4F92-A679-6BF7688EDC82}" destId="{C0958700-CB09-4FB1-B784-A4ED9193B16F}" srcOrd="2" destOrd="0" presId="urn:microsoft.com/office/officeart/2005/8/layout/vList4"/>
    <dgm:cxn modelId="{9946A816-6CB5-4F94-A8FC-06C42F62EE17}" type="presParOf" srcId="{3B482C38-C302-4FB7-9774-8DBE053F23BC}" destId="{39EBF245-31AC-44D3-8D9B-6C701288E1A3}" srcOrd="1" destOrd="0" presId="urn:microsoft.com/office/officeart/2005/8/layout/vList4"/>
    <dgm:cxn modelId="{3FD5225B-44BD-41AA-933B-4BCD5FF4812D}" type="presParOf" srcId="{3B482C38-C302-4FB7-9774-8DBE053F23BC}" destId="{CC75569E-91EC-4056-A599-69D705017382}" srcOrd="2" destOrd="0" presId="urn:microsoft.com/office/officeart/2005/8/layout/vList4"/>
    <dgm:cxn modelId="{320CDD27-E721-4186-81C2-73CA9213D72B}" type="presParOf" srcId="{CC75569E-91EC-4056-A599-69D705017382}" destId="{BEE2F4AC-0CEF-4045-A350-3804F0E008F6}" srcOrd="0" destOrd="0" presId="urn:microsoft.com/office/officeart/2005/8/layout/vList4"/>
    <dgm:cxn modelId="{7F30472D-3B3E-41DA-80AC-728172F5FE88}" type="presParOf" srcId="{CC75569E-91EC-4056-A599-69D705017382}" destId="{49BECEDE-CA82-4364-886D-062DFD19EFE1}" srcOrd="1" destOrd="0" presId="urn:microsoft.com/office/officeart/2005/8/layout/vList4"/>
    <dgm:cxn modelId="{91FA2596-45A4-4326-8510-433190985DF2}" type="presParOf" srcId="{CC75569E-91EC-4056-A599-69D705017382}" destId="{C8814FCF-88AC-4E93-A9FA-638E79676486}" srcOrd="2" destOrd="0" presId="urn:microsoft.com/office/officeart/2005/8/layout/vList4"/>
    <dgm:cxn modelId="{CA73925E-E482-4BD6-8171-794FB3BED1D7}" type="presParOf" srcId="{3B482C38-C302-4FB7-9774-8DBE053F23BC}" destId="{761859AA-9207-4E2F-9C4C-225119EF5E4B}" srcOrd="3" destOrd="0" presId="urn:microsoft.com/office/officeart/2005/8/layout/vList4"/>
    <dgm:cxn modelId="{2CD22F88-9841-4A10-9A67-6A2BF28D02ED}" type="presParOf" srcId="{3B482C38-C302-4FB7-9774-8DBE053F23BC}" destId="{5D195495-DE4A-4EE0-B37A-E662C5B593C2}" srcOrd="4" destOrd="0" presId="urn:microsoft.com/office/officeart/2005/8/layout/vList4"/>
    <dgm:cxn modelId="{991E31E0-1330-4289-9474-C84C9F04C555}" type="presParOf" srcId="{5D195495-DE4A-4EE0-B37A-E662C5B593C2}" destId="{FBEF28B8-D879-4B3C-9B7F-619ED7C3E2C8}" srcOrd="0" destOrd="0" presId="urn:microsoft.com/office/officeart/2005/8/layout/vList4"/>
    <dgm:cxn modelId="{C4B98B4C-14F9-45E8-9B86-5202DF8E8D01}" type="presParOf" srcId="{5D195495-DE4A-4EE0-B37A-E662C5B593C2}" destId="{E9C8A5D3-171F-43FA-9240-CE44C187D99F}" srcOrd="1" destOrd="0" presId="urn:microsoft.com/office/officeart/2005/8/layout/vList4"/>
    <dgm:cxn modelId="{D3E212A1-F484-42E5-A202-CB4A78F310DE}" type="presParOf" srcId="{5D195495-DE4A-4EE0-B37A-E662C5B593C2}" destId="{01443911-1CFB-4757-AB35-0DD8DD3D3E0E}" srcOrd="2" destOrd="0" presId="urn:microsoft.com/office/officeart/2005/8/layout/vList4"/>
    <dgm:cxn modelId="{572AA4F3-1BAF-4583-8146-EFFD3472F9F6}" type="presParOf" srcId="{3B482C38-C302-4FB7-9774-8DBE053F23BC}" destId="{276C197D-4C7C-47CC-9EF8-A5AAB4FF757E}" srcOrd="5" destOrd="0" presId="urn:microsoft.com/office/officeart/2005/8/layout/vList4"/>
    <dgm:cxn modelId="{C139242F-7BE7-4F63-8B40-BF60F7D74486}" type="presParOf" srcId="{3B482C38-C302-4FB7-9774-8DBE053F23BC}" destId="{C7123388-933B-4AFA-98E7-E8D799D48847}" srcOrd="6" destOrd="0" presId="urn:microsoft.com/office/officeart/2005/8/layout/vList4"/>
    <dgm:cxn modelId="{EB04029C-D9F5-4F38-A43F-4EE630A3CDF3}" type="presParOf" srcId="{C7123388-933B-4AFA-98E7-E8D799D48847}" destId="{537C4C17-0484-4A2D-9077-7173D7068B1A}" srcOrd="0" destOrd="0" presId="urn:microsoft.com/office/officeart/2005/8/layout/vList4"/>
    <dgm:cxn modelId="{727FAAF7-DA2A-4661-B48E-F4DA9B8750F2}" type="presParOf" srcId="{C7123388-933B-4AFA-98E7-E8D799D48847}" destId="{103819A7-0E52-4AA5-96E2-0C4C03BE3FB9}" srcOrd="1" destOrd="0" presId="urn:microsoft.com/office/officeart/2005/8/layout/vList4"/>
    <dgm:cxn modelId="{4306A983-B532-45F0-A99F-73C6593B2B73}" type="presParOf" srcId="{C7123388-933B-4AFA-98E7-E8D799D48847}" destId="{C7032E9D-E76A-4F31-B51A-C38865C43A64}" srcOrd="2" destOrd="0" presId="urn:microsoft.com/office/officeart/2005/8/layout/vList4"/>
    <dgm:cxn modelId="{A7875C75-12B8-4392-BBC1-674AB3CC3576}" type="presParOf" srcId="{3B482C38-C302-4FB7-9774-8DBE053F23BC}" destId="{84BCE712-F7F4-4C39-8B3D-F7A395B98B41}" srcOrd="7" destOrd="0" presId="urn:microsoft.com/office/officeart/2005/8/layout/vList4"/>
    <dgm:cxn modelId="{8E21A643-B0F3-4494-AD0C-E42300E0C15D}" type="presParOf" srcId="{3B482C38-C302-4FB7-9774-8DBE053F23BC}" destId="{8EFEB03E-18C7-4CBB-8578-F5882CB203B9}" srcOrd="8" destOrd="0" presId="urn:microsoft.com/office/officeart/2005/8/layout/vList4"/>
    <dgm:cxn modelId="{84216A81-D844-4556-AD79-0F2863729E1D}" type="presParOf" srcId="{8EFEB03E-18C7-4CBB-8578-F5882CB203B9}" destId="{623A7C2F-0544-48D2-8229-872F1C3A3D2F}" srcOrd="0" destOrd="0" presId="urn:microsoft.com/office/officeart/2005/8/layout/vList4"/>
    <dgm:cxn modelId="{06575D22-43B6-4AEE-96F2-22BF11545B3B}" type="presParOf" srcId="{8EFEB03E-18C7-4CBB-8578-F5882CB203B9}" destId="{AA6E8F42-18AC-4B0F-B8F8-10EB8D9D5800}" srcOrd="1" destOrd="0" presId="urn:microsoft.com/office/officeart/2005/8/layout/vList4"/>
    <dgm:cxn modelId="{9400F433-51B3-4A26-A265-25FC794DE971}" type="presParOf" srcId="{8EFEB03E-18C7-4CBB-8578-F5882CB203B9}" destId="{DA7BCC53-E329-44E6-969F-CCE296A66033}" srcOrd="2" destOrd="0" presId="urn:microsoft.com/office/officeart/2005/8/layout/vList4"/>
    <dgm:cxn modelId="{92E4679C-085A-48C6-A98E-E81B124DEB9E}" type="presParOf" srcId="{3B482C38-C302-4FB7-9774-8DBE053F23BC}" destId="{B6F55E1C-BCE4-4669-AF11-39E9D9975CB6}" srcOrd="9" destOrd="0" presId="urn:microsoft.com/office/officeart/2005/8/layout/vList4"/>
    <dgm:cxn modelId="{19EED03C-9D07-40D2-B3ED-9BCF17F575E5}" type="presParOf" srcId="{3B482C38-C302-4FB7-9774-8DBE053F23BC}" destId="{058AC387-1E92-4CA7-A525-6119BE22DDE5}" srcOrd="10" destOrd="0" presId="urn:microsoft.com/office/officeart/2005/8/layout/vList4"/>
    <dgm:cxn modelId="{595C0644-FD05-4AB6-827E-4B34D3880639}" type="presParOf" srcId="{058AC387-1E92-4CA7-A525-6119BE22DDE5}" destId="{A25E385F-B334-45CC-8109-52F59D7628AC}" srcOrd="0" destOrd="0" presId="urn:microsoft.com/office/officeart/2005/8/layout/vList4"/>
    <dgm:cxn modelId="{22EFFDA7-A36F-406E-9512-BF486A9F0F42}" type="presParOf" srcId="{058AC387-1E92-4CA7-A525-6119BE22DDE5}" destId="{26083246-69A9-4A57-85C7-653A8EAD3885}" srcOrd="1" destOrd="0" presId="urn:microsoft.com/office/officeart/2005/8/layout/vList4"/>
    <dgm:cxn modelId="{EE8E0B56-4004-4FEE-8520-9F97DDB2A740}" type="presParOf" srcId="{058AC387-1E92-4CA7-A525-6119BE22DDE5}" destId="{1C8EA963-F4B9-41B8-8943-F8743BBEEB26}"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5255D18-C7FA-4BB6-9D9C-37EAB58F6804}">
      <dgm:prSet phldrT="[Text]" custT="1"/>
      <dgm:spPr>
        <a:solidFill>
          <a:srgbClr val="E8DFF0"/>
        </a:solidFill>
      </dgm:spPr>
      <dgm:t>
        <a:bodyPr/>
        <a:lstStyle/>
        <a:p>
          <a:r>
            <a:rPr lang="en-US" sz="1400" b="0" i="0">
              <a:solidFill>
                <a:schemeClr val="tx1"/>
              </a:solidFill>
              <a:latin typeface="Aptos" panose="020B0004020202020204" pitchFamily="34" charset="0"/>
              <a:hlinkClick xmlns:r="http://schemas.openxmlformats.org/officeDocument/2006/relationships" r:id="rId1"/>
            </a:rPr>
            <a:t>HB 1/SB 1</a:t>
          </a:r>
          <a:r>
            <a:rPr lang="en-US" sz="1400" b="0" i="0">
              <a:solidFill>
                <a:schemeClr val="tx1"/>
              </a:solidFill>
              <a:latin typeface="Aptos" panose="020B0004020202020204" pitchFamily="34" charset="0"/>
            </a:rPr>
            <a:t> increases the state </a:t>
          </a:r>
          <a:r>
            <a:rPr lang="en-US" sz="1400" b="0" i="0">
              <a:solidFill>
                <a:schemeClr val="tx1"/>
              </a:solidFill>
              <a:latin typeface="Aptos" panose="020B0004020202020204" pitchFamily="34" charset="0"/>
              <a:hlinkClick xmlns:r="http://schemas.openxmlformats.org/officeDocument/2006/relationships" r:id="rId2"/>
            </a:rPr>
            <a:t>minimum wage</a:t>
          </a:r>
          <a:r>
            <a:rPr lang="en-US" sz="1400" b="0" i="0">
              <a:solidFill>
                <a:schemeClr val="tx1"/>
              </a:solidFill>
              <a:latin typeface="Aptos" panose="020B0004020202020204" pitchFamily="34" charset="0"/>
            </a:rPr>
            <a:t> to $13.75 per hour effective Jan. 1, 2027, and to $15.00 per hour effective Jan.1, 2028; rate would be adjusted for inflation annually after that</a:t>
          </a:r>
          <a:endParaRPr lang="en-US" sz="1400" b="1">
            <a:solidFill>
              <a:schemeClr val="tx1"/>
            </a:solidFill>
            <a:latin typeface="Aptos" panose="020B0004020202020204" pitchFamily="34" charset="0"/>
          </a:endParaRPr>
        </a:p>
      </dgm:t>
    </dgm:pt>
    <dgm:pt modelId="{033733A7-43C0-4785-9199-5913EC412F7C}" type="sibTrans" cxnId="{96A56F67-4303-4BEE-9F0D-2EC3A5D65F47}">
      <dgm:prSet/>
      <dgm:spPr/>
      <dgm:t>
        <a:bodyPr/>
        <a:lstStyle/>
        <a:p>
          <a:endParaRPr lang="en-US"/>
        </a:p>
      </dgm:t>
    </dgm:pt>
    <dgm:pt modelId="{04D8C1D4-E424-41D8-ACAD-44C107840A38}" type="parTrans" cxnId="{96A56F67-4303-4BEE-9F0D-2EC3A5D65F47}">
      <dgm:prSet/>
      <dgm:spPr/>
      <dgm:t>
        <a:bodyPr/>
        <a:lstStyle/>
        <a:p>
          <a:endParaRPr lang="en-US"/>
        </a:p>
      </dgm:t>
    </dgm:pt>
    <dgm:pt modelId="{5BF1642E-92A6-46CC-8C89-243C7AA55C0A}">
      <dgm:prSet custT="1"/>
      <dgm:spPr>
        <a:solidFill>
          <a:srgbClr val="E8DFF0"/>
        </a:solidFill>
      </dgm:spPr>
      <dgm:t>
        <a:bodyPr/>
        <a:lstStyle/>
        <a:p>
          <a:r>
            <a:rPr lang="en-US" sz="1400">
              <a:latin typeface="Aptos" panose="020B0004020202020204" pitchFamily="34" charset="0"/>
              <a:hlinkClick xmlns:r="http://schemas.openxmlformats.org/officeDocument/2006/relationships" r:id="rId3"/>
            </a:rPr>
            <a:t>SB 361</a:t>
          </a:r>
          <a:r>
            <a:rPr lang="en-US" sz="1400">
              <a:latin typeface="Aptos" panose="020B0004020202020204" pitchFamily="34" charset="0"/>
            </a:rPr>
            <a:t> </a:t>
          </a:r>
          <a:r>
            <a:rPr lang="en-US" sz="1400">
              <a:solidFill>
                <a:schemeClr val="tx1"/>
              </a:solidFill>
              <a:latin typeface="Aptos" panose="020B0004020202020204" pitchFamily="34" charset="0"/>
            </a:rPr>
            <a:t>requires insurers cover contraceptive drugs and prohibits insurers from charging copays, coinsurance, or other fees</a:t>
          </a:r>
          <a:endParaRPr lang="en-US" sz="1400" b="0" strike="sngStrike">
            <a:solidFill>
              <a:srgbClr val="FF0000"/>
            </a:solidFill>
            <a:latin typeface="Aptos" panose="020B0004020202020204" pitchFamily="34" charset="0"/>
          </a:endParaRPr>
        </a:p>
      </dgm:t>
    </dgm:pt>
    <dgm:pt modelId="{0850F654-0FA3-4E87-A5E1-C8F4CEA10F08}" type="sibTrans" cxnId="{0FC3307A-3887-49EA-B983-46DC06D51BFC}">
      <dgm:prSet/>
      <dgm:spPr/>
      <dgm:t>
        <a:bodyPr/>
        <a:lstStyle/>
        <a:p>
          <a:endParaRPr lang="en-US"/>
        </a:p>
      </dgm:t>
    </dgm:pt>
    <dgm:pt modelId="{155AB9E7-07F5-4659-BA72-C879653B7834}" type="parTrans" cxnId="{0FC3307A-3887-49EA-B983-46DC06D51BFC}">
      <dgm:prSet/>
      <dgm:spPr/>
      <dgm:t>
        <a:bodyPr/>
        <a:lstStyle/>
        <a:p>
          <a:endParaRPr lang="en-US"/>
        </a:p>
      </dgm:t>
    </dgm:pt>
    <dgm:pt modelId="{239B0C6A-E977-4986-AF4C-CE0536D62C8D}">
      <dgm:prSet custT="1"/>
      <dgm:spPr>
        <a:solidFill>
          <a:srgbClr val="E8DFF0"/>
        </a:solidFill>
      </dgm:spPr>
      <dgm:t>
        <a:bodyPr/>
        <a:lstStyle/>
        <a:p>
          <a:r>
            <a:rPr lang="en-US" sz="1400" dirty="0">
              <a:solidFill>
                <a:schemeClr val="tx1"/>
              </a:solidFill>
              <a:latin typeface="Aptos" panose="020B0004020202020204" pitchFamily="34" charset="0"/>
              <a:hlinkClick xmlns:r="http://schemas.openxmlformats.org/officeDocument/2006/relationships" r:id="rId4"/>
            </a:rPr>
            <a:t>SB 749</a:t>
          </a:r>
          <a:r>
            <a:rPr lang="en-US" sz="1400" dirty="0">
              <a:solidFill>
                <a:schemeClr val="tx1"/>
              </a:solidFill>
              <a:latin typeface="Aptos" panose="020B0004020202020204" pitchFamily="34" charset="0"/>
            </a:rPr>
            <a:t> bans the sale of any assault weapons and designates the crime as a </a:t>
          </a:r>
          <a:br>
            <a:rPr lang="en-US" sz="1400" dirty="0">
              <a:solidFill>
                <a:schemeClr val="tx1"/>
              </a:solidFill>
              <a:latin typeface="Aptos" panose="020B0004020202020204" pitchFamily="34" charset="0"/>
            </a:rPr>
          </a:br>
          <a:r>
            <a:rPr lang="en-US" sz="1400" dirty="0">
              <a:solidFill>
                <a:schemeClr val="tx1"/>
              </a:solidFill>
              <a:latin typeface="Aptos" panose="020B0004020202020204" pitchFamily="34" charset="0"/>
            </a:rPr>
            <a:t>Class 1 </a:t>
          </a:r>
          <a:r>
            <a:rPr lang="en-US" sz="1400" b="0" dirty="0">
              <a:solidFill>
                <a:schemeClr val="tx1"/>
              </a:solidFill>
              <a:latin typeface="Aptos" panose="020B0004020202020204" pitchFamily="34" charset="0"/>
            </a:rPr>
            <a:t>misdemeanor; also </a:t>
          </a:r>
          <a:r>
            <a:rPr lang="en-US" sz="1400" b="0" i="0" dirty="0">
              <a:solidFill>
                <a:schemeClr val="tx1"/>
              </a:solidFill>
              <a:latin typeface="Aptos" panose="020B0004020202020204" pitchFamily="34" charset="0"/>
            </a:rPr>
            <a:t>prohibits the sale of a large capacity ammunition feeding device</a:t>
          </a:r>
          <a:endParaRPr lang="en-US" sz="1400" b="0" dirty="0">
            <a:solidFill>
              <a:schemeClr val="tx1"/>
            </a:solidFill>
            <a:latin typeface="Aptos" panose="020B0004020202020204" pitchFamily="34" charset="0"/>
          </a:endParaRPr>
        </a:p>
      </dgm:t>
    </dgm:pt>
    <dgm:pt modelId="{5EA78A5D-D570-4C36-B041-7C0E83A12013}" type="parTrans" cxnId="{B66D39F9-7065-44F2-A3BC-31C072FE16DD}">
      <dgm:prSet/>
      <dgm:spPr/>
      <dgm:t>
        <a:bodyPr/>
        <a:lstStyle/>
        <a:p>
          <a:endParaRPr lang="en-US"/>
        </a:p>
      </dgm:t>
    </dgm:pt>
    <dgm:pt modelId="{7E67DFA2-CA2B-4AC6-A908-8761A513EEB5}" type="sibTrans" cxnId="{B66D39F9-7065-44F2-A3BC-31C072FE16DD}">
      <dgm:prSet/>
      <dgm:spPr/>
      <dgm:t>
        <a:bodyPr/>
        <a:lstStyle/>
        <a:p>
          <a:endParaRPr lang="en-US"/>
        </a:p>
      </dgm:t>
    </dgm:pt>
    <dgm:pt modelId="{9C4FDAD0-3DB6-4429-9B7A-5E1EA1345A75}">
      <dgm:prSet custT="1"/>
      <dgm:spPr>
        <a:solidFill>
          <a:srgbClr val="E8DFF0"/>
        </a:solidFill>
      </dgm:spPr>
      <dgm:t>
        <a:bodyPr/>
        <a:lstStyle/>
        <a:p>
          <a:r>
            <a:rPr lang="en-US" sz="1400" b="0" i="0" dirty="0">
              <a:solidFill>
                <a:schemeClr val="tx1"/>
              </a:solidFill>
              <a:latin typeface="Aptos" panose="020B0004020202020204" pitchFamily="34" charset="0"/>
              <a:hlinkClick xmlns:r="http://schemas.openxmlformats.org/officeDocument/2006/relationships" r:id="rId5"/>
            </a:rPr>
            <a:t>SB 338</a:t>
          </a:r>
          <a:r>
            <a:rPr lang="en-US" sz="1400" b="0" i="0" dirty="0">
              <a:solidFill>
                <a:schemeClr val="tx1"/>
              </a:solidFill>
              <a:latin typeface="Aptos" panose="020B0004020202020204" pitchFamily="34" charset="0"/>
            </a:rPr>
            <a:t> prohibits entities from selling consumers’ precise </a:t>
          </a:r>
          <a:r>
            <a:rPr lang="en-US" sz="1400" b="0" i="0" dirty="0">
              <a:solidFill>
                <a:schemeClr val="tx1"/>
              </a:solidFill>
              <a:latin typeface="Aptos" panose="020B0004020202020204" pitchFamily="34" charset="0"/>
              <a:hlinkClick xmlns:r="http://schemas.openxmlformats.org/officeDocument/2006/relationships" r:id="rId6"/>
            </a:rPr>
            <a:t>geolocation data</a:t>
          </a:r>
          <a:endParaRPr lang="en-US" sz="1400" dirty="0">
            <a:solidFill>
              <a:schemeClr val="tx1"/>
            </a:solidFill>
            <a:latin typeface="Aptos" panose="020B0004020202020204" pitchFamily="34" charset="0"/>
          </a:endParaRPr>
        </a:p>
      </dgm:t>
    </dgm:pt>
    <dgm:pt modelId="{D1722274-BAAE-4D02-B08F-1FA185ADE761}" type="parTrans" cxnId="{B5433FCA-04C4-4B60-ACD8-18C65A63558E}">
      <dgm:prSet/>
      <dgm:spPr/>
      <dgm:t>
        <a:bodyPr/>
        <a:lstStyle/>
        <a:p>
          <a:endParaRPr lang="en-US"/>
        </a:p>
      </dgm:t>
    </dgm:pt>
    <dgm:pt modelId="{54711809-7361-445D-8264-487805002E31}" type="sibTrans" cxnId="{B5433FCA-04C4-4B60-ACD8-18C65A63558E}">
      <dgm:prSet/>
      <dgm:spPr/>
      <dgm:t>
        <a:bodyPr/>
        <a:lstStyle/>
        <a:p>
          <a:endParaRPr lang="en-US"/>
        </a:p>
      </dgm:t>
    </dgm:pt>
    <dgm:pt modelId="{7D94A1C6-DAEF-4039-A736-50553C82ED4E}">
      <dgm:prSet custT="1"/>
      <dgm:spPr>
        <a:solidFill>
          <a:srgbClr val="E8DFF0"/>
        </a:solidFill>
      </dgm:spPr>
      <dgm:t>
        <a:bodyPr/>
        <a:lstStyle/>
        <a:p>
          <a:r>
            <a:rPr lang="en-US" sz="1400" b="0" i="0">
              <a:solidFill>
                <a:schemeClr val="tx1"/>
              </a:solidFill>
              <a:latin typeface="Aptos" panose="020B0004020202020204" pitchFamily="34" charset="0"/>
              <a:hlinkClick xmlns:r="http://schemas.openxmlformats.org/officeDocument/2006/relationships" r:id="rId7"/>
            </a:rPr>
            <a:t>HB 29</a:t>
          </a:r>
          <a:r>
            <a:rPr lang="en-US" sz="1400" b="0" i="0">
              <a:solidFill>
                <a:schemeClr val="tx1"/>
              </a:solidFill>
              <a:latin typeface="Aptos" panose="020B0004020202020204" pitchFamily="34" charset="0"/>
            </a:rPr>
            <a:t> directs state agencies to </a:t>
          </a:r>
          <a:r>
            <a:rPr lang="en-US" sz="1400">
              <a:solidFill>
                <a:schemeClr val="tx1"/>
              </a:solidFill>
              <a:latin typeface="Aptos" panose="020B0004020202020204" pitchFamily="34" charset="0"/>
              <a:hlinkClick xmlns:r="http://schemas.openxmlformats.org/officeDocument/2006/relationships" r:id="rId8"/>
            </a:rPr>
            <a:t>rejoin</a:t>
          </a:r>
          <a:r>
            <a:rPr lang="en-US" sz="1400">
              <a:solidFill>
                <a:schemeClr val="tx1"/>
              </a:solidFill>
              <a:latin typeface="Aptos" panose="020B0004020202020204" pitchFamily="34" charset="0"/>
            </a:rPr>
            <a:t> the Regional Greenhouse Gas Initiative; </a:t>
          </a:r>
          <a:r>
            <a:rPr lang="en-US" sz="1400">
              <a:solidFill>
                <a:schemeClr val="tx1"/>
              </a:solidFill>
              <a:latin typeface="Aptos" panose="020B0004020202020204" pitchFamily="34" charset="0"/>
              <a:hlinkClick xmlns:r="http://schemas.openxmlformats.org/officeDocument/2006/relationships" r:id="rId9"/>
            </a:rPr>
            <a:t>HB397</a:t>
          </a:r>
          <a:r>
            <a:rPr lang="en-US" sz="1400">
              <a:solidFill>
                <a:schemeClr val="tx1"/>
              </a:solidFill>
              <a:latin typeface="Aptos" panose="020B0004020202020204" pitchFamily="34" charset="0"/>
            </a:rPr>
            <a:t>/</a:t>
          </a:r>
          <a:r>
            <a:rPr lang="en-US" sz="1400">
              <a:solidFill>
                <a:schemeClr val="tx1"/>
              </a:solidFill>
              <a:latin typeface="Aptos" panose="020B0004020202020204" pitchFamily="34" charset="0"/>
              <a:hlinkClick xmlns:r="http://schemas.openxmlformats.org/officeDocument/2006/relationships" r:id="rId10"/>
            </a:rPr>
            <a:t>SB802</a:t>
          </a:r>
          <a:r>
            <a:rPr lang="en-US" sz="1400">
              <a:solidFill>
                <a:schemeClr val="tx1"/>
              </a:solidFill>
              <a:latin typeface="Aptos" panose="020B0004020202020204" pitchFamily="34" charset="0"/>
            </a:rPr>
            <a:t> codifies requirement to maintain a market-based trading program consistent with the initiative to reduce emissions from power plants</a:t>
          </a:r>
        </a:p>
      </dgm:t>
    </dgm:pt>
    <dgm:pt modelId="{B213E34B-96A4-482C-9D7E-B2C462D3935D}" type="parTrans" cxnId="{3AB61117-BDFB-481D-9E59-52638E7A6654}">
      <dgm:prSet/>
      <dgm:spPr/>
      <dgm:t>
        <a:bodyPr/>
        <a:lstStyle/>
        <a:p>
          <a:endParaRPr lang="en-US"/>
        </a:p>
      </dgm:t>
    </dgm:pt>
    <dgm:pt modelId="{D073AF89-C50A-40D4-93CD-99984CA5B4F2}" type="sibTrans" cxnId="{3AB61117-BDFB-481D-9E59-52638E7A6654}">
      <dgm:prSet/>
      <dgm:spPr/>
      <dgm:t>
        <a:bodyPr/>
        <a:lstStyle/>
        <a:p>
          <a:endParaRPr lang="en-US"/>
        </a:p>
      </dgm:t>
    </dgm:pt>
    <dgm:pt modelId="{E4B0DD13-76FA-4D0E-B72F-D44EA8DFE3B6}">
      <dgm:prSet phldrT="[Text]" phldr="0" custT="1"/>
      <dgm:spPr>
        <a:solidFill>
          <a:srgbClr val="E8DFF0"/>
        </a:solidFill>
      </dgm:spPr>
      <dgm:t>
        <a:bodyPr/>
        <a:lstStyle/>
        <a:p>
          <a:r>
            <a:rPr lang="en-US" sz="1400" dirty="0">
              <a:solidFill>
                <a:schemeClr val="tx1"/>
              </a:solidFill>
              <a:latin typeface="Aptos" panose="020B0004020202020204" pitchFamily="34" charset="0"/>
              <a:cs typeface="Aparajita" panose="02020603050405020304" pitchFamily="18" charset="0"/>
              <a:hlinkClick xmlns:r="http://schemas.openxmlformats.org/officeDocument/2006/relationships" r:id="rId11"/>
            </a:rPr>
            <a:t>HB 30</a:t>
          </a:r>
          <a:r>
            <a:rPr lang="en-US" sz="1400" dirty="0">
              <a:solidFill>
                <a:schemeClr val="tx1"/>
              </a:solidFill>
              <a:latin typeface="Aptos" panose="020B0004020202020204" pitchFamily="34" charset="0"/>
              <a:cs typeface="Aparajita" panose="02020603050405020304" pitchFamily="18" charset="0"/>
            </a:rPr>
            <a:t> imposes a first-of-its-kind </a:t>
          </a:r>
          <a:r>
            <a:rPr lang="en-US" sz="1400" dirty="0">
              <a:solidFill>
                <a:schemeClr val="tx1"/>
              </a:solidFill>
              <a:latin typeface="Aptos" panose="020B0004020202020204" pitchFamily="34" charset="0"/>
              <a:cs typeface="Aparajita" panose="02020603050405020304" pitchFamily="18" charset="0"/>
              <a:hlinkClick xmlns:r="http://schemas.openxmlformats.org/officeDocument/2006/relationships" r:id="rId12"/>
            </a:rPr>
            <a:t>tax</a:t>
          </a:r>
          <a:r>
            <a:rPr lang="en-US" sz="1400" dirty="0">
              <a:solidFill>
                <a:schemeClr val="tx1"/>
              </a:solidFill>
              <a:latin typeface="Aptos" panose="020B0004020202020204" pitchFamily="34" charset="0"/>
              <a:cs typeface="Aparajita" panose="02020603050405020304" pitchFamily="18" charset="0"/>
            </a:rPr>
            <a:t> on d</a:t>
          </a:r>
          <a:r>
            <a:rPr lang="en-US" sz="1400" b="0" i="0" dirty="0">
              <a:solidFill>
                <a:schemeClr val="tx1"/>
              </a:solidFill>
              <a:latin typeface="Aptos" panose="020B0004020202020204" pitchFamily="34" charset="0"/>
              <a:cs typeface="Aparajita" panose="02020603050405020304" pitchFamily="18" charset="0"/>
            </a:rPr>
            <a:t>ata centers’ electricity usage based on 1.1 cents per kilowatt-hour of electricity consumed; the legislation preserves the existing sales tax exemption in state law</a:t>
          </a:r>
          <a:endParaRPr lang="en-US" sz="1400" dirty="0">
            <a:solidFill>
              <a:schemeClr val="tx1"/>
            </a:solidFill>
            <a:latin typeface="Aptos" panose="020B0004020202020204" pitchFamily="34" charset="0"/>
            <a:cs typeface="Aparajita" panose="02020603050405020304" pitchFamily="18" charset="0"/>
          </a:endParaRPr>
        </a:p>
      </dgm:t>
    </dgm:pt>
    <dgm:pt modelId="{2B1E97A8-4D49-48B0-A6A4-6C047E589CDA}" type="parTrans" cxnId="{D8786BD6-2086-428B-8ADE-FD18E6690514}">
      <dgm:prSet/>
      <dgm:spPr/>
      <dgm:t>
        <a:bodyPr/>
        <a:lstStyle/>
        <a:p>
          <a:endParaRPr lang="en-US"/>
        </a:p>
      </dgm:t>
    </dgm:pt>
    <dgm:pt modelId="{F31C0D34-87CB-453E-89BE-96C60BC89D52}" type="sibTrans" cxnId="{D8786BD6-2086-428B-8ADE-FD18E6690514}">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A7BA9EDE-466A-49A1-AE9E-DE5CAD6197C1}" type="pres">
      <dgm:prSet presAssocID="{E4B0DD13-76FA-4D0E-B72F-D44EA8DFE3B6}" presName="comp" presStyleCnt="0"/>
      <dgm:spPr/>
    </dgm:pt>
    <dgm:pt modelId="{1F428221-F1F1-457C-9DC7-9DF8F1829564}" type="pres">
      <dgm:prSet presAssocID="{E4B0DD13-76FA-4D0E-B72F-D44EA8DFE3B6}" presName="box" presStyleLbl="node1" presStyleIdx="0" presStyleCnt="6"/>
      <dgm:spPr/>
    </dgm:pt>
    <dgm:pt modelId="{EDAE6AB0-5B06-4B4D-B532-42E923AF1EEB}" type="pres">
      <dgm:prSet presAssocID="{E4B0DD13-76FA-4D0E-B72F-D44EA8DFE3B6}" presName="img" presStyleLbl="fgImgPlace1" presStyleIdx="0"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Fluorescent Light Bulb with solid fill"/>
        </a:ext>
      </dgm:extLst>
    </dgm:pt>
    <dgm:pt modelId="{23689069-1E35-46AA-9A0C-6512C9A63CE5}" type="pres">
      <dgm:prSet presAssocID="{E4B0DD13-76FA-4D0E-B72F-D44EA8DFE3B6}" presName="text" presStyleLbl="node1" presStyleIdx="0" presStyleCnt="6">
        <dgm:presLayoutVars>
          <dgm:bulletEnabled val="1"/>
        </dgm:presLayoutVars>
      </dgm:prSet>
      <dgm:spPr/>
    </dgm:pt>
    <dgm:pt modelId="{A8ABD324-692C-40D2-BE55-C9232D11BFC2}" type="pres">
      <dgm:prSet presAssocID="{F31C0D34-87CB-453E-89BE-96C60BC89D52}" presName="spacer" presStyleCnt="0"/>
      <dgm:spPr/>
    </dgm:pt>
    <dgm:pt modelId="{E9BA1431-0A8C-4F92-A679-6BF7688EDC82}" type="pres">
      <dgm:prSet presAssocID="{45255D18-C7FA-4BB6-9D9C-37EAB58F6804}" presName="comp" presStyleCnt="0"/>
      <dgm:spPr/>
    </dgm:pt>
    <dgm:pt modelId="{4329E369-3EA2-4F3D-AABA-7EED8C688A8D}" type="pres">
      <dgm:prSet presAssocID="{45255D18-C7FA-4BB6-9D9C-37EAB58F6804}" presName="box" presStyleLbl="node1" presStyleIdx="1" presStyleCnt="6" custLinFactNeighborX="958" custLinFactNeighborY="3344"/>
      <dgm:spPr/>
    </dgm:pt>
    <dgm:pt modelId="{BC15F2B0-E885-489E-9FFB-73B87FB2648C}" type="pres">
      <dgm:prSet presAssocID="{45255D18-C7FA-4BB6-9D9C-37EAB58F6804}" presName="img" presStyleLbl="fgImgPlace1" presStyleIdx="1"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onstruction worker male with solid fill"/>
        </a:ext>
      </dgm:extLst>
    </dgm:pt>
    <dgm:pt modelId="{C0958700-CB09-4FB1-B784-A4ED9193B16F}" type="pres">
      <dgm:prSet presAssocID="{45255D18-C7FA-4BB6-9D9C-37EAB58F6804}" presName="text" presStyleLbl="node1" presStyleIdx="1" presStyleCnt="6">
        <dgm:presLayoutVars>
          <dgm:bulletEnabled val="1"/>
        </dgm:presLayoutVars>
      </dgm:prSet>
      <dgm:spPr/>
    </dgm:pt>
    <dgm:pt modelId="{39EBF245-31AC-44D3-8D9B-6C701288E1A3}" type="pres">
      <dgm:prSet presAssocID="{033733A7-43C0-4785-9199-5913EC412F7C}"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2" presStyleCnt="6" custLinFactNeighborX="958"/>
      <dgm:spPr/>
    </dgm:pt>
    <dgm:pt modelId="{E9C8A5D3-171F-43FA-9240-CE44C187D99F}" type="pres">
      <dgm:prSet presAssocID="{5BF1642E-92A6-46CC-8C89-243C7AA55C0A}" presName="img" presStyleLbl="fgImgPlace1" presStyleIdx="2"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Medical with solid fill"/>
        </a:ext>
      </dgm:extLst>
    </dgm:pt>
    <dgm:pt modelId="{01443911-1CFB-4757-AB35-0DD8DD3D3E0E}" type="pres">
      <dgm:prSet presAssocID="{5BF1642E-92A6-46CC-8C89-243C7AA55C0A}" presName="text" presStyleLbl="node1" presStyleIdx="2" presStyleCnt="6">
        <dgm:presLayoutVars>
          <dgm:bulletEnabled val="1"/>
        </dgm:presLayoutVars>
      </dgm:prSet>
      <dgm:spPr/>
    </dgm:pt>
    <dgm:pt modelId="{276C197D-4C7C-47CC-9EF8-A5AAB4FF757E}" type="pres">
      <dgm:prSet presAssocID="{0850F654-0FA3-4E87-A5E1-C8F4CEA10F08}" presName="spacer" presStyleCnt="0"/>
      <dgm:spPr/>
    </dgm:pt>
    <dgm:pt modelId="{A0AFBB12-D1E8-42FB-9964-EB7DDF09ED5C}" type="pres">
      <dgm:prSet presAssocID="{7D94A1C6-DAEF-4039-A736-50553C82ED4E}" presName="comp" presStyleCnt="0"/>
      <dgm:spPr/>
    </dgm:pt>
    <dgm:pt modelId="{A9CDC52C-BEA8-4541-A82B-A7DF177EC5F6}" type="pres">
      <dgm:prSet presAssocID="{7D94A1C6-DAEF-4039-A736-50553C82ED4E}" presName="box" presStyleLbl="node1" presStyleIdx="3" presStyleCnt="6"/>
      <dgm:spPr/>
    </dgm:pt>
    <dgm:pt modelId="{BE506AFD-ADA8-400E-8A05-F608891A546E}" type="pres">
      <dgm:prSet presAssocID="{7D94A1C6-DAEF-4039-A736-50553C82ED4E}" presName="img" presStyleLbl="fgImgPlace1" presStyleIdx="3" presStyleCnt="6" custScaleX="31938" custScaleY="94931" custLinFactNeighborX="-33446" custLinFactNeighborY="-2353"/>
      <dgm:spPr>
        <a:blipFill>
          <a:blip xmlns:r="http://schemas.openxmlformats.org/officeDocument/2006/relationships">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Leaf with solid fill"/>
        </a:ext>
      </dgm:extLst>
    </dgm:pt>
    <dgm:pt modelId="{BCDB834B-B27F-4C88-86E8-1320830866A8}" type="pres">
      <dgm:prSet presAssocID="{7D94A1C6-DAEF-4039-A736-50553C82ED4E}" presName="text" presStyleLbl="node1" presStyleIdx="3" presStyleCnt="6">
        <dgm:presLayoutVars>
          <dgm:bulletEnabled val="1"/>
        </dgm:presLayoutVars>
      </dgm:prSet>
      <dgm:spPr/>
    </dgm:pt>
    <dgm:pt modelId="{DF396252-55A2-4B5C-B8EC-05545EDEA372}" type="pres">
      <dgm:prSet presAssocID="{D073AF89-C50A-40D4-93CD-99984CA5B4F2}" presName="spacer" presStyleCnt="0"/>
      <dgm:spPr/>
    </dgm:pt>
    <dgm:pt modelId="{67F889F2-7C58-4A57-A0BB-16FAD12468C7}" type="pres">
      <dgm:prSet presAssocID="{9C4FDAD0-3DB6-4429-9B7A-5E1EA1345A75}" presName="comp" presStyleCnt="0"/>
      <dgm:spPr/>
    </dgm:pt>
    <dgm:pt modelId="{5D7FB876-2104-4633-9D57-74ACAA19EE8D}" type="pres">
      <dgm:prSet presAssocID="{9C4FDAD0-3DB6-4429-9B7A-5E1EA1345A75}" presName="box" presStyleLbl="node1" presStyleIdx="4" presStyleCnt="6"/>
      <dgm:spPr/>
    </dgm:pt>
    <dgm:pt modelId="{9BC65C47-78F6-4505-8ECA-1FA0BCE352CB}" type="pres">
      <dgm:prSet presAssocID="{9C4FDAD0-3DB6-4429-9B7A-5E1EA1345A75}" presName="img" presStyleLbl="fgImgPlace1" presStyleIdx="4"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Folder Search with solid fill"/>
        </a:ext>
      </dgm:extLst>
    </dgm:pt>
    <dgm:pt modelId="{FC98C53E-2641-4AF1-994F-450DB30D6934}" type="pres">
      <dgm:prSet presAssocID="{9C4FDAD0-3DB6-4429-9B7A-5E1EA1345A75}" presName="text" presStyleLbl="node1" presStyleIdx="4" presStyleCnt="6">
        <dgm:presLayoutVars>
          <dgm:bulletEnabled val="1"/>
        </dgm:presLayoutVars>
      </dgm:prSet>
      <dgm:spPr/>
    </dgm:pt>
    <dgm:pt modelId="{E888A97A-DA98-4120-A04B-65E8573A537B}" type="pres">
      <dgm:prSet presAssocID="{54711809-7361-445D-8264-487805002E31}" presName="spacer" presStyleCnt="0"/>
      <dgm:spPr/>
    </dgm:pt>
    <dgm:pt modelId="{7895D826-CBC8-4EFD-9F59-D0AD5CF10B8D}" type="pres">
      <dgm:prSet presAssocID="{239B0C6A-E977-4986-AF4C-CE0536D62C8D}" presName="comp" presStyleCnt="0"/>
      <dgm:spPr/>
    </dgm:pt>
    <dgm:pt modelId="{6D65D130-2659-4ACB-8319-7D35D1B5FD76}" type="pres">
      <dgm:prSet presAssocID="{239B0C6A-E977-4986-AF4C-CE0536D62C8D}" presName="box" presStyleLbl="node1" presStyleIdx="5" presStyleCnt="6"/>
      <dgm:spPr/>
    </dgm:pt>
    <dgm:pt modelId="{45BE738D-531B-4E64-BB6A-C01EFE50F851}" type="pres">
      <dgm:prSet presAssocID="{239B0C6A-E977-4986-AF4C-CE0536D62C8D}" presName="img" presStyleLbl="fgImgPlace1" presStyleIdx="5"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Shield with solid fill"/>
        </a:ext>
      </dgm:extLst>
    </dgm:pt>
    <dgm:pt modelId="{FA497A2D-1624-4879-9505-2BEBD42F9CBF}" type="pres">
      <dgm:prSet presAssocID="{239B0C6A-E977-4986-AF4C-CE0536D62C8D}" presName="text" presStyleLbl="node1" presStyleIdx="5" presStyleCnt="6">
        <dgm:presLayoutVars>
          <dgm:bulletEnabled val="1"/>
        </dgm:presLayoutVars>
      </dgm:prSet>
      <dgm:spPr/>
    </dgm:pt>
  </dgm:ptLst>
  <dgm:cxnLst>
    <dgm:cxn modelId="{9BA7CD0C-B8D3-4D88-A638-6EC2AC8E381A}" type="presOf" srcId="{E4B0DD13-76FA-4D0E-B72F-D44EA8DFE3B6}" destId="{1F428221-F1F1-457C-9DC7-9DF8F1829564}" srcOrd="0" destOrd="0" presId="urn:microsoft.com/office/officeart/2005/8/layout/vList4"/>
    <dgm:cxn modelId="{3AB61117-BDFB-481D-9E59-52638E7A6654}" srcId="{CDD8F212-A0A5-4192-8EC2-832E06824B4B}" destId="{7D94A1C6-DAEF-4039-A736-50553C82ED4E}" srcOrd="3" destOrd="0" parTransId="{B213E34B-96A4-482C-9D7E-B2C462D3935D}" sibTransId="{D073AF89-C50A-40D4-93CD-99984CA5B4F2}"/>
    <dgm:cxn modelId="{BBB7A11E-47ED-4B39-974A-A219EFCE75F2}" type="presOf" srcId="{239B0C6A-E977-4986-AF4C-CE0536D62C8D}" destId="{6D65D130-2659-4ACB-8319-7D35D1B5FD76}" srcOrd="0" destOrd="0" presId="urn:microsoft.com/office/officeart/2005/8/layout/vList4"/>
    <dgm:cxn modelId="{8E06DA28-EB87-43EB-9550-DF2636CA93C8}" type="presOf" srcId="{9C4FDAD0-3DB6-4429-9B7A-5E1EA1345A75}" destId="{5D7FB876-2104-4633-9D57-74ACAA19EE8D}" srcOrd="0" destOrd="0" presId="urn:microsoft.com/office/officeart/2005/8/layout/vList4"/>
    <dgm:cxn modelId="{0A3F1847-B9F7-4A33-B89B-7F452DCED137}" type="presOf" srcId="{5BF1642E-92A6-46CC-8C89-243C7AA55C0A}" destId="{01443911-1CFB-4757-AB35-0DD8DD3D3E0E}" srcOrd="1" destOrd="0" presId="urn:microsoft.com/office/officeart/2005/8/layout/vList4"/>
    <dgm:cxn modelId="{96A56F67-4303-4BEE-9F0D-2EC3A5D65F47}" srcId="{CDD8F212-A0A5-4192-8EC2-832E06824B4B}" destId="{45255D18-C7FA-4BB6-9D9C-37EAB58F6804}" srcOrd="1" destOrd="0" parTransId="{04D8C1D4-E424-41D8-ACAD-44C107840A38}" sibTransId="{033733A7-43C0-4785-9199-5913EC412F7C}"/>
    <dgm:cxn modelId="{10BD486C-78AF-4E66-993B-EAE4C34499BE}" type="presOf" srcId="{7D94A1C6-DAEF-4039-A736-50553C82ED4E}" destId="{A9CDC52C-BEA8-4541-A82B-A7DF177EC5F6}" srcOrd="0" destOrd="0" presId="urn:microsoft.com/office/officeart/2005/8/layout/vList4"/>
    <dgm:cxn modelId="{0FC3307A-3887-49EA-B983-46DC06D51BFC}" srcId="{CDD8F212-A0A5-4192-8EC2-832E06824B4B}" destId="{5BF1642E-92A6-46CC-8C89-243C7AA55C0A}" srcOrd="2" destOrd="0" parTransId="{155AB9E7-07F5-4659-BA72-C879653B7834}" sibTransId="{0850F654-0FA3-4E87-A5E1-C8F4CEA10F08}"/>
    <dgm:cxn modelId="{742DC08B-718B-4DF3-A029-614EB40326C3}" type="presOf" srcId="{E4B0DD13-76FA-4D0E-B72F-D44EA8DFE3B6}" destId="{23689069-1E35-46AA-9A0C-6512C9A63CE5}" srcOrd="1" destOrd="0" presId="urn:microsoft.com/office/officeart/2005/8/layout/vList4"/>
    <dgm:cxn modelId="{6E58ADA7-14AA-4AF9-B0A2-B5AFE9418F07}" type="presOf" srcId="{9C4FDAD0-3DB6-4429-9B7A-5E1EA1345A75}" destId="{FC98C53E-2641-4AF1-994F-450DB30D6934}" srcOrd="1" destOrd="0" presId="urn:microsoft.com/office/officeart/2005/8/layout/vList4"/>
    <dgm:cxn modelId="{4C75C1A9-A361-4306-A9E1-853DABDFE61A}" type="presOf" srcId="{45255D18-C7FA-4BB6-9D9C-37EAB58F6804}" destId="{C0958700-CB09-4FB1-B784-A4ED9193B16F}" srcOrd="1"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38112BB4-0D88-4B06-A851-642129E338A0}" type="presOf" srcId="{45255D18-C7FA-4BB6-9D9C-37EAB58F6804}" destId="{4329E369-3EA2-4F3D-AABA-7EED8C688A8D}" srcOrd="0" destOrd="0" presId="urn:microsoft.com/office/officeart/2005/8/layout/vList4"/>
    <dgm:cxn modelId="{3EEE55C6-611F-4BAF-98E5-53E1AF47FA36}" type="presOf" srcId="{7D94A1C6-DAEF-4039-A736-50553C82ED4E}" destId="{BCDB834B-B27F-4C88-86E8-1320830866A8}" srcOrd="1" destOrd="0" presId="urn:microsoft.com/office/officeart/2005/8/layout/vList4"/>
    <dgm:cxn modelId="{B5433FCA-04C4-4B60-ACD8-18C65A63558E}" srcId="{CDD8F212-A0A5-4192-8EC2-832E06824B4B}" destId="{9C4FDAD0-3DB6-4429-9B7A-5E1EA1345A75}" srcOrd="4" destOrd="0" parTransId="{D1722274-BAAE-4D02-B08F-1FA185ADE761}" sibTransId="{54711809-7361-445D-8264-487805002E31}"/>
    <dgm:cxn modelId="{A65026CD-5B87-4391-BF29-0B3BABFF394E}" type="presOf" srcId="{239B0C6A-E977-4986-AF4C-CE0536D62C8D}" destId="{FA497A2D-1624-4879-9505-2BEBD42F9CBF}" srcOrd="1" destOrd="0" presId="urn:microsoft.com/office/officeart/2005/8/layout/vList4"/>
    <dgm:cxn modelId="{557906CE-4901-4BFF-9281-21D68EBDC61C}" type="presOf" srcId="{5BF1642E-92A6-46CC-8C89-243C7AA55C0A}" destId="{FBEF28B8-D879-4B3C-9B7F-619ED7C3E2C8}" srcOrd="0" destOrd="0" presId="urn:microsoft.com/office/officeart/2005/8/layout/vList4"/>
    <dgm:cxn modelId="{D8786BD6-2086-428B-8ADE-FD18E6690514}" srcId="{CDD8F212-A0A5-4192-8EC2-832E06824B4B}" destId="{E4B0DD13-76FA-4D0E-B72F-D44EA8DFE3B6}" srcOrd="0" destOrd="0" parTransId="{2B1E97A8-4D49-48B0-A6A4-6C047E589CDA}" sibTransId="{F31C0D34-87CB-453E-89BE-96C60BC89D52}"/>
    <dgm:cxn modelId="{B66D39F9-7065-44F2-A3BC-31C072FE16DD}" srcId="{CDD8F212-A0A5-4192-8EC2-832E06824B4B}" destId="{239B0C6A-E977-4986-AF4C-CE0536D62C8D}" srcOrd="5" destOrd="0" parTransId="{5EA78A5D-D570-4C36-B041-7C0E83A12013}" sibTransId="{7E67DFA2-CA2B-4AC6-A908-8761A513EEB5}"/>
    <dgm:cxn modelId="{9BD952C0-5A7A-43DB-A87F-AAE25F6D0417}" type="presParOf" srcId="{3B482C38-C302-4FB7-9774-8DBE053F23BC}" destId="{A7BA9EDE-466A-49A1-AE9E-DE5CAD6197C1}" srcOrd="0" destOrd="0" presId="urn:microsoft.com/office/officeart/2005/8/layout/vList4"/>
    <dgm:cxn modelId="{62DB33EE-C824-4DF1-A306-E97603CBD2A2}" type="presParOf" srcId="{A7BA9EDE-466A-49A1-AE9E-DE5CAD6197C1}" destId="{1F428221-F1F1-457C-9DC7-9DF8F1829564}" srcOrd="0" destOrd="0" presId="urn:microsoft.com/office/officeart/2005/8/layout/vList4"/>
    <dgm:cxn modelId="{FF0DE1EE-19AB-48CB-AB10-2E01DC29A6FB}" type="presParOf" srcId="{A7BA9EDE-466A-49A1-AE9E-DE5CAD6197C1}" destId="{EDAE6AB0-5B06-4B4D-B532-42E923AF1EEB}" srcOrd="1" destOrd="0" presId="urn:microsoft.com/office/officeart/2005/8/layout/vList4"/>
    <dgm:cxn modelId="{88827641-D0BB-4B62-B982-7F0E173E05D1}" type="presParOf" srcId="{A7BA9EDE-466A-49A1-AE9E-DE5CAD6197C1}" destId="{23689069-1E35-46AA-9A0C-6512C9A63CE5}" srcOrd="2" destOrd="0" presId="urn:microsoft.com/office/officeart/2005/8/layout/vList4"/>
    <dgm:cxn modelId="{B676FBE5-EF64-40AC-9F5F-80FB75063912}" type="presParOf" srcId="{3B482C38-C302-4FB7-9774-8DBE053F23BC}" destId="{A8ABD324-692C-40D2-BE55-C9232D11BFC2}" srcOrd="1" destOrd="0" presId="urn:microsoft.com/office/officeart/2005/8/layout/vList4"/>
    <dgm:cxn modelId="{F95726A1-489F-4FD8-B1AB-B3BFE5420155}" type="presParOf" srcId="{3B482C38-C302-4FB7-9774-8DBE053F23BC}" destId="{E9BA1431-0A8C-4F92-A679-6BF7688EDC82}" srcOrd="2" destOrd="0" presId="urn:microsoft.com/office/officeart/2005/8/layout/vList4"/>
    <dgm:cxn modelId="{CC38F72A-717C-438B-B3E3-16D3BB680C5D}" type="presParOf" srcId="{E9BA1431-0A8C-4F92-A679-6BF7688EDC82}" destId="{4329E369-3EA2-4F3D-AABA-7EED8C688A8D}" srcOrd="0" destOrd="0" presId="urn:microsoft.com/office/officeart/2005/8/layout/vList4"/>
    <dgm:cxn modelId="{749A1AB3-E4F0-4E6F-A2F7-D80D861E7835}" type="presParOf" srcId="{E9BA1431-0A8C-4F92-A679-6BF7688EDC82}" destId="{BC15F2B0-E885-489E-9FFB-73B87FB2648C}" srcOrd="1" destOrd="0" presId="urn:microsoft.com/office/officeart/2005/8/layout/vList4"/>
    <dgm:cxn modelId="{79698341-3146-45FF-B86E-C3045137A9DB}" type="presParOf" srcId="{E9BA1431-0A8C-4F92-A679-6BF7688EDC82}" destId="{C0958700-CB09-4FB1-B784-A4ED9193B16F}" srcOrd="2" destOrd="0" presId="urn:microsoft.com/office/officeart/2005/8/layout/vList4"/>
    <dgm:cxn modelId="{6F01F419-9F04-460E-BF72-42A0C492F3E7}" type="presParOf" srcId="{3B482C38-C302-4FB7-9774-8DBE053F23BC}" destId="{39EBF245-31AC-44D3-8D9B-6C701288E1A3}" srcOrd="3" destOrd="0" presId="urn:microsoft.com/office/officeart/2005/8/layout/vList4"/>
    <dgm:cxn modelId="{52DF6E2F-CC1D-44BA-BDBE-D0D7EF3FBF18}" type="presParOf" srcId="{3B482C38-C302-4FB7-9774-8DBE053F23BC}" destId="{5D195495-DE4A-4EE0-B37A-E662C5B593C2}" srcOrd="4" destOrd="0" presId="urn:microsoft.com/office/officeart/2005/8/layout/vList4"/>
    <dgm:cxn modelId="{31FFBC4B-8684-47B8-B619-AE6DC263D8A0}" type="presParOf" srcId="{5D195495-DE4A-4EE0-B37A-E662C5B593C2}" destId="{FBEF28B8-D879-4B3C-9B7F-619ED7C3E2C8}" srcOrd="0" destOrd="0" presId="urn:microsoft.com/office/officeart/2005/8/layout/vList4"/>
    <dgm:cxn modelId="{63CC11E1-B5FB-4903-AEAC-BC38C4CA839F}" type="presParOf" srcId="{5D195495-DE4A-4EE0-B37A-E662C5B593C2}" destId="{E9C8A5D3-171F-43FA-9240-CE44C187D99F}" srcOrd="1" destOrd="0" presId="urn:microsoft.com/office/officeart/2005/8/layout/vList4"/>
    <dgm:cxn modelId="{C2E615BF-9815-488B-B0B8-9EB14B7CBCC8}" type="presParOf" srcId="{5D195495-DE4A-4EE0-B37A-E662C5B593C2}" destId="{01443911-1CFB-4757-AB35-0DD8DD3D3E0E}" srcOrd="2" destOrd="0" presId="urn:microsoft.com/office/officeart/2005/8/layout/vList4"/>
    <dgm:cxn modelId="{469C5D19-4E00-45B2-AC6C-0C6264B0EECD}" type="presParOf" srcId="{3B482C38-C302-4FB7-9774-8DBE053F23BC}" destId="{276C197D-4C7C-47CC-9EF8-A5AAB4FF757E}" srcOrd="5" destOrd="0" presId="urn:microsoft.com/office/officeart/2005/8/layout/vList4"/>
    <dgm:cxn modelId="{C8C7673E-0814-4898-9A6B-1E81A240A58B}" type="presParOf" srcId="{3B482C38-C302-4FB7-9774-8DBE053F23BC}" destId="{A0AFBB12-D1E8-42FB-9964-EB7DDF09ED5C}" srcOrd="6" destOrd="0" presId="urn:microsoft.com/office/officeart/2005/8/layout/vList4"/>
    <dgm:cxn modelId="{84CD3008-8AE8-4E38-85C5-3894720A46E0}" type="presParOf" srcId="{A0AFBB12-D1E8-42FB-9964-EB7DDF09ED5C}" destId="{A9CDC52C-BEA8-4541-A82B-A7DF177EC5F6}" srcOrd="0" destOrd="0" presId="urn:microsoft.com/office/officeart/2005/8/layout/vList4"/>
    <dgm:cxn modelId="{97C4F8FB-E234-412B-908F-183F537F9D10}" type="presParOf" srcId="{A0AFBB12-D1E8-42FB-9964-EB7DDF09ED5C}" destId="{BE506AFD-ADA8-400E-8A05-F608891A546E}" srcOrd="1" destOrd="0" presId="urn:microsoft.com/office/officeart/2005/8/layout/vList4"/>
    <dgm:cxn modelId="{FF65F598-5BB3-4330-A8CB-8C21A513EF51}" type="presParOf" srcId="{A0AFBB12-D1E8-42FB-9964-EB7DDF09ED5C}" destId="{BCDB834B-B27F-4C88-86E8-1320830866A8}" srcOrd="2" destOrd="0" presId="urn:microsoft.com/office/officeart/2005/8/layout/vList4"/>
    <dgm:cxn modelId="{617C50E3-85BD-4CA4-8C2C-2C4EF8411891}" type="presParOf" srcId="{3B482C38-C302-4FB7-9774-8DBE053F23BC}" destId="{DF396252-55A2-4B5C-B8EC-05545EDEA372}" srcOrd="7" destOrd="0" presId="urn:microsoft.com/office/officeart/2005/8/layout/vList4"/>
    <dgm:cxn modelId="{7BB88557-C8C8-4372-8D50-2534097AE807}" type="presParOf" srcId="{3B482C38-C302-4FB7-9774-8DBE053F23BC}" destId="{67F889F2-7C58-4A57-A0BB-16FAD12468C7}" srcOrd="8" destOrd="0" presId="urn:microsoft.com/office/officeart/2005/8/layout/vList4"/>
    <dgm:cxn modelId="{F333E4B8-1241-44C0-9A69-9B62D27330BF}" type="presParOf" srcId="{67F889F2-7C58-4A57-A0BB-16FAD12468C7}" destId="{5D7FB876-2104-4633-9D57-74ACAA19EE8D}" srcOrd="0" destOrd="0" presId="urn:microsoft.com/office/officeart/2005/8/layout/vList4"/>
    <dgm:cxn modelId="{6834F680-7DDE-464F-AA7C-E619AA125344}" type="presParOf" srcId="{67F889F2-7C58-4A57-A0BB-16FAD12468C7}" destId="{9BC65C47-78F6-4505-8ECA-1FA0BCE352CB}" srcOrd="1" destOrd="0" presId="urn:microsoft.com/office/officeart/2005/8/layout/vList4"/>
    <dgm:cxn modelId="{42D38792-C0EE-4006-8CE0-FBB6089B7608}" type="presParOf" srcId="{67F889F2-7C58-4A57-A0BB-16FAD12468C7}" destId="{FC98C53E-2641-4AF1-994F-450DB30D6934}" srcOrd="2" destOrd="0" presId="urn:microsoft.com/office/officeart/2005/8/layout/vList4"/>
    <dgm:cxn modelId="{9109C69F-8930-4997-9A7C-52968E242896}" type="presParOf" srcId="{3B482C38-C302-4FB7-9774-8DBE053F23BC}" destId="{E888A97A-DA98-4120-A04B-65E8573A537B}" srcOrd="9" destOrd="0" presId="urn:microsoft.com/office/officeart/2005/8/layout/vList4"/>
    <dgm:cxn modelId="{BD1E9C03-2D95-4B73-BD9A-DFB023ADE4EA}" type="presParOf" srcId="{3B482C38-C302-4FB7-9774-8DBE053F23BC}" destId="{7895D826-CBC8-4EFD-9F59-D0AD5CF10B8D}" srcOrd="10" destOrd="0" presId="urn:microsoft.com/office/officeart/2005/8/layout/vList4"/>
    <dgm:cxn modelId="{55E2BDEA-27DC-4E9F-BBB7-19AF1CB8F5B7}" type="presParOf" srcId="{7895D826-CBC8-4EFD-9F59-D0AD5CF10B8D}" destId="{6D65D130-2659-4ACB-8319-7D35D1B5FD76}" srcOrd="0" destOrd="0" presId="urn:microsoft.com/office/officeart/2005/8/layout/vList4"/>
    <dgm:cxn modelId="{F651FBF7-1E84-403C-B6C5-3FF917F7A876}" type="presParOf" srcId="{7895D826-CBC8-4EFD-9F59-D0AD5CF10B8D}" destId="{45BE738D-531B-4E64-BB6A-C01EFE50F851}" srcOrd="1" destOrd="0" presId="urn:microsoft.com/office/officeart/2005/8/layout/vList4"/>
    <dgm:cxn modelId="{0684A4CF-0B05-4A6B-9A63-F233D8CF6106}" type="presParOf" srcId="{7895D826-CBC8-4EFD-9F59-D0AD5CF10B8D}" destId="{FA497A2D-1624-4879-9505-2BEBD42F9CB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D748665-0356-47C0-AAF0-68B21653A595}">
      <dgm:prSet phldrT="[Text]" custT="1"/>
      <dgm:spPr>
        <a:solidFill>
          <a:srgbClr val="E8DFF0"/>
        </a:solidFill>
      </dgm:spPr>
      <dgm:t>
        <a:bodyPr/>
        <a:lstStyle/>
        <a:p>
          <a:pPr>
            <a:buNone/>
          </a:pPr>
          <a:r>
            <a:rPr lang="en-US" sz="1400" dirty="0">
              <a:solidFill>
                <a:schemeClr val="tx1"/>
              </a:solidFill>
              <a:latin typeface="Aptos" panose="020B0004020202020204" pitchFamily="34" charset="0"/>
              <a:hlinkClick xmlns:r="http://schemas.openxmlformats.org/officeDocument/2006/relationships" r:id="rId1"/>
            </a:rPr>
            <a:t>HB 1916</a:t>
          </a:r>
          <a:r>
            <a:rPr lang="en-US" sz="1400" dirty="0">
              <a:solidFill>
                <a:schemeClr val="tx1"/>
              </a:solidFill>
              <a:latin typeface="Aptos" panose="020B0004020202020204" pitchFamily="34" charset="0"/>
            </a:rPr>
            <a:t> outlines new requirements for challenging an individual’s voter registration and increases evidentiary standard; establishes a misdemeanor crime for knowingly challenging a registration without reasonable cause</a:t>
          </a:r>
          <a:endParaRPr lang="en-US" sz="1400" b="1" dirty="0">
            <a:solidFill>
              <a:schemeClr val="tx1"/>
            </a:solidFill>
            <a:latin typeface="Aptos" panose="020B0004020202020204" pitchFamily="34" charset="0"/>
          </a:endParaRPr>
        </a:p>
      </dgm:t>
    </dgm:pt>
    <dgm:pt modelId="{2854B065-E13F-4BBC-ABD2-FBA86E33FB5E}" type="parTrans" cxnId="{6643FBA7-5B37-4B3F-B19F-6255410C4E23}">
      <dgm:prSet/>
      <dgm:spPr/>
      <dgm:t>
        <a:bodyPr/>
        <a:lstStyle/>
        <a:p>
          <a:endParaRPr lang="en-US"/>
        </a:p>
      </dgm:t>
    </dgm:pt>
    <dgm:pt modelId="{EDB078C4-F8EB-4CF2-8F93-A9CE5C30A26C}" type="sibTrans" cxnId="{6643FBA7-5B37-4B3F-B19F-6255410C4E23}">
      <dgm:prSet/>
      <dgm:spPr/>
      <dgm:t>
        <a:bodyPr/>
        <a:lstStyle/>
        <a:p>
          <a:endParaRPr lang="en-US"/>
        </a:p>
      </dgm:t>
    </dgm:pt>
    <dgm:pt modelId="{5BF1642E-92A6-46CC-8C89-243C7AA55C0A}">
      <dgm:prSet custT="1"/>
      <dgm:spPr>
        <a:solidFill>
          <a:srgbClr val="E8DFF0"/>
        </a:solidFill>
      </dgm:spPr>
      <dgm:t>
        <a:bodyPr/>
        <a:lstStyle/>
        <a:p>
          <a:r>
            <a:rPr lang="en-US" sz="1400" b="0" i="0" dirty="0">
              <a:solidFill>
                <a:schemeClr val="tx1"/>
              </a:solidFill>
              <a:latin typeface="Aptos" panose="020B0004020202020204" pitchFamily="34" charset="0"/>
              <a:hlinkClick xmlns:r="http://schemas.openxmlformats.org/officeDocument/2006/relationships" r:id="rId2"/>
            </a:rPr>
            <a:t>SB 6346</a:t>
          </a:r>
          <a:r>
            <a:rPr lang="en-US" sz="1400" b="0" i="0" dirty="0">
              <a:solidFill>
                <a:schemeClr val="tx1"/>
              </a:solidFill>
              <a:latin typeface="Aptos" panose="020B0004020202020204" pitchFamily="34" charset="0"/>
            </a:rPr>
            <a:t> </a:t>
          </a:r>
          <a:r>
            <a:rPr lang="en-US" sz="1400" b="0" dirty="0">
              <a:solidFill>
                <a:schemeClr val="tx1"/>
              </a:solidFill>
              <a:latin typeface="Aptos" panose="020B0004020202020204" pitchFamily="34" charset="0"/>
            </a:rPr>
            <a:t>applies </a:t>
          </a:r>
          <a:r>
            <a:rPr lang="en-US" sz="1400" b="0" i="0" dirty="0">
              <a:solidFill>
                <a:schemeClr val="tx1"/>
              </a:solidFill>
              <a:latin typeface="Aptos" panose="020B0004020202020204" pitchFamily="34" charset="0"/>
            </a:rPr>
            <a:t>a 9.9% </a:t>
          </a:r>
          <a:r>
            <a:rPr lang="en-US" sz="1400" b="0" i="0" dirty="0">
              <a:solidFill>
                <a:schemeClr val="tx1"/>
              </a:solidFill>
              <a:latin typeface="Aptos" panose="020B0004020202020204" pitchFamily="34" charset="0"/>
              <a:hlinkClick xmlns:r="http://schemas.openxmlformats.org/officeDocument/2006/relationships" r:id="rId3"/>
            </a:rPr>
            <a:t>tax</a:t>
          </a:r>
          <a:r>
            <a:rPr lang="en-US" sz="1400" b="0" i="0" dirty="0">
              <a:solidFill>
                <a:schemeClr val="tx1"/>
              </a:solidFill>
              <a:latin typeface="Aptos" panose="020B0004020202020204" pitchFamily="34" charset="0"/>
            </a:rPr>
            <a:t> — the state’s first personal income tax — on individuals who earn more than $1 million per year, excluding home value; the law could be </a:t>
          </a:r>
          <a:r>
            <a:rPr lang="en-US" sz="1400" b="0" i="0" dirty="0">
              <a:solidFill>
                <a:schemeClr val="tx1"/>
              </a:solidFill>
              <a:latin typeface="Aptos" panose="020B0004020202020204" pitchFamily="34" charset="0"/>
              <a:hlinkClick xmlns:r="http://schemas.openxmlformats.org/officeDocument/2006/relationships" r:id="rId4"/>
            </a:rPr>
            <a:t>challenged</a:t>
          </a:r>
          <a:r>
            <a:rPr lang="en-US" sz="1400" b="0" i="0" dirty="0">
              <a:solidFill>
                <a:schemeClr val="tx1"/>
              </a:solidFill>
              <a:latin typeface="Aptos" panose="020B0004020202020204" pitchFamily="34" charset="0"/>
            </a:rPr>
            <a:t> based on a 1933 court decision that blocked graduated income taxes in the state</a:t>
          </a:r>
          <a:endParaRPr lang="en-US" sz="1400" b="0" dirty="0">
            <a:solidFill>
              <a:schemeClr val="tx1"/>
            </a:solidFill>
            <a:latin typeface="Aptos" panose="020B0004020202020204" pitchFamily="34" charset="0"/>
          </a:endParaRPr>
        </a:p>
      </dgm:t>
    </dgm:pt>
    <dgm:pt modelId="{155AB9E7-07F5-4659-BA72-C879653B7834}" type="parTrans" cxnId="{0FC3307A-3887-49EA-B983-46DC06D51BFC}">
      <dgm:prSet/>
      <dgm:spPr/>
      <dgm:t>
        <a:bodyPr/>
        <a:lstStyle/>
        <a:p>
          <a:endParaRPr lang="en-US"/>
        </a:p>
      </dgm:t>
    </dgm:pt>
    <dgm:pt modelId="{0850F654-0FA3-4E87-A5E1-C8F4CEA10F08}" type="sibTrans" cxnId="{0FC3307A-3887-49EA-B983-46DC06D51BFC}">
      <dgm:prSet/>
      <dgm:spPr/>
      <dgm:t>
        <a:bodyPr/>
        <a:lstStyle/>
        <a:p>
          <a:endParaRPr lang="en-US"/>
        </a:p>
      </dgm:t>
    </dgm:pt>
    <dgm:pt modelId="{CFED60DF-17AE-4C57-9730-45760E163947}">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5"/>
            </a:rPr>
            <a:t>HB 2471</a:t>
          </a:r>
          <a:r>
            <a:rPr lang="en-US" sz="1400" dirty="0">
              <a:latin typeface="Aptos" panose="020B0004020202020204" pitchFamily="34" charset="0"/>
            </a:rPr>
            <a:t> </a:t>
          </a:r>
          <a:r>
            <a:rPr lang="en-US" sz="1400" dirty="0">
              <a:solidFill>
                <a:schemeClr val="tx1"/>
              </a:solidFill>
              <a:latin typeface="Aptos" panose="020B0004020202020204" pitchFamily="34" charset="0"/>
            </a:rPr>
            <a:t>provides the state </a:t>
          </a:r>
          <a:r>
            <a:rPr lang="en-US" sz="1400" dirty="0">
              <a:solidFill>
                <a:schemeClr val="tx1"/>
              </a:solidFill>
              <a:latin typeface="Aptos" panose="020B0004020202020204" pitchFamily="34" charset="0"/>
              <a:hlinkClick xmlns:r="http://schemas.openxmlformats.org/officeDocument/2006/relationships" r:id="rId6"/>
            </a:rPr>
            <a:t>labor board</a:t>
          </a:r>
          <a:r>
            <a:rPr lang="en-US" sz="1400" dirty="0">
              <a:solidFill>
                <a:schemeClr val="tx1"/>
              </a:solidFill>
              <a:latin typeface="Aptos" panose="020B0004020202020204" pitchFamily="34" charset="0"/>
            </a:rPr>
            <a:t> with authority over private sector collective bargaining if federal labor laws are rolled back or not enforced</a:t>
          </a:r>
          <a:r>
            <a:rPr lang="en-US" sz="1400" b="0" dirty="0">
              <a:solidFill>
                <a:schemeClr val="tx1"/>
              </a:solidFill>
              <a:latin typeface="Aptos" panose="020B0004020202020204" pitchFamily="34" charset="0"/>
            </a:rPr>
            <a:t>; </a:t>
          </a:r>
          <a:r>
            <a:rPr lang="en-US" sz="1400" b="0" i="0" strike="noStrike" dirty="0">
              <a:solidFill>
                <a:schemeClr val="tx1"/>
              </a:solidFill>
              <a:latin typeface="Aptos" panose="020B0004020202020204" pitchFamily="34" charset="0"/>
            </a:rPr>
            <a:t>similar</a:t>
          </a:r>
          <a:r>
            <a:rPr lang="en-US" sz="1400" b="0" i="0" strike="noStrike" dirty="0">
              <a:solidFill>
                <a:srgbClr val="FF0000"/>
              </a:solidFill>
              <a:latin typeface="Aptos" panose="020B0004020202020204" pitchFamily="34" charset="0"/>
            </a:rPr>
            <a:t> </a:t>
          </a:r>
          <a:r>
            <a:rPr lang="en-US" sz="1400" b="0" i="0" dirty="0">
              <a:solidFill>
                <a:schemeClr val="tx1"/>
              </a:solidFill>
              <a:latin typeface="Aptos" panose="020B0004020202020204" pitchFamily="34" charset="0"/>
            </a:rPr>
            <a:t>laws in </a:t>
          </a:r>
          <a:r>
            <a:rPr lang="en-US" sz="1400" b="0" i="0" dirty="0">
              <a:solidFill>
                <a:schemeClr val="tx1"/>
              </a:solidFill>
              <a:latin typeface="Aptos" panose="020B0004020202020204" pitchFamily="34" charset="0"/>
              <a:hlinkClick xmlns:r="http://schemas.openxmlformats.org/officeDocument/2006/relationships" r:id="rId7"/>
            </a:rPr>
            <a:t>California</a:t>
          </a:r>
          <a:r>
            <a:rPr lang="en-US" sz="1400" b="0" i="0" dirty="0">
              <a:solidFill>
                <a:schemeClr val="tx1"/>
              </a:solidFill>
              <a:latin typeface="Aptos" panose="020B0004020202020204" pitchFamily="34" charset="0"/>
            </a:rPr>
            <a:t> and </a:t>
          </a:r>
          <a:r>
            <a:rPr lang="en-US" sz="1400" b="0" i="0" dirty="0">
              <a:solidFill>
                <a:schemeClr val="tx1"/>
              </a:solidFill>
              <a:latin typeface="Aptos" panose="020B0004020202020204" pitchFamily="34" charset="0"/>
              <a:hlinkClick xmlns:r="http://schemas.openxmlformats.org/officeDocument/2006/relationships" r:id="rId8"/>
            </a:rPr>
            <a:t>New York</a:t>
          </a:r>
          <a:r>
            <a:rPr lang="en-US" sz="1400" b="0" i="0" dirty="0">
              <a:solidFill>
                <a:schemeClr val="tx1"/>
              </a:solidFill>
              <a:latin typeface="Aptos" panose="020B0004020202020204" pitchFamily="34" charset="0"/>
            </a:rPr>
            <a:t> have been temporarily blocked in court</a:t>
          </a:r>
          <a:endParaRPr lang="en-US" sz="1400" dirty="0">
            <a:solidFill>
              <a:schemeClr val="tx1"/>
            </a:solidFill>
            <a:latin typeface="Aptos" panose="020B0004020202020204" pitchFamily="34" charset="0"/>
          </a:endParaRPr>
        </a:p>
      </dgm:t>
    </dgm:pt>
    <dgm:pt modelId="{4ACD1D92-E27C-404D-99BE-906E458A194E}" type="parTrans" cxnId="{669F5B5B-BC43-41D5-B094-CC473C449853}">
      <dgm:prSet/>
      <dgm:spPr/>
      <dgm:t>
        <a:bodyPr/>
        <a:lstStyle/>
        <a:p>
          <a:endParaRPr lang="en-US"/>
        </a:p>
      </dgm:t>
    </dgm:pt>
    <dgm:pt modelId="{B737F90E-7883-4882-BDFD-636912B94D6B}" type="sibTrans" cxnId="{669F5B5B-BC43-41D5-B094-CC473C449853}">
      <dgm:prSet/>
      <dgm:spPr/>
      <dgm:t>
        <a:bodyPr/>
        <a:lstStyle/>
        <a:p>
          <a:endParaRPr lang="en-US"/>
        </a:p>
      </dgm:t>
    </dgm:pt>
    <dgm:pt modelId="{AB438305-A57F-466E-8A58-1C2C10AC3E7D}">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9"/>
            </a:rPr>
            <a:t>SB 6231</a:t>
          </a:r>
          <a:r>
            <a:rPr lang="en-US" sz="1400" dirty="0">
              <a:latin typeface="Aptos" panose="020B0004020202020204" pitchFamily="34" charset="0"/>
            </a:rPr>
            <a:t> </a:t>
          </a:r>
          <a:r>
            <a:rPr lang="en-US" sz="1400" dirty="0">
              <a:solidFill>
                <a:schemeClr val="tx1"/>
              </a:solidFill>
              <a:latin typeface="Aptos" panose="020B0004020202020204" pitchFamily="34" charset="0"/>
            </a:rPr>
            <a:t>eliminates a tax exemption for </a:t>
          </a:r>
          <a:r>
            <a:rPr lang="en-US" sz="1400" dirty="0">
              <a:solidFill>
                <a:schemeClr val="tx1"/>
              </a:solidFill>
              <a:latin typeface="Aptos" panose="020B0004020202020204" pitchFamily="34" charset="0"/>
              <a:hlinkClick xmlns:r="http://schemas.openxmlformats.org/officeDocument/2006/relationships" r:id="rId10"/>
            </a:rPr>
            <a:t>data centers</a:t>
          </a:r>
          <a:r>
            <a:rPr lang="en-US" sz="1400" dirty="0">
              <a:solidFill>
                <a:schemeClr val="tx1"/>
              </a:solidFill>
              <a:latin typeface="Aptos" panose="020B0004020202020204" pitchFamily="34" charset="0"/>
            </a:rPr>
            <a:t> when refurbishing equipment and any existing exemption certificates would expire July 1, 2026</a:t>
          </a:r>
        </a:p>
      </dgm:t>
    </dgm:pt>
    <dgm:pt modelId="{9CCBAC0C-026C-4E4E-A00D-D4E48C1B7142}" type="parTrans" cxnId="{E539910F-C4FC-4A84-B2D4-B8E24BB8AC42}">
      <dgm:prSet/>
      <dgm:spPr/>
      <dgm:t>
        <a:bodyPr/>
        <a:lstStyle/>
        <a:p>
          <a:endParaRPr lang="en-US"/>
        </a:p>
      </dgm:t>
    </dgm:pt>
    <dgm:pt modelId="{CA3BA741-8BD1-43D8-9F21-9C496FFBFEDF}" type="sibTrans" cxnId="{E539910F-C4FC-4A84-B2D4-B8E24BB8AC42}">
      <dgm:prSet/>
      <dgm:spPr/>
      <dgm:t>
        <a:bodyPr/>
        <a:lstStyle/>
        <a:p>
          <a:endParaRPr lang="en-US"/>
        </a:p>
      </dgm:t>
    </dgm:pt>
    <dgm:pt modelId="{5127DA2B-0ABC-4588-89B4-714AA015002D}">
      <dgm:prSet custT="1"/>
      <dgm:spPr>
        <a:solidFill>
          <a:srgbClr val="E8DFF0"/>
        </a:solidFill>
      </dgm:spPr>
      <dgm:t>
        <a:bodyPr/>
        <a:lstStyle/>
        <a:p>
          <a:r>
            <a:rPr lang="en-US" sz="1400">
              <a:latin typeface="Aptos" panose="020B0004020202020204" pitchFamily="34" charset="0"/>
              <a:hlinkClick xmlns:r="http://schemas.openxmlformats.org/officeDocument/2006/relationships" r:id="rId11"/>
            </a:rPr>
            <a:t>HB 2105</a:t>
          </a:r>
          <a:r>
            <a:rPr lang="en-US" sz="1400">
              <a:latin typeface="Aptos" panose="020B0004020202020204" pitchFamily="34" charset="0"/>
            </a:rPr>
            <a:t> </a:t>
          </a:r>
          <a:r>
            <a:rPr lang="en-US" sz="1400">
              <a:solidFill>
                <a:schemeClr val="tx1"/>
              </a:solidFill>
              <a:latin typeface="Aptos" panose="020B0004020202020204" pitchFamily="34" charset="0"/>
            </a:rPr>
            <a:t>requires employers to provide </a:t>
          </a:r>
          <a:r>
            <a:rPr lang="en-US" sz="1400">
              <a:solidFill>
                <a:schemeClr val="tx1"/>
              </a:solidFill>
              <a:latin typeface="Aptos" panose="020B0004020202020204" pitchFamily="34" charset="0"/>
              <a:hlinkClick xmlns:r="http://schemas.openxmlformats.org/officeDocument/2006/relationships" r:id="rId12"/>
            </a:rPr>
            <a:t>written notice</a:t>
          </a:r>
          <a:r>
            <a:rPr lang="en-US" sz="1400">
              <a:solidFill>
                <a:schemeClr val="tx1"/>
              </a:solidFill>
              <a:latin typeface="Aptos" panose="020B0004020202020204" pitchFamily="34" charset="0"/>
            </a:rPr>
            <a:t> of any federal inspections of I-9 employment eligibility forms and related worker records to each worker within five business days of receiving notification from a federal agency</a:t>
          </a:r>
        </a:p>
      </dgm:t>
    </dgm:pt>
    <dgm:pt modelId="{7F7736B3-22A2-446F-9417-D6E94C5AAD08}" type="parTrans" cxnId="{9AA6D01C-E18D-4DC0-9EB7-B65AAF152E5E}">
      <dgm:prSet/>
      <dgm:spPr/>
      <dgm:t>
        <a:bodyPr/>
        <a:lstStyle/>
        <a:p>
          <a:endParaRPr lang="en-US"/>
        </a:p>
      </dgm:t>
    </dgm:pt>
    <dgm:pt modelId="{66BB087C-761A-4F10-9FD0-4E4C3C66A846}" type="sibTrans" cxnId="{9AA6D01C-E18D-4DC0-9EB7-B65AAF152E5E}">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0" presStyleCnt="5"/>
      <dgm:spPr/>
    </dgm:pt>
    <dgm:pt modelId="{E9C8A5D3-171F-43FA-9240-CE44C187D99F}" type="pres">
      <dgm:prSet presAssocID="{5BF1642E-92A6-46CC-8C89-243C7AA55C0A}" presName="img" presStyleLbl="fgImgPlace1" presStyleIdx="0" presStyleCnt="5" custScaleX="31938" custScaleY="78900" custLinFactNeighborX="-34866"/>
      <dgm:spPr>
        <a:blipFill rotWithShape="1">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Piggy Bank with solid fill"/>
        </a:ext>
      </dgm:extLst>
    </dgm:pt>
    <dgm:pt modelId="{01443911-1CFB-4757-AB35-0DD8DD3D3E0E}" type="pres">
      <dgm:prSet presAssocID="{5BF1642E-92A6-46CC-8C89-243C7AA55C0A}" presName="text" presStyleLbl="node1" presStyleIdx="0" presStyleCnt="5">
        <dgm:presLayoutVars>
          <dgm:bulletEnabled val="1"/>
        </dgm:presLayoutVars>
      </dgm:prSet>
      <dgm:spPr/>
    </dgm:pt>
    <dgm:pt modelId="{276C197D-4C7C-47CC-9EF8-A5AAB4FF757E}" type="pres">
      <dgm:prSet presAssocID="{0850F654-0FA3-4E87-A5E1-C8F4CEA10F08}"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1" presStyleCnt="5"/>
      <dgm:spPr/>
    </dgm:pt>
    <dgm:pt modelId="{103819A7-0E52-4AA5-96E2-0C4C03BE3FB9}" type="pres">
      <dgm:prSet presAssocID="{AB438305-A57F-466E-8A58-1C2C10AC3E7D}" presName="img" presStyleLbl="fgImgPlace1" presStyleIdx="1" presStyleCnt="5" custScaleX="31938" custScaleY="78900" custLinFactNeighborX="-34866"/>
      <dgm:spPr>
        <a:blipFill rotWithShape="1">
          <a:blip xmlns:r="http://schemas.openxmlformats.org/officeDocument/2006/relationships">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Shield with solid fill"/>
        </a:ext>
      </dgm:extLst>
    </dgm:pt>
    <dgm:pt modelId="{C7032E9D-E76A-4F31-B51A-C38865C43A64}" type="pres">
      <dgm:prSet presAssocID="{AB438305-A57F-466E-8A58-1C2C10AC3E7D}" presName="text" presStyleLbl="node1" presStyleIdx="1" presStyleCnt="5">
        <dgm:presLayoutVars>
          <dgm:bulletEnabled val="1"/>
        </dgm:presLayoutVars>
      </dgm:prSet>
      <dgm:spPr/>
    </dgm:pt>
    <dgm:pt modelId="{84BCE712-F7F4-4C39-8B3D-F7A395B98B41}" type="pres">
      <dgm:prSet presAssocID="{CA3BA741-8BD1-43D8-9F21-9C496FFBFEDF}" presName="spacer" presStyleCnt="0"/>
      <dgm:spPr/>
    </dgm:pt>
    <dgm:pt modelId="{6317D9D1-FE33-4805-BDEA-C4348F182FBD}" type="pres">
      <dgm:prSet presAssocID="{5127DA2B-0ABC-4588-89B4-714AA015002D}" presName="comp" presStyleCnt="0"/>
      <dgm:spPr/>
    </dgm:pt>
    <dgm:pt modelId="{5A8988CC-1B1E-4377-A0E7-4529BCFA1840}" type="pres">
      <dgm:prSet presAssocID="{5127DA2B-0ABC-4588-89B4-714AA015002D}" presName="box" presStyleLbl="node1" presStyleIdx="2" presStyleCnt="5"/>
      <dgm:spPr/>
    </dgm:pt>
    <dgm:pt modelId="{5F9BF74A-31A2-48E3-9A8B-4AA0312869E5}" type="pres">
      <dgm:prSet presAssocID="{5127DA2B-0ABC-4588-89B4-714AA015002D}" presName="img" presStyleLbl="fgImgPlace1" presStyleIdx="2" presStyleCnt="5" custScaleX="31938" custScaleY="78900" custLinFactNeighborX="-34866"/>
      <dgm:spPr>
        <a:blipFill rotWithShape="1">
          <a:blip xmlns:r="http://schemas.openxmlformats.org/officeDocument/2006/relationships">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Inbox Check with solid fill"/>
        </a:ext>
      </dgm:extLst>
    </dgm:pt>
    <dgm:pt modelId="{33A2A902-C819-4834-9C28-64D2F9DF3CD0}" type="pres">
      <dgm:prSet presAssocID="{5127DA2B-0ABC-4588-89B4-714AA015002D}" presName="text" presStyleLbl="node1" presStyleIdx="2" presStyleCnt="5">
        <dgm:presLayoutVars>
          <dgm:bulletEnabled val="1"/>
        </dgm:presLayoutVars>
      </dgm:prSet>
      <dgm:spPr/>
    </dgm:pt>
    <dgm:pt modelId="{68F24FE6-2E13-4084-9CD4-268087D4EA6E}" type="pres">
      <dgm:prSet presAssocID="{66BB087C-761A-4F10-9FD0-4E4C3C66A846}"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3" presStyleCnt="5" custLinFactNeighborX="-148" custLinFactNeighborY="-798"/>
      <dgm:spPr/>
    </dgm:pt>
    <dgm:pt modelId="{AA6E8F42-18AC-4B0F-B8F8-10EB8D9D5800}" type="pres">
      <dgm:prSet presAssocID="{CFED60DF-17AE-4C57-9730-45760E163947}" presName="img" presStyleLbl="fgImgPlace1" presStyleIdx="3" presStyleCnt="5" custScaleX="31938" custScaleY="78900" custLinFactNeighborX="-34866"/>
      <dgm:spPr>
        <a:blipFill rotWithShape="1">
          <a:blip xmlns:r="http://schemas.openxmlformats.org/officeDocument/2006/relationships">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Construction worker male with solid fill"/>
        </a:ext>
      </dgm:extLst>
    </dgm:pt>
    <dgm:pt modelId="{DA7BCC53-E329-44E6-969F-CCE296A66033}" type="pres">
      <dgm:prSet presAssocID="{CFED60DF-17AE-4C57-9730-45760E163947}" presName="text" presStyleLbl="node1" presStyleIdx="3" presStyleCnt="5">
        <dgm:presLayoutVars>
          <dgm:bulletEnabled val="1"/>
        </dgm:presLayoutVars>
      </dgm:prSet>
      <dgm:spPr/>
    </dgm:pt>
    <dgm:pt modelId="{B6F55E1C-BCE4-4669-AF11-39E9D9975CB6}" type="pres">
      <dgm:prSet presAssocID="{B737F90E-7883-4882-BDFD-636912B94D6B}" presName="spacer" presStyleCnt="0"/>
      <dgm:spPr/>
    </dgm:pt>
    <dgm:pt modelId="{058AC387-1E92-4CA7-A525-6119BE22DDE5}" type="pres">
      <dgm:prSet presAssocID="{8D748665-0356-47C0-AAF0-68B21653A595}" presName="comp" presStyleCnt="0"/>
      <dgm:spPr/>
    </dgm:pt>
    <dgm:pt modelId="{A25E385F-B334-45CC-8109-52F59D7628AC}" type="pres">
      <dgm:prSet presAssocID="{8D748665-0356-47C0-AAF0-68B21653A595}" presName="box" presStyleLbl="node1" presStyleIdx="4" presStyleCnt="5"/>
      <dgm:spPr/>
    </dgm:pt>
    <dgm:pt modelId="{26083246-69A9-4A57-85C7-653A8EAD3885}" type="pres">
      <dgm:prSet presAssocID="{8D748665-0356-47C0-AAF0-68B21653A595}" presName="img" presStyleLbl="fgImgPlace1" presStyleIdx="4" presStyleCnt="5" custScaleX="31938" custScaleY="78900" custLinFactNeighborX="-34866"/>
      <dgm:spPr>
        <a:blipFill rotWithShape="1">
          <a:blip xmlns:r="http://schemas.openxmlformats.org/officeDocument/2006/relationships">
            <a:extLs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Fluorescent Light Bulb with solid fill"/>
        </a:ext>
      </dgm:extLst>
    </dgm:pt>
    <dgm:pt modelId="{1C8EA963-F4B9-41B8-8943-F8743BBEEB26}" type="pres">
      <dgm:prSet presAssocID="{8D748665-0356-47C0-AAF0-68B21653A595}" presName="text" presStyleLbl="node1" presStyleIdx="4" presStyleCnt="5">
        <dgm:presLayoutVars>
          <dgm:bulletEnabled val="1"/>
        </dgm:presLayoutVars>
      </dgm:prSet>
      <dgm:spPr/>
    </dgm:pt>
  </dgm:ptLst>
  <dgm:cxnLst>
    <dgm:cxn modelId="{E539910F-C4FC-4A84-B2D4-B8E24BB8AC42}" srcId="{CDD8F212-A0A5-4192-8EC2-832E06824B4B}" destId="{AB438305-A57F-466E-8A58-1C2C10AC3E7D}" srcOrd="1" destOrd="0" parTransId="{9CCBAC0C-026C-4E4E-A00D-D4E48C1B7142}" sibTransId="{CA3BA741-8BD1-43D8-9F21-9C496FFBFEDF}"/>
    <dgm:cxn modelId="{36602B14-CF14-4C09-8B2B-BBE14FC07E80}" type="presOf" srcId="{AB438305-A57F-466E-8A58-1C2C10AC3E7D}" destId="{C7032E9D-E76A-4F31-B51A-C38865C43A64}" srcOrd="1" destOrd="0" presId="urn:microsoft.com/office/officeart/2005/8/layout/vList4"/>
    <dgm:cxn modelId="{9AA6D01C-E18D-4DC0-9EB7-B65AAF152E5E}" srcId="{CDD8F212-A0A5-4192-8EC2-832E06824B4B}" destId="{5127DA2B-0ABC-4588-89B4-714AA015002D}" srcOrd="2" destOrd="0" parTransId="{7F7736B3-22A2-446F-9417-D6E94C5AAD08}" sibTransId="{66BB087C-761A-4F10-9FD0-4E4C3C66A846}"/>
    <dgm:cxn modelId="{8845AD2D-D354-4C20-B1C1-E69D0BDF8C34}" type="presOf" srcId="{5127DA2B-0ABC-4588-89B4-714AA015002D}" destId="{33A2A902-C819-4834-9C28-64D2F9DF3CD0}" srcOrd="1" destOrd="0" presId="urn:microsoft.com/office/officeart/2005/8/layout/vList4"/>
    <dgm:cxn modelId="{3F91063A-957C-45E1-B741-F83466A542AB}" type="presOf" srcId="{CFED60DF-17AE-4C57-9730-45760E163947}" destId="{DA7BCC53-E329-44E6-969F-CCE296A66033}" srcOrd="1" destOrd="0" presId="urn:microsoft.com/office/officeart/2005/8/layout/vList4"/>
    <dgm:cxn modelId="{669F5B5B-BC43-41D5-B094-CC473C449853}" srcId="{CDD8F212-A0A5-4192-8EC2-832E06824B4B}" destId="{CFED60DF-17AE-4C57-9730-45760E163947}" srcOrd="3" destOrd="0" parTransId="{4ACD1D92-E27C-404D-99BE-906E458A194E}" sibTransId="{B737F90E-7883-4882-BDFD-636912B94D6B}"/>
    <dgm:cxn modelId="{2EFFCC49-1450-4B56-A4DF-0D0E6451ED16}" type="presOf" srcId="{8D748665-0356-47C0-AAF0-68B21653A595}" destId="{A25E385F-B334-45CC-8109-52F59D7628AC}" srcOrd="0" destOrd="0" presId="urn:microsoft.com/office/officeart/2005/8/layout/vList4"/>
    <dgm:cxn modelId="{0FC3307A-3887-49EA-B983-46DC06D51BFC}" srcId="{CDD8F212-A0A5-4192-8EC2-832E06824B4B}" destId="{5BF1642E-92A6-46CC-8C89-243C7AA55C0A}" srcOrd="0" destOrd="0" parTransId="{155AB9E7-07F5-4659-BA72-C879653B7834}" sibTransId="{0850F654-0FA3-4E87-A5E1-C8F4CEA10F08}"/>
    <dgm:cxn modelId="{BFE81086-F38F-492F-931A-70F91DDDBD5D}" type="presOf" srcId="{CFED60DF-17AE-4C57-9730-45760E163947}" destId="{623A7C2F-0544-48D2-8229-872F1C3A3D2F}" srcOrd="0" destOrd="0" presId="urn:microsoft.com/office/officeart/2005/8/layout/vList4"/>
    <dgm:cxn modelId="{CD884996-822F-4905-931F-668700BDE473}" type="presOf" srcId="{5BF1642E-92A6-46CC-8C89-243C7AA55C0A}" destId="{FBEF28B8-D879-4B3C-9B7F-619ED7C3E2C8}" srcOrd="0" destOrd="0" presId="urn:microsoft.com/office/officeart/2005/8/layout/vList4"/>
    <dgm:cxn modelId="{6643FBA7-5B37-4B3F-B19F-6255410C4E23}" srcId="{CDD8F212-A0A5-4192-8EC2-832E06824B4B}" destId="{8D748665-0356-47C0-AAF0-68B21653A595}" srcOrd="4" destOrd="0" parTransId="{2854B065-E13F-4BBC-ABD2-FBA86E33FB5E}" sibTransId="{EDB078C4-F8EB-4CF2-8F93-A9CE5C30A26C}"/>
    <dgm:cxn modelId="{3A3828AD-803A-469C-8ECD-C63FB44F4A29}" type="presOf" srcId="{CDD8F212-A0A5-4192-8EC2-832E06824B4B}" destId="{3B482C38-C302-4FB7-9774-8DBE053F23BC}" srcOrd="0" destOrd="0" presId="urn:microsoft.com/office/officeart/2005/8/layout/vList4"/>
    <dgm:cxn modelId="{F79D18CA-2DDF-41E1-B491-F37AE299B439}" type="presOf" srcId="{8D748665-0356-47C0-AAF0-68B21653A595}" destId="{1C8EA963-F4B9-41B8-8943-F8743BBEEB26}" srcOrd="1" destOrd="0" presId="urn:microsoft.com/office/officeart/2005/8/layout/vList4"/>
    <dgm:cxn modelId="{D81166CB-8DC4-4699-B2ED-0CD9FF66CA10}" type="presOf" srcId="{5BF1642E-92A6-46CC-8C89-243C7AA55C0A}" destId="{01443911-1CFB-4757-AB35-0DD8DD3D3E0E}" srcOrd="1" destOrd="0" presId="urn:microsoft.com/office/officeart/2005/8/layout/vList4"/>
    <dgm:cxn modelId="{302095DA-1C3C-4DB7-91DF-B5BAC7DED521}" type="presOf" srcId="{AB438305-A57F-466E-8A58-1C2C10AC3E7D}" destId="{537C4C17-0484-4A2D-9077-7173D7068B1A}" srcOrd="0" destOrd="0" presId="urn:microsoft.com/office/officeart/2005/8/layout/vList4"/>
    <dgm:cxn modelId="{B76B3CF4-AF66-4550-8EFA-9CAA6A4250BD}" type="presOf" srcId="{5127DA2B-0ABC-4588-89B4-714AA015002D}" destId="{5A8988CC-1B1E-4377-A0E7-4529BCFA1840}" srcOrd="0" destOrd="0" presId="urn:microsoft.com/office/officeart/2005/8/layout/vList4"/>
    <dgm:cxn modelId="{2CD22F88-9841-4A10-9A67-6A2BF28D02ED}" type="presParOf" srcId="{3B482C38-C302-4FB7-9774-8DBE053F23BC}" destId="{5D195495-DE4A-4EE0-B37A-E662C5B593C2}" srcOrd="0" destOrd="0" presId="urn:microsoft.com/office/officeart/2005/8/layout/vList4"/>
    <dgm:cxn modelId="{991E31E0-1330-4289-9474-C84C9F04C555}" type="presParOf" srcId="{5D195495-DE4A-4EE0-B37A-E662C5B593C2}" destId="{FBEF28B8-D879-4B3C-9B7F-619ED7C3E2C8}" srcOrd="0" destOrd="0" presId="urn:microsoft.com/office/officeart/2005/8/layout/vList4"/>
    <dgm:cxn modelId="{C4B98B4C-14F9-45E8-9B86-5202DF8E8D01}" type="presParOf" srcId="{5D195495-DE4A-4EE0-B37A-E662C5B593C2}" destId="{E9C8A5D3-171F-43FA-9240-CE44C187D99F}" srcOrd="1" destOrd="0" presId="urn:microsoft.com/office/officeart/2005/8/layout/vList4"/>
    <dgm:cxn modelId="{D3E212A1-F484-42E5-A202-CB4A78F310DE}" type="presParOf" srcId="{5D195495-DE4A-4EE0-B37A-E662C5B593C2}" destId="{01443911-1CFB-4757-AB35-0DD8DD3D3E0E}" srcOrd="2" destOrd="0" presId="urn:microsoft.com/office/officeart/2005/8/layout/vList4"/>
    <dgm:cxn modelId="{572AA4F3-1BAF-4583-8146-EFFD3472F9F6}" type="presParOf" srcId="{3B482C38-C302-4FB7-9774-8DBE053F23BC}" destId="{276C197D-4C7C-47CC-9EF8-A5AAB4FF757E}" srcOrd="1" destOrd="0" presId="urn:microsoft.com/office/officeart/2005/8/layout/vList4"/>
    <dgm:cxn modelId="{C139242F-7BE7-4F63-8B40-BF60F7D74486}" type="presParOf" srcId="{3B482C38-C302-4FB7-9774-8DBE053F23BC}" destId="{C7123388-933B-4AFA-98E7-E8D799D48847}" srcOrd="2" destOrd="0" presId="urn:microsoft.com/office/officeart/2005/8/layout/vList4"/>
    <dgm:cxn modelId="{EB04029C-D9F5-4F38-A43F-4EE630A3CDF3}" type="presParOf" srcId="{C7123388-933B-4AFA-98E7-E8D799D48847}" destId="{537C4C17-0484-4A2D-9077-7173D7068B1A}" srcOrd="0" destOrd="0" presId="urn:microsoft.com/office/officeart/2005/8/layout/vList4"/>
    <dgm:cxn modelId="{727FAAF7-DA2A-4661-B48E-F4DA9B8750F2}" type="presParOf" srcId="{C7123388-933B-4AFA-98E7-E8D799D48847}" destId="{103819A7-0E52-4AA5-96E2-0C4C03BE3FB9}" srcOrd="1" destOrd="0" presId="urn:microsoft.com/office/officeart/2005/8/layout/vList4"/>
    <dgm:cxn modelId="{4306A983-B532-45F0-A99F-73C6593B2B73}" type="presParOf" srcId="{C7123388-933B-4AFA-98E7-E8D799D48847}" destId="{C7032E9D-E76A-4F31-B51A-C38865C43A64}" srcOrd="2" destOrd="0" presId="urn:microsoft.com/office/officeart/2005/8/layout/vList4"/>
    <dgm:cxn modelId="{A7875C75-12B8-4392-BBC1-674AB3CC3576}" type="presParOf" srcId="{3B482C38-C302-4FB7-9774-8DBE053F23BC}" destId="{84BCE712-F7F4-4C39-8B3D-F7A395B98B41}" srcOrd="3" destOrd="0" presId="urn:microsoft.com/office/officeart/2005/8/layout/vList4"/>
    <dgm:cxn modelId="{1C564A97-B100-4B76-91E5-9F757AC01616}" type="presParOf" srcId="{3B482C38-C302-4FB7-9774-8DBE053F23BC}" destId="{6317D9D1-FE33-4805-BDEA-C4348F182FBD}" srcOrd="4" destOrd="0" presId="urn:microsoft.com/office/officeart/2005/8/layout/vList4"/>
    <dgm:cxn modelId="{6B626232-C50D-4C25-A8E8-C921B4C87D74}" type="presParOf" srcId="{6317D9D1-FE33-4805-BDEA-C4348F182FBD}" destId="{5A8988CC-1B1E-4377-A0E7-4529BCFA1840}" srcOrd="0" destOrd="0" presId="urn:microsoft.com/office/officeart/2005/8/layout/vList4"/>
    <dgm:cxn modelId="{A9A202A6-4EBE-48CA-BBEC-D6DCE8B9B633}" type="presParOf" srcId="{6317D9D1-FE33-4805-BDEA-C4348F182FBD}" destId="{5F9BF74A-31A2-48E3-9A8B-4AA0312869E5}" srcOrd="1" destOrd="0" presId="urn:microsoft.com/office/officeart/2005/8/layout/vList4"/>
    <dgm:cxn modelId="{6A4B6BC7-CAC2-4851-A1C8-6A4371381AC6}" type="presParOf" srcId="{6317D9D1-FE33-4805-BDEA-C4348F182FBD}" destId="{33A2A902-C819-4834-9C28-64D2F9DF3CD0}" srcOrd="2" destOrd="0" presId="urn:microsoft.com/office/officeart/2005/8/layout/vList4"/>
    <dgm:cxn modelId="{3B3E3CE4-2956-46FD-A846-3804AB2C1721}" type="presParOf" srcId="{3B482C38-C302-4FB7-9774-8DBE053F23BC}" destId="{68F24FE6-2E13-4084-9CD4-268087D4EA6E}" srcOrd="5" destOrd="0" presId="urn:microsoft.com/office/officeart/2005/8/layout/vList4"/>
    <dgm:cxn modelId="{8E21A643-B0F3-4494-AD0C-E42300E0C15D}" type="presParOf" srcId="{3B482C38-C302-4FB7-9774-8DBE053F23BC}" destId="{8EFEB03E-18C7-4CBB-8578-F5882CB203B9}" srcOrd="6" destOrd="0" presId="urn:microsoft.com/office/officeart/2005/8/layout/vList4"/>
    <dgm:cxn modelId="{84216A81-D844-4556-AD79-0F2863729E1D}" type="presParOf" srcId="{8EFEB03E-18C7-4CBB-8578-F5882CB203B9}" destId="{623A7C2F-0544-48D2-8229-872F1C3A3D2F}" srcOrd="0" destOrd="0" presId="urn:microsoft.com/office/officeart/2005/8/layout/vList4"/>
    <dgm:cxn modelId="{06575D22-43B6-4AEE-96F2-22BF11545B3B}" type="presParOf" srcId="{8EFEB03E-18C7-4CBB-8578-F5882CB203B9}" destId="{AA6E8F42-18AC-4B0F-B8F8-10EB8D9D5800}" srcOrd="1" destOrd="0" presId="urn:microsoft.com/office/officeart/2005/8/layout/vList4"/>
    <dgm:cxn modelId="{9400F433-51B3-4A26-A265-25FC794DE971}" type="presParOf" srcId="{8EFEB03E-18C7-4CBB-8578-F5882CB203B9}" destId="{DA7BCC53-E329-44E6-969F-CCE296A66033}" srcOrd="2" destOrd="0" presId="urn:microsoft.com/office/officeart/2005/8/layout/vList4"/>
    <dgm:cxn modelId="{92E4679C-085A-48C6-A98E-E81B124DEB9E}" type="presParOf" srcId="{3B482C38-C302-4FB7-9774-8DBE053F23BC}" destId="{B6F55E1C-BCE4-4669-AF11-39E9D9975CB6}" srcOrd="7" destOrd="0" presId="urn:microsoft.com/office/officeart/2005/8/layout/vList4"/>
    <dgm:cxn modelId="{19EED03C-9D07-40D2-B3ED-9BCF17F575E5}" type="presParOf" srcId="{3B482C38-C302-4FB7-9774-8DBE053F23BC}" destId="{058AC387-1E92-4CA7-A525-6119BE22DDE5}" srcOrd="8" destOrd="0" presId="urn:microsoft.com/office/officeart/2005/8/layout/vList4"/>
    <dgm:cxn modelId="{595C0644-FD05-4AB6-827E-4B34D3880639}" type="presParOf" srcId="{058AC387-1E92-4CA7-A525-6119BE22DDE5}" destId="{A25E385F-B334-45CC-8109-52F59D7628AC}" srcOrd="0" destOrd="0" presId="urn:microsoft.com/office/officeart/2005/8/layout/vList4"/>
    <dgm:cxn modelId="{22EFFDA7-A36F-406E-9512-BF486A9F0F42}" type="presParOf" srcId="{058AC387-1E92-4CA7-A525-6119BE22DDE5}" destId="{26083246-69A9-4A57-85C7-653A8EAD3885}" srcOrd="1" destOrd="0" presId="urn:microsoft.com/office/officeart/2005/8/layout/vList4"/>
    <dgm:cxn modelId="{EE8E0B56-4004-4FEE-8520-9F97DDB2A740}" type="presParOf" srcId="{058AC387-1E92-4CA7-A525-6119BE22DDE5}" destId="{1C8EA963-F4B9-41B8-8943-F8743BBEEB26}"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B438305-A57F-466E-8A58-1C2C10AC3E7D}">
      <dgm:prSet custT="1"/>
      <dgm:spPr>
        <a:solidFill>
          <a:srgbClr val="E8DFF0"/>
        </a:solidFill>
      </dgm:spPr>
      <dgm:t>
        <a:bodyPr/>
        <a:lstStyle/>
        <a:p>
          <a:r>
            <a:rPr lang="en-US" sz="1400">
              <a:latin typeface="Aptos" panose="020B0004020202020204" pitchFamily="34" charset="0"/>
              <a:hlinkClick xmlns:r="http://schemas.openxmlformats.org/officeDocument/2006/relationships" r:id="rId1"/>
            </a:rPr>
            <a:t>SB 347</a:t>
          </a:r>
          <a:r>
            <a:rPr lang="en-US" sz="1400">
              <a:latin typeface="Aptos" panose="020B0004020202020204" pitchFamily="34" charset="0"/>
            </a:rPr>
            <a:t> </a:t>
          </a:r>
          <a:r>
            <a:rPr lang="en-US" sz="1400">
              <a:solidFill>
                <a:schemeClr val="tx1"/>
              </a:solidFill>
              <a:latin typeface="Aptos" panose="020B0004020202020204" pitchFamily="34" charset="0"/>
            </a:rPr>
            <a:t>adds digitally altered “deepfakes” to the definition of power-based violence for purposes of college reporting requirements; requires schools to provide information about how to identify and prevent power-based violence at least four times per year</a:t>
          </a:r>
        </a:p>
      </dgm:t>
    </dgm:pt>
    <dgm:pt modelId="{9CCBAC0C-026C-4E4E-A00D-D4E48C1B7142}" type="par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A3BA741-8BD1-43D8-9F21-9C496FFBFEDF}" type="sib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FED60DF-17AE-4C57-9730-45760E163947}">
      <dgm:prSet custT="1"/>
      <dgm:spPr>
        <a:solidFill>
          <a:srgbClr val="E8DFF0"/>
        </a:solidFill>
      </dgm:spPr>
      <dgm:t>
        <a:bodyPr/>
        <a:lstStyle/>
        <a:p>
          <a:r>
            <a:rPr lang="en-US" sz="1400">
              <a:latin typeface="Aptos" panose="020B0004020202020204" pitchFamily="34" charset="0"/>
              <a:hlinkClick xmlns:r="http://schemas.openxmlformats.org/officeDocument/2006/relationships" r:id="rId2"/>
            </a:rPr>
            <a:t>HB 608</a:t>
          </a:r>
          <a:r>
            <a:rPr lang="en-US" sz="1400">
              <a:latin typeface="Aptos" panose="020B0004020202020204" pitchFamily="34" charset="0"/>
            </a:rPr>
            <a:t> </a:t>
          </a:r>
          <a:r>
            <a:rPr lang="en-US" sz="1400" strike="noStrike">
              <a:solidFill>
                <a:schemeClr val="tx1"/>
              </a:solidFill>
              <a:latin typeface="Aptos" panose="020B0004020202020204" pitchFamily="34" charset="0"/>
            </a:rPr>
            <a:t>exempts from public disclosure requirements the total amount of </a:t>
          </a:r>
          <a:r>
            <a:rPr lang="en-US" sz="1400">
              <a:solidFill>
                <a:schemeClr val="tx1"/>
              </a:solidFill>
              <a:latin typeface="Aptos" panose="020B0004020202020204" pitchFamily="34" charset="0"/>
            </a:rPr>
            <a:t>money universities pay directly to student athletes or to a specific athletic program</a:t>
          </a:r>
        </a:p>
      </dgm:t>
    </dgm:pt>
    <dgm:pt modelId="{B737F90E-7883-4882-BDFD-636912B94D6B}" type="sib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4ACD1D92-E27C-404D-99BE-906E458A194E}" type="par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7C964A79-6761-4588-810A-339EA850B7E0}">
      <dgm:prSet custT="1"/>
      <dgm:spPr>
        <a:solidFill>
          <a:srgbClr val="E8DFF0"/>
        </a:solidFill>
      </dgm:spPr>
      <dgm:t>
        <a:bodyPr/>
        <a:lstStyle/>
        <a:p>
          <a:r>
            <a:rPr lang="en-US" sz="1400" b="0" i="0">
              <a:solidFill>
                <a:schemeClr val="tx1"/>
              </a:solidFill>
              <a:latin typeface="Aptos" panose="020B0004020202020204" pitchFamily="34" charset="0"/>
              <a:hlinkClick xmlns:r="http://schemas.openxmlformats.org/officeDocument/2006/relationships" r:id="rId3"/>
            </a:rPr>
            <a:t>HB 1137</a:t>
          </a:r>
          <a:r>
            <a:rPr lang="en-US" sz="1400" b="0" i="0">
              <a:solidFill>
                <a:schemeClr val="tx1"/>
              </a:solidFill>
              <a:latin typeface="Aptos" panose="020B0004020202020204" pitchFamily="34" charset="0"/>
            </a:rPr>
            <a:t> prohibits public </a:t>
          </a:r>
          <a:r>
            <a:rPr lang="en-US" sz="1400">
              <a:solidFill>
                <a:schemeClr val="tx1"/>
              </a:solidFill>
              <a:latin typeface="Aptos" panose="020B0004020202020204" pitchFamily="34" charset="0"/>
            </a:rPr>
            <a:t>employers from punishing employees who refuse to use pronouns inconsistent with an individual’s sex assigned at birth, or any name other than their legal name</a:t>
          </a:r>
          <a:endParaRPr lang="en-US" sz="1400" b="0" i="0">
            <a:solidFill>
              <a:schemeClr val="tx1"/>
            </a:solidFill>
            <a:latin typeface="Aptos" panose="020B0004020202020204" pitchFamily="34" charset="0"/>
          </a:endParaRPr>
        </a:p>
      </dgm:t>
    </dgm:pt>
    <dgm:pt modelId="{D2BF4A03-BF33-4F96-B294-7ABC3B2AC8C0}" type="par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3DF9D5C9-5228-45CB-91DF-9DAFE3137EB4}" type="sib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04C66EAF-E319-42BF-90A0-A54E05B90DFA}">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4"/>
            </a:rPr>
            <a:t>SB 386</a:t>
          </a:r>
          <a:r>
            <a:rPr lang="en-US" sz="1400" dirty="0">
              <a:latin typeface="Aptos" panose="020B0004020202020204" pitchFamily="34" charset="0"/>
            </a:rPr>
            <a:t> </a:t>
          </a:r>
          <a:r>
            <a:rPr kumimoji="0" lang="en-US" sz="1400" b="0" i="0" u="none" strike="noStrike" cap="none" spc="0" normalizeH="0" baseline="0" noProof="0" dirty="0">
              <a:ln>
                <a:noFill/>
              </a:ln>
              <a:solidFill>
                <a:schemeClr val="tx1"/>
              </a:solidFill>
              <a:effectLst/>
              <a:uLnTx/>
              <a:uFillTx/>
              <a:latin typeface="Aptos" panose="020B0004020202020204" pitchFamily="34" charset="0"/>
              <a:ea typeface="+mn-ea"/>
              <a:cs typeface="+mn-cs"/>
            </a:rPr>
            <a:t>creates a data privacy framework that </a:t>
          </a:r>
          <a:r>
            <a:rPr kumimoji="0" lang="en-US" sz="1400" b="0" i="0" u="none" strike="noStrike" cap="none" spc="0" normalizeH="0" baseline="0" noProof="0" dirty="0">
              <a:ln>
                <a:noFill/>
              </a:ln>
              <a:solidFill>
                <a:prstClr val="black"/>
              </a:solidFill>
              <a:effectLst/>
              <a:uLnTx/>
              <a:uFillTx/>
              <a:latin typeface="Aptos" panose="020B0004020202020204" pitchFamily="34" charset="0"/>
              <a:ea typeface="+mn-ea"/>
              <a:cs typeface="+mn-cs"/>
              <a:hlinkClick xmlns:r="http://schemas.openxmlformats.org/officeDocument/2006/relationships" r:id="rId5"/>
            </a:rPr>
            <a:t>allows consumers</a:t>
          </a:r>
          <a:r>
            <a:rPr kumimoji="0" lang="en-US" sz="1400" b="0" i="0" u="none" strike="noStrike" cap="none" spc="0" normalizeH="0" baseline="0" noProof="0" dirty="0">
              <a:ln>
                <a:noFill/>
              </a:ln>
              <a:solidFill>
                <a:prstClr val="black"/>
              </a:solidFill>
              <a:effectLst/>
              <a:uLnTx/>
              <a:uFillTx/>
              <a:latin typeface="Aptos" panose="020B0004020202020204" pitchFamily="34" charset="0"/>
              <a:ea typeface="+mn-ea"/>
              <a:cs typeface="+mn-cs"/>
            </a:rPr>
            <a:t> to access, correct, or delete their personal data, opt out of its sale </a:t>
          </a:r>
          <a:r>
            <a:rPr kumimoji="0" lang="en-US" sz="1400" b="0" i="0" u="none" strike="noStrike" cap="none" spc="0" normalizeH="0" baseline="0" noProof="0" dirty="0">
              <a:ln>
                <a:noFill/>
              </a:ln>
              <a:solidFill>
                <a:schemeClr val="tx1"/>
              </a:solidFill>
              <a:effectLst/>
              <a:uLnTx/>
              <a:uFillTx/>
              <a:latin typeface="Aptos" panose="020B0004020202020204" pitchFamily="34" charset="0"/>
              <a:ea typeface="+mn-ea"/>
              <a:cs typeface="+mn-cs"/>
            </a:rPr>
            <a:t>and targeted ads</a:t>
          </a:r>
          <a:endParaRPr lang="en-US" sz="1400" b="0" strike="sngStrike" dirty="0">
            <a:solidFill>
              <a:srgbClr val="FF0000"/>
            </a:solidFill>
            <a:latin typeface="Aptos" panose="020B0004020202020204" pitchFamily="34" charset="0"/>
            <a:cs typeface="AngsanaUPC" panose="020B0502040204020203" pitchFamily="18" charset="-34"/>
          </a:endParaRPr>
        </a:p>
      </dgm:t>
    </dgm:pt>
    <dgm:pt modelId="{10FDD3CE-D15D-493E-BF52-832DD0572DF7}" type="par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7CFBECB0-9948-4968-8FD1-E42B29C18A49}" type="sib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7A8C445C-EA32-4513-9D0E-2D6DA1A5E4E1}">
      <dgm:prSet phldrT="[Text]" custT="1"/>
      <dgm:spPr>
        <a:solidFill>
          <a:srgbClr val="E8DFF0"/>
        </a:solidFill>
      </dgm:spPr>
      <dgm:t>
        <a:bodyPr/>
        <a:lstStyle/>
        <a:p>
          <a:pPr>
            <a:buNone/>
          </a:pPr>
          <a:r>
            <a:rPr lang="en-US" sz="1400" dirty="0">
              <a:latin typeface="Aptos" panose="020B0004020202020204" pitchFamily="34" charset="0"/>
              <a:hlinkClick xmlns:r="http://schemas.openxmlformats.org/officeDocument/2006/relationships" r:id="rId6"/>
            </a:rPr>
            <a:t>HB691</a:t>
          </a:r>
          <a:r>
            <a:rPr lang="en-US" sz="1400" dirty="0">
              <a:latin typeface="Aptos" panose="020B0004020202020204" pitchFamily="34" charset="0"/>
            </a:rPr>
            <a:t> </a:t>
          </a:r>
          <a:r>
            <a:rPr lang="en-US" sz="1400" dirty="0">
              <a:solidFill>
                <a:schemeClr val="tx1"/>
              </a:solidFill>
              <a:latin typeface="Aptos" panose="020B0004020202020204" pitchFamily="34" charset="0"/>
            </a:rPr>
            <a:t>requires the secretary of state to submit voter rolls through the federal SAVE database and challenge registration of any noncitizens; the state separately </a:t>
          </a:r>
          <a:r>
            <a:rPr lang="en-US" sz="1400" dirty="0">
              <a:solidFill>
                <a:schemeClr val="tx1"/>
              </a:solidFill>
              <a:latin typeface="Aptos" panose="020B0004020202020204" pitchFamily="34" charset="0"/>
              <a:hlinkClick xmlns:r="http://schemas.openxmlformats.org/officeDocument/2006/relationships" r:id="rId7"/>
            </a:rPr>
            <a:t>sued</a:t>
          </a:r>
          <a:r>
            <a:rPr lang="en-US" sz="1400" dirty="0">
              <a:solidFill>
                <a:schemeClr val="tx1"/>
              </a:solidFill>
              <a:latin typeface="Aptos" panose="020B0004020202020204" pitchFamily="34" charset="0"/>
            </a:rPr>
            <a:t> the </a:t>
          </a:r>
          <a:r>
            <a:rPr lang="en-US" sz="1400" b="0" i="0" dirty="0">
              <a:solidFill>
                <a:schemeClr val="tx1"/>
              </a:solidFill>
              <a:latin typeface="Aptos" panose="020B0004020202020204" pitchFamily="34" charset="0"/>
            </a:rPr>
            <a:t>US Election Assistance Commission alleging it improperly blocked a 2024 law requiring proof of citizenship to register</a:t>
          </a:r>
          <a:endParaRPr lang="en-US" sz="1400" dirty="0">
            <a:solidFill>
              <a:schemeClr val="tx1"/>
            </a:solidFill>
            <a:latin typeface="Aptos" panose="020B0004020202020204" pitchFamily="34" charset="0"/>
          </a:endParaRPr>
        </a:p>
      </dgm:t>
    </dgm:pt>
    <dgm:pt modelId="{DDDCF644-A2DE-4F86-8C90-AB99EEE49F04}" type="parTrans" cxnId="{BE308443-F005-4DEC-BD0B-270E05A5F60A}">
      <dgm:prSet/>
      <dgm:spPr/>
      <dgm:t>
        <a:bodyPr/>
        <a:lstStyle/>
        <a:p>
          <a:endParaRPr lang="en-US"/>
        </a:p>
      </dgm:t>
    </dgm:pt>
    <dgm:pt modelId="{CB5E879F-8B2A-4BE3-9A25-6C7C26A539F4}" type="sibTrans" cxnId="{BE308443-F005-4DEC-BD0B-270E05A5F60A}">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0" presStyleCnt="5"/>
      <dgm:spPr/>
    </dgm:pt>
    <dgm:pt modelId="{9ACCF81B-C7CA-4DA5-88A5-55DFFE837EBD}" type="pres">
      <dgm:prSet presAssocID="{04C66EAF-E319-42BF-90A0-A54E05B90DFA}" presName="img" presStyleLbl="fgImgPlace1" presStyleIdx="0"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lder Search with solid fill"/>
        </a:ext>
      </dgm:extLst>
    </dgm:pt>
    <dgm:pt modelId="{C8C68DB0-ECB6-4526-A166-E666997FBBEA}" type="pres">
      <dgm:prSet presAssocID="{04C66EAF-E319-42BF-90A0-A54E05B90DFA}" presName="text" presStyleLbl="node1" presStyleIdx="0" presStyleCnt="5">
        <dgm:presLayoutVars>
          <dgm:bulletEnabled val="1"/>
        </dgm:presLayoutVars>
      </dgm:prSet>
      <dgm:spPr/>
    </dgm:pt>
    <dgm:pt modelId="{47645EBA-E1A9-404A-9CEB-FD6BF724F9FE}" type="pres">
      <dgm:prSet presAssocID="{7CFBECB0-9948-4968-8FD1-E42B29C18A49}" presName="spacer" presStyleCnt="0"/>
      <dgm:spPr/>
    </dgm:pt>
    <dgm:pt modelId="{FE4AEC98-B79F-4E65-81E0-6A43EE793F0A}" type="pres">
      <dgm:prSet presAssocID="{7A8C445C-EA32-4513-9D0E-2D6DA1A5E4E1}" presName="comp" presStyleCnt="0"/>
      <dgm:spPr/>
    </dgm:pt>
    <dgm:pt modelId="{B03EF8D2-7C43-41E8-B4B3-5F555458D748}" type="pres">
      <dgm:prSet presAssocID="{7A8C445C-EA32-4513-9D0E-2D6DA1A5E4E1}" presName="box" presStyleLbl="node1" presStyleIdx="1" presStyleCnt="5"/>
      <dgm:spPr/>
    </dgm:pt>
    <dgm:pt modelId="{D8F91580-4C4F-4AF8-B7FD-C4990E11D755}" type="pres">
      <dgm:prSet presAssocID="{7A8C445C-EA32-4513-9D0E-2D6DA1A5E4E1}" presName="img" presStyleLbl="fgImgPlace1" presStyleIdx="1"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Inbox Check with solid fill"/>
        </a:ext>
      </dgm:extLst>
    </dgm:pt>
    <dgm:pt modelId="{1D5CD17F-42B0-4C07-BF54-D458B662CD4B}" type="pres">
      <dgm:prSet presAssocID="{7A8C445C-EA32-4513-9D0E-2D6DA1A5E4E1}" presName="text" presStyleLbl="node1" presStyleIdx="1" presStyleCnt="5">
        <dgm:presLayoutVars>
          <dgm:bulletEnabled val="1"/>
        </dgm:presLayoutVars>
      </dgm:prSet>
      <dgm:spPr/>
    </dgm:pt>
    <dgm:pt modelId="{8F3D313E-7971-4EB8-8092-00E853940AE7}" type="pres">
      <dgm:prSet presAssocID="{CB5E879F-8B2A-4BE3-9A25-6C7C26A539F4}"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2" presStyleCnt="5"/>
      <dgm:spPr/>
    </dgm:pt>
    <dgm:pt modelId="{103819A7-0E52-4AA5-96E2-0C4C03BE3FB9}" type="pres">
      <dgm:prSet presAssocID="{AB438305-A57F-466E-8A58-1C2C10AC3E7D}" presName="img" presStyleLbl="fgImgPlace1" presStyleIdx="2" presStyleCnt="5" custScaleX="31938" custScaleY="78900" custLinFactNeighborX="-34300"/>
      <dgm:spPr>
        <a:blipFill rotWithShape="1">
          <a:blip xmlns:r="http://schemas.openxmlformats.org/officeDocument/2006/relationships" r:embed="rId10" cstate="hqprint">
            <a:extLst>
              <a:ext uri="{28A0092B-C50C-407E-A947-70E740481C1C}">
                <a14:useLocalDpi xmlns:a14="http://schemas.microsoft.com/office/drawing/2010/main"/>
              </a:ext>
            </a:extLst>
          </a:blip>
          <a:srcRect/>
          <a:stretch>
            <a:fillRect l="-1000" r="-1000"/>
          </a:stretch>
        </a:blipFill>
      </dgm:spPr>
      <dgm:extLst>
        <a:ext uri="{E40237B7-FDA0-4F09-8148-C483321AD2D9}">
          <dgm14:cNvPr xmlns:dgm14="http://schemas.microsoft.com/office/drawing/2010/diagram" id="0" name="" descr="Pencil with solid fill"/>
        </a:ext>
      </dgm:extLst>
    </dgm:pt>
    <dgm:pt modelId="{C7032E9D-E76A-4F31-B51A-C38865C43A64}" type="pres">
      <dgm:prSet presAssocID="{AB438305-A57F-466E-8A58-1C2C10AC3E7D}" presName="text" presStyleLbl="node1" presStyleIdx="2" presStyleCnt="5">
        <dgm:presLayoutVars>
          <dgm:bulletEnabled val="1"/>
        </dgm:presLayoutVars>
      </dgm:prSet>
      <dgm:spPr/>
    </dgm:pt>
    <dgm:pt modelId="{84BCE712-F7F4-4C39-8B3D-F7A395B98B41}" type="pres">
      <dgm:prSet presAssocID="{CA3BA741-8BD1-43D8-9F21-9C496FFBFEDF}"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3" presStyleCnt="5"/>
      <dgm:spPr/>
    </dgm:pt>
    <dgm:pt modelId="{D71C3935-1C64-406E-8CD0-74206CAC6D8D}" type="pres">
      <dgm:prSet presAssocID="{7C964A79-6761-4588-810A-339EA850B7E0}" presName="img" presStyleLbl="fgImgPlace1" presStyleIdx="3" presStyleCnt="5" custScaleX="31938" custScaleY="78900" custLinFactNeighborX="-34300"/>
      <dgm:spPr>
        <a:blipFill rotWithShape="1">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Gavel with solid fill"/>
        </a:ext>
      </dgm:extLst>
    </dgm:pt>
    <dgm:pt modelId="{6E65D6B2-6F52-4EC7-9F99-A1BBC507019C}" type="pres">
      <dgm:prSet presAssocID="{7C964A79-6761-4588-810A-339EA850B7E0}" presName="text" presStyleLbl="node1" presStyleIdx="3" presStyleCnt="5">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4" presStyleCnt="5" custLinFactNeighborX="106" custLinFactNeighborY="-399"/>
      <dgm:spPr/>
    </dgm:pt>
    <dgm:pt modelId="{AA6E8F42-18AC-4B0F-B8F8-10EB8D9D5800}" type="pres">
      <dgm:prSet presAssocID="{CFED60DF-17AE-4C57-9730-45760E163947}" presName="img" presStyleLbl="fgImgPlace1" presStyleIdx="4" presStyleCnt="5" custScaleX="31938" custScaleY="78900" custLinFactNeighborX="-34300"/>
      <dgm:spPr>
        <a:blipFill rotWithShape="1">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tadium with solid fill"/>
        </a:ext>
      </dgm:extLst>
    </dgm:pt>
    <dgm:pt modelId="{DA7BCC53-E329-44E6-969F-CCE296A66033}" type="pres">
      <dgm:prSet presAssocID="{CFED60DF-17AE-4C57-9730-45760E163947}" presName="text" presStyleLbl="node1" presStyleIdx="4" presStyleCnt="5">
        <dgm:presLayoutVars>
          <dgm:bulletEnabled val="1"/>
        </dgm:presLayoutVars>
      </dgm:prSet>
      <dgm:spPr/>
    </dgm:pt>
  </dgm:ptLst>
  <dgm:cxnLst>
    <dgm:cxn modelId="{E2E52705-C8DA-4EBC-8E3E-7F2BC734A7AA}" srcId="{CDD8F212-A0A5-4192-8EC2-832E06824B4B}" destId="{04C66EAF-E319-42BF-90A0-A54E05B90DFA}" srcOrd="0" destOrd="0" parTransId="{10FDD3CE-D15D-493E-BF52-832DD0572DF7}" sibTransId="{7CFBECB0-9948-4968-8FD1-E42B29C18A49}"/>
    <dgm:cxn modelId="{1B193205-24D0-468E-B962-BCD77F010100}" type="presOf" srcId="{7A8C445C-EA32-4513-9D0E-2D6DA1A5E4E1}" destId="{B03EF8D2-7C43-41E8-B4B3-5F555458D748}" srcOrd="0" destOrd="0" presId="urn:microsoft.com/office/officeart/2005/8/layout/vList4"/>
    <dgm:cxn modelId="{E539910F-C4FC-4A84-B2D4-B8E24BB8AC42}" srcId="{CDD8F212-A0A5-4192-8EC2-832E06824B4B}" destId="{AB438305-A57F-466E-8A58-1C2C10AC3E7D}" srcOrd="2" destOrd="0" parTransId="{9CCBAC0C-026C-4E4E-A00D-D4E48C1B7142}" sibTransId="{CA3BA741-8BD1-43D8-9F21-9C496FFBFEDF}"/>
    <dgm:cxn modelId="{787EF41D-2F8F-488B-85EE-CFFB5C0C3F2A}" type="presOf" srcId="{CFED60DF-17AE-4C57-9730-45760E163947}" destId="{DA7BCC53-E329-44E6-969F-CCE296A66033}" srcOrd="1" destOrd="0" presId="urn:microsoft.com/office/officeart/2005/8/layout/vList4"/>
    <dgm:cxn modelId="{657AD424-58C5-4C2B-806B-F4B87A68957C}" type="presOf" srcId="{7C964A79-6761-4588-810A-339EA850B7E0}" destId="{6E65D6B2-6F52-4EC7-9F99-A1BBC507019C}" srcOrd="1" destOrd="0" presId="urn:microsoft.com/office/officeart/2005/8/layout/vList4"/>
    <dgm:cxn modelId="{6F6F8E26-0B51-4E57-BEF3-612467B88136}" type="presOf" srcId="{04C66EAF-E319-42BF-90A0-A54E05B90DFA}" destId="{591F8307-7C8E-4DD1-82C6-A2F941C06278}" srcOrd="0" destOrd="0" presId="urn:microsoft.com/office/officeart/2005/8/layout/vList4"/>
    <dgm:cxn modelId="{AD08F42E-8176-4E10-951F-1A4BAF7FA399}" type="presOf" srcId="{AB438305-A57F-466E-8A58-1C2C10AC3E7D}" destId="{C7032E9D-E76A-4F31-B51A-C38865C43A64}" srcOrd="1" destOrd="0" presId="urn:microsoft.com/office/officeart/2005/8/layout/vList4"/>
    <dgm:cxn modelId="{9D749C34-6223-4365-8831-CF164C40727D}" type="presOf" srcId="{7C964A79-6761-4588-810A-339EA850B7E0}" destId="{4BCA1491-42DE-45A1-85A9-89D0223FAD61}" srcOrd="0" destOrd="0" presId="urn:microsoft.com/office/officeart/2005/8/layout/vList4"/>
    <dgm:cxn modelId="{669F5B5B-BC43-41D5-B094-CC473C449853}" srcId="{CDD8F212-A0A5-4192-8EC2-832E06824B4B}" destId="{CFED60DF-17AE-4C57-9730-45760E163947}" srcOrd="4" destOrd="0" parTransId="{4ACD1D92-E27C-404D-99BE-906E458A194E}" sibTransId="{B737F90E-7883-4882-BDFD-636912B94D6B}"/>
    <dgm:cxn modelId="{BE308443-F005-4DEC-BD0B-270E05A5F60A}" srcId="{CDD8F212-A0A5-4192-8EC2-832E06824B4B}" destId="{7A8C445C-EA32-4513-9D0E-2D6DA1A5E4E1}" srcOrd="1" destOrd="0" parTransId="{DDDCF644-A2DE-4F86-8C90-AB99EEE49F04}" sibTransId="{CB5E879F-8B2A-4BE3-9A25-6C7C26A539F4}"/>
    <dgm:cxn modelId="{3A7C179B-DD0D-48D4-BD8F-EAEE0932A34B}" srcId="{CDD8F212-A0A5-4192-8EC2-832E06824B4B}" destId="{7C964A79-6761-4588-810A-339EA850B7E0}" srcOrd="3" destOrd="0" parTransId="{D2BF4A03-BF33-4F96-B294-7ABC3B2AC8C0}" sibTransId="{3DF9D5C9-5228-45CB-91DF-9DAFE3137EB4}"/>
    <dgm:cxn modelId="{3A3828AD-803A-469C-8ECD-C63FB44F4A29}" type="presOf" srcId="{CDD8F212-A0A5-4192-8EC2-832E06824B4B}" destId="{3B482C38-C302-4FB7-9774-8DBE053F23BC}" srcOrd="0" destOrd="0" presId="urn:microsoft.com/office/officeart/2005/8/layout/vList4"/>
    <dgm:cxn modelId="{EDD0BCB7-6927-4887-AD54-AD9A18B131F8}" type="presOf" srcId="{7A8C445C-EA32-4513-9D0E-2D6DA1A5E4E1}" destId="{1D5CD17F-42B0-4C07-BF54-D458B662CD4B}" srcOrd="1" destOrd="0" presId="urn:microsoft.com/office/officeart/2005/8/layout/vList4"/>
    <dgm:cxn modelId="{81D4BAEB-9D59-4CB2-B5EC-4F0D07D97052}" type="presOf" srcId="{AB438305-A57F-466E-8A58-1C2C10AC3E7D}" destId="{537C4C17-0484-4A2D-9077-7173D7068B1A}" srcOrd="0" destOrd="0" presId="urn:microsoft.com/office/officeart/2005/8/layout/vList4"/>
    <dgm:cxn modelId="{C03109EF-9AC2-41FF-A031-885B1ECCBAE9}" type="presOf" srcId="{CFED60DF-17AE-4C57-9730-45760E163947}" destId="{623A7C2F-0544-48D2-8229-872F1C3A3D2F}" srcOrd="0" destOrd="0" presId="urn:microsoft.com/office/officeart/2005/8/layout/vList4"/>
    <dgm:cxn modelId="{7D5006F5-C045-40EC-BAD4-6C994FD1029E}" type="presOf" srcId="{04C66EAF-E319-42BF-90A0-A54E05B90DFA}" destId="{C8C68DB0-ECB6-4526-A166-E666997FBBEA}" srcOrd="1" destOrd="0" presId="urn:microsoft.com/office/officeart/2005/8/layout/vList4"/>
    <dgm:cxn modelId="{2E6A8779-D619-4177-AAA6-6545401F3915}" type="presParOf" srcId="{3B482C38-C302-4FB7-9774-8DBE053F23BC}" destId="{2B0400FD-6835-475E-ABDD-05A2EC9C4A5F}" srcOrd="0" destOrd="0" presId="urn:microsoft.com/office/officeart/2005/8/layout/vList4"/>
    <dgm:cxn modelId="{9D4FBDF8-8020-44EA-BCD9-2B3F8AAD806F}" type="presParOf" srcId="{2B0400FD-6835-475E-ABDD-05A2EC9C4A5F}" destId="{591F8307-7C8E-4DD1-82C6-A2F941C06278}" srcOrd="0" destOrd="0" presId="urn:microsoft.com/office/officeart/2005/8/layout/vList4"/>
    <dgm:cxn modelId="{128E9362-0592-47B7-BEC2-EB21337C82A0}" type="presParOf" srcId="{2B0400FD-6835-475E-ABDD-05A2EC9C4A5F}" destId="{9ACCF81B-C7CA-4DA5-88A5-55DFFE837EBD}" srcOrd="1" destOrd="0" presId="urn:microsoft.com/office/officeart/2005/8/layout/vList4"/>
    <dgm:cxn modelId="{4581D553-2CF4-46C7-9294-C83ACFC5136A}" type="presParOf" srcId="{2B0400FD-6835-475E-ABDD-05A2EC9C4A5F}" destId="{C8C68DB0-ECB6-4526-A166-E666997FBBEA}" srcOrd="2" destOrd="0" presId="urn:microsoft.com/office/officeart/2005/8/layout/vList4"/>
    <dgm:cxn modelId="{195B7A54-F44C-4482-A12F-965C5C8577EB}" type="presParOf" srcId="{3B482C38-C302-4FB7-9774-8DBE053F23BC}" destId="{47645EBA-E1A9-404A-9CEB-FD6BF724F9FE}" srcOrd="1" destOrd="0" presId="urn:microsoft.com/office/officeart/2005/8/layout/vList4"/>
    <dgm:cxn modelId="{E4F2CFEE-B121-4B24-992C-F322AC443E10}" type="presParOf" srcId="{3B482C38-C302-4FB7-9774-8DBE053F23BC}" destId="{FE4AEC98-B79F-4E65-81E0-6A43EE793F0A}" srcOrd="2" destOrd="0" presId="urn:microsoft.com/office/officeart/2005/8/layout/vList4"/>
    <dgm:cxn modelId="{FE4C1493-CC35-4123-8CDF-B69AD8DD7D4B}" type="presParOf" srcId="{FE4AEC98-B79F-4E65-81E0-6A43EE793F0A}" destId="{B03EF8D2-7C43-41E8-B4B3-5F555458D748}" srcOrd="0" destOrd="0" presId="urn:microsoft.com/office/officeart/2005/8/layout/vList4"/>
    <dgm:cxn modelId="{B584A7EF-E049-4835-A3D3-C5E05B19D33C}" type="presParOf" srcId="{FE4AEC98-B79F-4E65-81E0-6A43EE793F0A}" destId="{D8F91580-4C4F-4AF8-B7FD-C4990E11D755}" srcOrd="1" destOrd="0" presId="urn:microsoft.com/office/officeart/2005/8/layout/vList4"/>
    <dgm:cxn modelId="{62A9AFDB-CC35-402E-B6AC-65179DCC248E}" type="presParOf" srcId="{FE4AEC98-B79F-4E65-81E0-6A43EE793F0A}" destId="{1D5CD17F-42B0-4C07-BF54-D458B662CD4B}" srcOrd="2" destOrd="0" presId="urn:microsoft.com/office/officeart/2005/8/layout/vList4"/>
    <dgm:cxn modelId="{234E8D61-EA3A-44F6-95F7-D9D5CB9671BA}" type="presParOf" srcId="{3B482C38-C302-4FB7-9774-8DBE053F23BC}" destId="{8F3D313E-7971-4EB8-8092-00E853940AE7}" srcOrd="3" destOrd="0" presId="urn:microsoft.com/office/officeart/2005/8/layout/vList4"/>
    <dgm:cxn modelId="{1814D5BE-7713-4581-A901-9F8EAE65B0A8}" type="presParOf" srcId="{3B482C38-C302-4FB7-9774-8DBE053F23BC}" destId="{C7123388-933B-4AFA-98E7-E8D799D48847}" srcOrd="4" destOrd="0" presId="urn:microsoft.com/office/officeart/2005/8/layout/vList4"/>
    <dgm:cxn modelId="{A0917C00-50F5-4F4C-A82F-F97CFBB95D66}" type="presParOf" srcId="{C7123388-933B-4AFA-98E7-E8D799D48847}" destId="{537C4C17-0484-4A2D-9077-7173D7068B1A}" srcOrd="0" destOrd="0" presId="urn:microsoft.com/office/officeart/2005/8/layout/vList4"/>
    <dgm:cxn modelId="{F3B40D7F-70E8-4263-8165-7854E6B38DB8}" type="presParOf" srcId="{C7123388-933B-4AFA-98E7-E8D799D48847}" destId="{103819A7-0E52-4AA5-96E2-0C4C03BE3FB9}" srcOrd="1" destOrd="0" presId="urn:microsoft.com/office/officeart/2005/8/layout/vList4"/>
    <dgm:cxn modelId="{BA3635F8-D550-4AD9-9A7B-7B718DFED752}" type="presParOf" srcId="{C7123388-933B-4AFA-98E7-E8D799D48847}" destId="{C7032E9D-E76A-4F31-B51A-C38865C43A64}" srcOrd="2" destOrd="0" presId="urn:microsoft.com/office/officeart/2005/8/layout/vList4"/>
    <dgm:cxn modelId="{A978BE04-B25D-4F83-AF65-E7E0D1A67B43}" type="presParOf" srcId="{3B482C38-C302-4FB7-9774-8DBE053F23BC}" destId="{84BCE712-F7F4-4C39-8B3D-F7A395B98B41}" srcOrd="5" destOrd="0" presId="urn:microsoft.com/office/officeart/2005/8/layout/vList4"/>
    <dgm:cxn modelId="{FBDC0C9F-4D8F-4546-BF9B-A918574439DF}" type="presParOf" srcId="{3B482C38-C302-4FB7-9774-8DBE053F23BC}" destId="{0BDD1378-268D-40E3-8702-51F23B90B343}" srcOrd="6" destOrd="0" presId="urn:microsoft.com/office/officeart/2005/8/layout/vList4"/>
    <dgm:cxn modelId="{B6718E4E-30DB-4EE7-9A1D-5C50136D11C8}" type="presParOf" srcId="{0BDD1378-268D-40E3-8702-51F23B90B343}" destId="{4BCA1491-42DE-45A1-85A9-89D0223FAD61}" srcOrd="0" destOrd="0" presId="urn:microsoft.com/office/officeart/2005/8/layout/vList4"/>
    <dgm:cxn modelId="{B48B5122-A51A-4C6D-9DB7-A29D7D48E268}" type="presParOf" srcId="{0BDD1378-268D-40E3-8702-51F23B90B343}" destId="{D71C3935-1C64-406E-8CD0-74206CAC6D8D}" srcOrd="1" destOrd="0" presId="urn:microsoft.com/office/officeart/2005/8/layout/vList4"/>
    <dgm:cxn modelId="{546360A5-A016-4178-B472-E55B6FDDC2F6}" type="presParOf" srcId="{0BDD1378-268D-40E3-8702-51F23B90B343}" destId="{6E65D6B2-6F52-4EC7-9F99-A1BBC507019C}" srcOrd="2" destOrd="0" presId="urn:microsoft.com/office/officeart/2005/8/layout/vList4"/>
    <dgm:cxn modelId="{7F1482D1-C628-46EC-8DBF-62F7AE1A6B2F}" type="presParOf" srcId="{3B482C38-C302-4FB7-9774-8DBE053F23BC}" destId="{49137CFB-0C95-4607-BF1E-52A88BEC15BB}" srcOrd="7" destOrd="0" presId="urn:microsoft.com/office/officeart/2005/8/layout/vList4"/>
    <dgm:cxn modelId="{9B8343BD-94BC-457B-BF62-8749B255AE44}" type="presParOf" srcId="{3B482C38-C302-4FB7-9774-8DBE053F23BC}" destId="{8EFEB03E-18C7-4CBB-8578-F5882CB203B9}" srcOrd="8" destOrd="0" presId="urn:microsoft.com/office/officeart/2005/8/layout/vList4"/>
    <dgm:cxn modelId="{D7E255EA-3037-43D3-A8F4-5278A8640E39}" type="presParOf" srcId="{8EFEB03E-18C7-4CBB-8578-F5882CB203B9}" destId="{623A7C2F-0544-48D2-8229-872F1C3A3D2F}" srcOrd="0" destOrd="0" presId="urn:microsoft.com/office/officeart/2005/8/layout/vList4"/>
    <dgm:cxn modelId="{7F26EBBC-4B36-46D6-9FDA-265C40FCAECB}" type="presParOf" srcId="{8EFEB03E-18C7-4CBB-8578-F5882CB203B9}" destId="{AA6E8F42-18AC-4B0F-B8F8-10EB8D9D5800}" srcOrd="1" destOrd="0" presId="urn:microsoft.com/office/officeart/2005/8/layout/vList4"/>
    <dgm:cxn modelId="{A7096F46-B1F7-4952-9446-4FE92FB58485}" type="presParOf" srcId="{8EFEB03E-18C7-4CBB-8578-F5882CB203B9}" destId="{DA7BCC53-E329-44E6-969F-CCE296A660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F1642E-92A6-46CC-8C89-243C7AA55C0A}">
      <dgm:prSet custT="1"/>
      <dgm:spPr>
        <a:solidFill>
          <a:srgbClr val="E8DFF0"/>
        </a:solidFill>
      </dgm:spPr>
      <dgm:t>
        <a:bodyPr/>
        <a:lstStyle/>
        <a:p>
          <a:pPr>
            <a:buNone/>
          </a:pPr>
          <a:r>
            <a:rPr lang="en-US" sz="1400" dirty="0">
              <a:solidFill>
                <a:schemeClr val="tx1"/>
              </a:solidFill>
              <a:latin typeface="Aptos" panose="020B0004020202020204" pitchFamily="34" charset="0"/>
              <a:hlinkClick xmlns:r="http://schemas.openxmlformats.org/officeDocument/2006/relationships" r:id="rId1"/>
            </a:rPr>
            <a:t>Budget package</a:t>
          </a:r>
          <a:r>
            <a:rPr lang="en-US" sz="1400" dirty="0">
              <a:solidFill>
                <a:schemeClr val="tx1"/>
              </a:solidFill>
              <a:latin typeface="Aptos" panose="020B0004020202020204" pitchFamily="34" charset="0"/>
            </a:rPr>
            <a:t> includes a </a:t>
          </a:r>
          <a:r>
            <a:rPr lang="en-US" sz="1400" dirty="0">
              <a:solidFill>
                <a:schemeClr val="tx1"/>
              </a:solidFill>
              <a:latin typeface="Aptos" panose="020B0004020202020204" pitchFamily="34" charset="0"/>
              <a:hlinkClick xmlns:r="http://schemas.openxmlformats.org/officeDocument/2006/relationships" r:id="rId2"/>
            </a:rPr>
            <a:t>tax on second homes</a:t>
          </a:r>
          <a:r>
            <a:rPr lang="en-US" sz="1400" dirty="0">
              <a:solidFill>
                <a:schemeClr val="tx1"/>
              </a:solidFill>
              <a:latin typeface="Aptos" panose="020B0004020202020204" pitchFamily="34" charset="0"/>
            </a:rPr>
            <a:t> in New York City; delays </a:t>
          </a:r>
          <a:r>
            <a:rPr lang="en-US" sz="1400" dirty="0">
              <a:solidFill>
                <a:schemeClr val="tx1"/>
              </a:solidFill>
              <a:latin typeface="Aptos" panose="020B0004020202020204" pitchFamily="34" charset="0"/>
              <a:hlinkClick xmlns:r="http://schemas.openxmlformats.org/officeDocument/2006/relationships" r:id="rId3"/>
            </a:rPr>
            <a:t>climate benchmarks</a:t>
          </a:r>
          <a:r>
            <a:rPr lang="en-US" sz="1400" dirty="0">
              <a:solidFill>
                <a:schemeClr val="tx1"/>
              </a:solidFill>
              <a:latin typeface="Aptos" panose="020B0004020202020204" pitchFamily="34" charset="0"/>
            </a:rPr>
            <a:t> set in 2019; limits car accident </a:t>
          </a:r>
          <a:r>
            <a:rPr lang="en-US" sz="1400" dirty="0">
              <a:solidFill>
                <a:schemeClr val="tx1"/>
              </a:solidFill>
              <a:latin typeface="Aptos" panose="020B0004020202020204" pitchFamily="34" charset="0"/>
              <a:hlinkClick xmlns:r="http://schemas.openxmlformats.org/officeDocument/2006/relationships" r:id="rId4"/>
            </a:rPr>
            <a:t>insurance claims</a:t>
          </a:r>
          <a:r>
            <a:rPr lang="en-US" sz="1400" dirty="0">
              <a:solidFill>
                <a:schemeClr val="tx1"/>
              </a:solidFill>
              <a:latin typeface="Aptos" panose="020B0004020202020204" pitchFamily="34" charset="0"/>
            </a:rPr>
            <a:t>; and adds mechanism to cap excess utility company profits, require executive </a:t>
          </a:r>
          <a:r>
            <a:rPr lang="en-US" sz="1400" b="0" i="0" dirty="0">
              <a:solidFill>
                <a:schemeClr val="tx1"/>
              </a:solidFill>
              <a:latin typeface="Aptos" panose="020B0004020202020204" pitchFamily="34" charset="0"/>
            </a:rPr>
            <a:t>compensation </a:t>
          </a:r>
          <a:r>
            <a:rPr lang="en-US" sz="1400" b="0" i="0" dirty="0">
              <a:solidFill>
                <a:schemeClr val="tx1"/>
              </a:solidFill>
              <a:latin typeface="Aptos" panose="020B0004020202020204" pitchFamily="34" charset="0"/>
              <a:hlinkClick xmlns:r="http://schemas.openxmlformats.org/officeDocument/2006/relationships" r:id="rId5"/>
            </a:rPr>
            <a:t>disclosures</a:t>
          </a:r>
          <a:endParaRPr lang="en-US" sz="1400" b="0" strike="sngStrike" dirty="0">
            <a:solidFill>
              <a:srgbClr val="FF0000"/>
            </a:solidFill>
            <a:latin typeface="Aptos" panose="020B0004020202020204" pitchFamily="34" charset="0"/>
            <a:cs typeface="AngsanaUPC" panose="020B0502040204020203" pitchFamily="18" charset="-34"/>
          </a:endParaRPr>
        </a:p>
      </dgm:t>
    </dgm:pt>
    <dgm:pt modelId="{155AB9E7-07F5-4659-BA72-C879653B7834}" type="par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0850F654-0FA3-4E87-A5E1-C8F4CEA10F08}" type="sib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AB438305-A57F-466E-8A58-1C2C10AC3E7D}">
      <dgm:prSet custT="1"/>
      <dgm:spPr>
        <a:solidFill>
          <a:srgbClr val="E8DFF0"/>
        </a:solidFill>
      </dgm:spPr>
      <dgm:t>
        <a:bodyPr/>
        <a:lstStyle/>
        <a:p>
          <a:r>
            <a:rPr lang="en-US" sz="1400" b="0" i="0">
              <a:latin typeface="Aptos" panose="020B0004020202020204" pitchFamily="34" charset="0"/>
              <a:hlinkClick xmlns:r="http://schemas.openxmlformats.org/officeDocument/2006/relationships" r:id="rId6"/>
            </a:rPr>
            <a:t>S 9934A</a:t>
          </a:r>
          <a:r>
            <a:rPr lang="en-US" sz="1400" b="0" i="0">
              <a:latin typeface="Aptos" panose="020B0004020202020204" pitchFamily="34" charset="0"/>
            </a:rPr>
            <a:t> </a:t>
          </a:r>
          <a:r>
            <a:rPr lang="en-US" sz="1400" b="0" i="0">
              <a:solidFill>
                <a:schemeClr val="tx1"/>
              </a:solidFill>
              <a:latin typeface="Aptos" panose="020B0004020202020204" pitchFamily="34" charset="0"/>
            </a:rPr>
            <a:t>would create first-ever law to </a:t>
          </a:r>
          <a:r>
            <a:rPr lang="en-US" sz="1400" b="0" i="0">
              <a:solidFill>
                <a:schemeClr val="tx1"/>
              </a:solidFill>
              <a:latin typeface="Aptos" panose="020B0004020202020204" pitchFamily="34" charset="0"/>
              <a:hlinkClick xmlns:r="http://schemas.openxmlformats.org/officeDocument/2006/relationships" r:id="rId7"/>
            </a:rPr>
            <a:t>restrict</a:t>
          </a:r>
          <a:r>
            <a:rPr lang="en-US" sz="1400" b="0" i="0">
              <a:solidFill>
                <a:schemeClr val="tx1"/>
              </a:solidFill>
              <a:latin typeface="Aptos" panose="020B0004020202020204" pitchFamily="34" charset="0"/>
            </a:rPr>
            <a:t> bots that scrape content from news sites; </a:t>
          </a:r>
          <a:r>
            <a:rPr lang="en-US" sz="1400">
              <a:solidFill>
                <a:schemeClr val="tx1"/>
              </a:solidFill>
              <a:latin typeface="Aptos" panose="020B0004020202020204" pitchFamily="34" charset="0"/>
              <a:hlinkClick xmlns:r="http://schemas.openxmlformats.org/officeDocument/2006/relationships" r:id="rId8"/>
            </a:rPr>
            <a:t>S 8451-B</a:t>
          </a:r>
          <a:r>
            <a:rPr lang="en-US" sz="1400">
              <a:solidFill>
                <a:schemeClr val="tx1"/>
              </a:solidFill>
              <a:latin typeface="Aptos" panose="020B0004020202020204" pitchFamily="34" charset="0"/>
            </a:rPr>
            <a:t> would require news organizations to disclose content created with AI; </a:t>
          </a:r>
          <a:r>
            <a:rPr lang="en-US" sz="1400" b="0" i="0">
              <a:solidFill>
                <a:schemeClr val="tx1"/>
              </a:solidFill>
              <a:latin typeface="Aptos" panose="020B0004020202020204" pitchFamily="34" charset="0"/>
            </a:rPr>
            <a:t> </a:t>
          </a:r>
          <a:r>
            <a:rPr lang="en-US" sz="1400">
              <a:solidFill>
                <a:schemeClr val="tx1"/>
              </a:solidFill>
              <a:latin typeface="Aptos" panose="020B0004020202020204" pitchFamily="34" charset="0"/>
              <a:hlinkClick xmlns:r="http://schemas.openxmlformats.org/officeDocument/2006/relationships" r:id="rId9"/>
            </a:rPr>
            <a:t>S 8706</a:t>
          </a:r>
          <a:r>
            <a:rPr lang="en-US" sz="1400">
              <a:solidFill>
                <a:schemeClr val="tx1"/>
              </a:solidFill>
              <a:latin typeface="Aptos" panose="020B0004020202020204" pitchFamily="34" charset="0"/>
            </a:rPr>
            <a:t> would require larger companies to </a:t>
          </a:r>
          <a:r>
            <a:rPr lang="en-US" sz="1400">
              <a:solidFill>
                <a:schemeClr val="tx1"/>
              </a:solidFill>
              <a:latin typeface="Aptos" panose="020B0004020202020204" pitchFamily="34" charset="0"/>
              <a:hlinkClick xmlns:r="http://schemas.openxmlformats.org/officeDocument/2006/relationships" r:id="rId10"/>
            </a:rPr>
            <a:t>annually report</a:t>
          </a:r>
          <a:r>
            <a:rPr lang="en-US" sz="1400">
              <a:solidFill>
                <a:schemeClr val="tx1"/>
              </a:solidFill>
              <a:latin typeface="Aptos" panose="020B0004020202020204" pitchFamily="34" charset="0"/>
            </a:rPr>
            <a:t> how AI affects hiring</a:t>
          </a:r>
          <a:endParaRPr lang="en-US" sz="1400" b="0" i="0">
            <a:solidFill>
              <a:schemeClr val="tx1"/>
            </a:solidFill>
            <a:latin typeface="Aptos" panose="020B0004020202020204" pitchFamily="34" charset="0"/>
          </a:endParaRPr>
        </a:p>
      </dgm:t>
    </dgm:pt>
    <dgm:pt modelId="{9CCBAC0C-026C-4E4E-A00D-D4E48C1B7142}" type="par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A3BA741-8BD1-43D8-9F21-9C496FFBFEDF}" type="sib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FED60DF-17AE-4C57-9730-45760E163947}">
      <dgm:prSet custT="1"/>
      <dgm:spPr>
        <a:solidFill>
          <a:srgbClr val="E8DFF0"/>
        </a:solidFill>
      </dgm:spPr>
      <dgm:t>
        <a:bodyPr/>
        <a:lstStyle/>
        <a:p>
          <a:r>
            <a:rPr lang="en-US" sz="1400" b="0" i="0" dirty="0">
              <a:solidFill>
                <a:schemeClr val="tx1"/>
              </a:solidFill>
              <a:latin typeface="Aptos" panose="020B0004020202020204" pitchFamily="34" charset="0"/>
              <a:hlinkClick xmlns:r="http://schemas.openxmlformats.org/officeDocument/2006/relationships" r:id="rId11"/>
            </a:rPr>
            <a:t>S 9005-C/A 10005-C</a:t>
          </a:r>
          <a:r>
            <a:rPr lang="en-US" sz="1400" b="0" i="0" dirty="0">
              <a:solidFill>
                <a:schemeClr val="tx1"/>
              </a:solidFill>
              <a:latin typeface="Aptos" panose="020B0004020202020204" pitchFamily="34" charset="0"/>
            </a:rPr>
            <a:t> bans masked </a:t>
          </a:r>
          <a:r>
            <a:rPr lang="en-US" sz="1400" b="0" i="0" dirty="0">
              <a:solidFill>
                <a:schemeClr val="tx1"/>
              </a:solidFill>
              <a:latin typeface="Aptos" panose="020B0004020202020204" pitchFamily="34" charset="0"/>
              <a:hlinkClick xmlns:r="http://schemas.openxmlformats.org/officeDocument/2006/relationships" r:id="rId12"/>
            </a:rPr>
            <a:t>ICE agents</a:t>
          </a:r>
          <a:r>
            <a:rPr lang="en-US" sz="1400" b="0" i="0" dirty="0">
              <a:solidFill>
                <a:schemeClr val="tx1"/>
              </a:solidFill>
              <a:latin typeface="Aptos" panose="020B0004020202020204" pitchFamily="34" charset="0"/>
            </a:rPr>
            <a:t> from operating in the state, </a:t>
          </a:r>
          <a:r>
            <a:rPr kumimoji="0" lang="en-US" sz="1400" b="0" i="0" u="none" strike="noStrike" cap="none" spc="0" normalizeH="0" baseline="0" noProof="0" dirty="0">
              <a:ln>
                <a:noFill/>
              </a:ln>
              <a:solidFill>
                <a:schemeClr val="tx1"/>
              </a:solidFill>
              <a:effectLst/>
              <a:uLnTx/>
              <a:uFillTx/>
              <a:latin typeface="Aptos" panose="020B0004020202020204" pitchFamily="34" charset="0"/>
              <a:ea typeface="+mn-ea"/>
              <a:cs typeface="+mn-cs"/>
            </a:rPr>
            <a:t>prohibits civil immigration arrests in a school or church, </a:t>
          </a:r>
          <a:r>
            <a:rPr lang="en-US" sz="1400" b="0" i="0" dirty="0">
              <a:solidFill>
                <a:schemeClr val="tx1"/>
              </a:solidFill>
              <a:latin typeface="Aptos" panose="020B0004020202020204" pitchFamily="34" charset="0"/>
            </a:rPr>
            <a:t>bans local agencies from deputizing cops as immigration agents; allows individuals to sue federal officials for civil rights violations</a:t>
          </a:r>
          <a:endParaRPr lang="en-US" sz="1400" b="0" dirty="0">
            <a:solidFill>
              <a:schemeClr val="tx1"/>
            </a:solidFill>
            <a:latin typeface="Aptos" panose="020B0004020202020204" pitchFamily="34" charset="0"/>
            <a:cs typeface="AngsanaUPC" panose="020B0502040204020203" pitchFamily="18" charset="-34"/>
          </a:endParaRPr>
        </a:p>
      </dgm:t>
    </dgm:pt>
    <dgm:pt modelId="{B737F90E-7883-4882-BDFD-636912B94D6B}" type="sib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4ACD1D92-E27C-404D-99BE-906E458A194E}" type="par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7C964A79-6761-4588-810A-339EA850B7E0}">
      <dgm:prSet custT="1"/>
      <dgm:spPr>
        <a:solidFill>
          <a:srgbClr val="E8DFF0"/>
        </a:solidFill>
      </dgm:spPr>
      <dgm:t>
        <a:bodyPr/>
        <a:lstStyle/>
        <a:p>
          <a:r>
            <a:rPr lang="en-US" sz="1400" b="0" i="0" dirty="0">
              <a:solidFill>
                <a:schemeClr val="tx1"/>
              </a:solidFill>
              <a:latin typeface="Aptos" panose="020B0004020202020204" pitchFamily="34" charset="0"/>
              <a:hlinkClick xmlns:r="http://schemas.openxmlformats.org/officeDocument/2006/relationships" r:id="rId13"/>
            </a:rPr>
            <a:t>A 9349-A</a:t>
          </a:r>
          <a:r>
            <a:rPr lang="en-US" sz="1400" b="0" i="0" dirty="0">
              <a:solidFill>
                <a:schemeClr val="tx1"/>
              </a:solidFill>
              <a:latin typeface="Aptos" panose="020B0004020202020204" pitchFamily="34" charset="0"/>
            </a:rPr>
            <a:t> would</a:t>
          </a:r>
          <a:r>
            <a:rPr lang="en-US" sz="1400" b="0" i="0" dirty="0">
              <a:solidFill>
                <a:srgbClr val="FF0000"/>
              </a:solidFill>
              <a:latin typeface="Aptos" panose="020B0004020202020204" pitchFamily="34" charset="0"/>
            </a:rPr>
            <a:t> </a:t>
          </a:r>
          <a:r>
            <a:rPr lang="en-US" sz="1400" b="0" i="0" dirty="0">
              <a:solidFill>
                <a:schemeClr val="tx1"/>
              </a:solidFill>
              <a:latin typeface="Aptos" panose="020B0004020202020204" pitchFamily="34" charset="0"/>
            </a:rPr>
            <a:t>prohibit </a:t>
          </a:r>
          <a:r>
            <a:rPr lang="en-US" sz="1400" b="0" i="0" dirty="0">
              <a:solidFill>
                <a:schemeClr val="tx1"/>
              </a:solidFill>
              <a:latin typeface="Aptos" panose="020B0004020202020204" pitchFamily="34" charset="0"/>
              <a:hlinkClick xmlns:r="http://schemas.openxmlformats.org/officeDocument/2006/relationships" r:id="rId12"/>
            </a:rPr>
            <a:t>surveillance pricing</a:t>
          </a:r>
          <a:r>
            <a:rPr lang="en-US" sz="1400" b="0" i="0" dirty="0">
              <a:solidFill>
                <a:srgbClr val="FF0000"/>
              </a:solidFill>
              <a:latin typeface="Aptos" panose="020B0004020202020204" pitchFamily="34" charset="0"/>
            </a:rPr>
            <a:t> </a:t>
          </a:r>
          <a:r>
            <a:rPr lang="en-US" sz="1400" b="0" i="0" dirty="0">
              <a:solidFill>
                <a:schemeClr val="tx1"/>
              </a:solidFill>
              <a:latin typeface="Aptos" panose="020B0004020202020204" pitchFamily="34" charset="0"/>
            </a:rPr>
            <a:t>that uses algorithms and personal data to set different prices for consumers; </a:t>
          </a:r>
          <a:r>
            <a:rPr lang="en-US" sz="1400" b="0" i="0" dirty="0">
              <a:solidFill>
                <a:schemeClr val="tx1"/>
              </a:solidFill>
              <a:latin typeface="Aptos" panose="020B0004020202020204" pitchFamily="34" charset="0"/>
              <a:hlinkClick xmlns:r="http://schemas.openxmlformats.org/officeDocument/2006/relationships" r:id="rId14"/>
            </a:rPr>
            <a:t>S 9269</a:t>
          </a:r>
          <a:r>
            <a:rPr lang="en-US" sz="1400" b="0" i="0" dirty="0">
              <a:solidFill>
                <a:schemeClr val="tx1"/>
              </a:solidFill>
              <a:latin typeface="Aptos" panose="020B0004020202020204" pitchFamily="34" charset="0"/>
            </a:rPr>
            <a:t> would </a:t>
          </a:r>
          <a:r>
            <a:rPr lang="en-US" sz="1400" b="0" i="0" dirty="0">
              <a:solidFill>
                <a:schemeClr val="tx1"/>
              </a:solidFill>
              <a:latin typeface="Aptos" panose="020B0004020202020204" pitchFamily="34" charset="0"/>
              <a:hlinkClick xmlns:r="http://schemas.openxmlformats.org/officeDocument/2006/relationships" r:id="rId15"/>
            </a:rPr>
            <a:t>ban</a:t>
          </a:r>
          <a:r>
            <a:rPr lang="en-US" sz="1400" b="0" i="0" dirty="0">
              <a:solidFill>
                <a:schemeClr val="tx1"/>
              </a:solidFill>
              <a:latin typeface="Aptos" panose="020B0004020202020204" pitchFamily="34" charset="0"/>
            </a:rPr>
            <a:t> the sale of health data to third parties or process health information without authorization</a:t>
          </a:r>
        </a:p>
      </dgm:t>
    </dgm:pt>
    <dgm:pt modelId="{D2BF4A03-BF33-4F96-B294-7ABC3B2AC8C0}" type="par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3DF9D5C9-5228-45CB-91DF-9DAFE3137EB4}" type="sib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04C66EAF-E319-42BF-90A0-A54E05B90DFA}">
      <dgm:prSet custT="1"/>
      <dgm:spPr>
        <a:solidFill>
          <a:srgbClr val="E8DFF0"/>
        </a:solidFill>
      </dgm:spPr>
      <dgm:t>
        <a:bodyPr/>
        <a:lstStyle/>
        <a:p>
          <a:r>
            <a:rPr lang="en-US" sz="1400">
              <a:solidFill>
                <a:schemeClr val="tx1"/>
              </a:solidFill>
              <a:latin typeface="Aptos" panose="020B0004020202020204" pitchFamily="34" charset="0"/>
              <a:hlinkClick xmlns:r="http://schemas.openxmlformats.org/officeDocument/2006/relationships" r:id="rId16"/>
            </a:rPr>
            <a:t>S 10642</a:t>
          </a:r>
          <a:r>
            <a:rPr lang="en-US" sz="1400">
              <a:solidFill>
                <a:schemeClr val="tx1"/>
              </a:solidFill>
              <a:latin typeface="Aptos" panose="020B0004020202020204" pitchFamily="34" charset="0"/>
            </a:rPr>
            <a:t> would </a:t>
          </a:r>
          <a:r>
            <a:rPr lang="en-US" sz="1400" b="0" i="0">
              <a:solidFill>
                <a:schemeClr val="tx1"/>
              </a:solidFill>
              <a:latin typeface="Aptos" panose="020B0004020202020204" pitchFamily="34" charset="0"/>
            </a:rPr>
            <a:t>create a one-year moratorium on new permits for large </a:t>
          </a:r>
          <a:r>
            <a:rPr lang="en-US" sz="1400" b="0" i="0">
              <a:solidFill>
                <a:schemeClr val="tx1"/>
              </a:solidFill>
              <a:latin typeface="Aptos" panose="020B0004020202020204" pitchFamily="34" charset="0"/>
              <a:hlinkClick xmlns:r="http://schemas.openxmlformats.org/officeDocument/2006/relationships" r:id="rId17"/>
            </a:rPr>
            <a:t>data centers</a:t>
          </a:r>
          <a:r>
            <a:rPr lang="en-US" sz="1400" b="0" i="0">
              <a:solidFill>
                <a:schemeClr val="tx1"/>
              </a:solidFill>
              <a:latin typeface="Aptos" panose="020B0004020202020204" pitchFamily="34" charset="0"/>
            </a:rPr>
            <a:t>; would require a public hearing before issuing permits, separate service classification for data centers, and facilities to use increasing amounts of renewable electricity sources</a:t>
          </a:r>
          <a:endParaRPr lang="en-US" sz="1400" b="0">
            <a:solidFill>
              <a:schemeClr val="tx1"/>
            </a:solidFill>
            <a:latin typeface="Aptos" panose="020B0004020202020204" pitchFamily="34" charset="0"/>
            <a:cs typeface="AngsanaUPC" panose="020B0502040204020203" pitchFamily="18" charset="-34"/>
          </a:endParaRPr>
        </a:p>
      </dgm:t>
    </dgm:pt>
    <dgm:pt modelId="{10FDD3CE-D15D-493E-BF52-832DD0572DF7}" type="par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7CFBECB0-9948-4968-8FD1-E42B29C18A49}" type="sib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7A8C445C-EA32-4513-9D0E-2D6DA1A5E4E1}">
      <dgm:prSet phldrT="[Text]" custT="1"/>
      <dgm:spPr>
        <a:solidFill>
          <a:srgbClr val="E8DFF0"/>
        </a:solidFill>
      </dgm:spPr>
      <dgm:t>
        <a:bodyPr/>
        <a:lstStyle/>
        <a:p>
          <a:pPr>
            <a:buNone/>
          </a:pPr>
          <a:r>
            <a:rPr lang="en-US" sz="1400" b="0" i="0">
              <a:solidFill>
                <a:schemeClr val="tx1"/>
              </a:solidFill>
              <a:latin typeface="Aptos" panose="020B0004020202020204" pitchFamily="34" charset="0"/>
              <a:hlinkClick xmlns:r="http://schemas.openxmlformats.org/officeDocument/2006/relationships" r:id="rId18"/>
            </a:rPr>
            <a:t>A 10379-C</a:t>
          </a:r>
          <a:r>
            <a:rPr lang="en-US" sz="1400" b="0" i="0">
              <a:solidFill>
                <a:schemeClr val="tx1"/>
              </a:solidFill>
              <a:latin typeface="Aptos" panose="020B0004020202020204" pitchFamily="34" charset="0"/>
            </a:rPr>
            <a:t> would ban the use of chatbots with </a:t>
          </a:r>
          <a:r>
            <a:rPr lang="en-US" sz="1400" b="0" i="0">
              <a:solidFill>
                <a:schemeClr val="tx1"/>
              </a:solidFill>
              <a:latin typeface="Aptos" panose="020B0004020202020204" pitchFamily="34" charset="0"/>
              <a:hlinkClick xmlns:r="http://schemas.openxmlformats.org/officeDocument/2006/relationships" r:id="rId19"/>
            </a:rPr>
            <a:t>features unsafe</a:t>
          </a:r>
          <a:r>
            <a:rPr lang="en-US" sz="1400" b="0" i="0">
              <a:solidFill>
                <a:schemeClr val="tx1"/>
              </a:solidFill>
              <a:latin typeface="Aptos" panose="020B0004020202020204" pitchFamily="34" charset="0"/>
            </a:rPr>
            <a:t> for minors, including features where AI content suggests it is a real person, uses mental health information, simulates companionship, or generates sexually explicit material </a:t>
          </a:r>
          <a:endParaRPr lang="en-US" sz="1400">
            <a:solidFill>
              <a:schemeClr val="tx1"/>
            </a:solidFill>
            <a:latin typeface="Aptos" panose="020B0004020202020204" pitchFamily="34" charset="0"/>
          </a:endParaRPr>
        </a:p>
      </dgm:t>
    </dgm:pt>
    <dgm:pt modelId="{DDDCF644-A2DE-4F86-8C90-AB99EEE49F04}" type="parTrans" cxnId="{BE308443-F005-4DEC-BD0B-270E05A5F60A}">
      <dgm:prSet/>
      <dgm:spPr/>
      <dgm:t>
        <a:bodyPr/>
        <a:lstStyle/>
        <a:p>
          <a:endParaRPr lang="en-US"/>
        </a:p>
      </dgm:t>
    </dgm:pt>
    <dgm:pt modelId="{CB5E879F-8B2A-4BE3-9A25-6C7C26A539F4}" type="sibTrans" cxnId="{BE308443-F005-4DEC-BD0B-270E05A5F60A}">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0" presStyleCnt="6" custLinFactNeighborX="529" custLinFactNeighborY="-74"/>
      <dgm:spPr/>
    </dgm:pt>
    <dgm:pt modelId="{E9C8A5D3-171F-43FA-9240-CE44C187D99F}" type="pres">
      <dgm:prSet presAssocID="{5BF1642E-92A6-46CC-8C89-243C7AA55C0A}" presName="img" presStyleLbl="fgImgPlace1" presStyleIdx="0"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Tax with solid fill"/>
        </a:ext>
      </dgm:extLst>
    </dgm:pt>
    <dgm:pt modelId="{01443911-1CFB-4757-AB35-0DD8DD3D3E0E}" type="pres">
      <dgm:prSet presAssocID="{5BF1642E-92A6-46CC-8C89-243C7AA55C0A}" presName="text" presStyleLbl="node1" presStyleIdx="0" presStyleCnt="6">
        <dgm:presLayoutVars>
          <dgm:bulletEnabled val="1"/>
        </dgm:presLayoutVars>
      </dgm:prSet>
      <dgm:spPr/>
    </dgm:pt>
    <dgm:pt modelId="{276C197D-4C7C-47CC-9EF8-A5AAB4FF757E}" type="pres">
      <dgm:prSet presAssocID="{0850F654-0FA3-4E87-A5E1-C8F4CEA10F08}" presName="spacer" presStyleCnt="0"/>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1" presStyleCnt="6"/>
      <dgm:spPr/>
    </dgm:pt>
    <dgm:pt modelId="{9ACCF81B-C7CA-4DA5-88A5-55DFFE837EBD}" type="pres">
      <dgm:prSet presAssocID="{04C66EAF-E319-42BF-90A0-A54E05B90DFA}" presName="img" presStyleLbl="fgImgPlace1" presStyleIdx="1"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21"/>
              </a:ext>
            </a:extLst>
          </a:blip>
          <a:srcRect/>
          <a:stretch>
            <a:fillRect/>
          </a:stretch>
        </a:blipFill>
      </dgm:spPr>
      <dgm:extLst>
        <a:ext uri="{E40237B7-FDA0-4F09-8148-C483321AD2D9}">
          <dgm14:cNvPr xmlns:dgm14="http://schemas.microsoft.com/office/drawing/2010/diagram" id="0" name="" descr="Fluorescent Light Bulb with solid fill"/>
        </a:ext>
      </dgm:extLst>
    </dgm:pt>
    <dgm:pt modelId="{C8C68DB0-ECB6-4526-A166-E666997FBBEA}" type="pres">
      <dgm:prSet presAssocID="{04C66EAF-E319-42BF-90A0-A54E05B90DFA}" presName="text" presStyleLbl="node1" presStyleIdx="1" presStyleCnt="6">
        <dgm:presLayoutVars>
          <dgm:bulletEnabled val="1"/>
        </dgm:presLayoutVars>
      </dgm:prSet>
      <dgm:spPr/>
    </dgm:pt>
    <dgm:pt modelId="{47645EBA-E1A9-404A-9CEB-FD6BF724F9FE}" type="pres">
      <dgm:prSet presAssocID="{7CFBECB0-9948-4968-8FD1-E42B29C18A49}" presName="spacer" presStyleCnt="0"/>
      <dgm:spPr/>
    </dgm:pt>
    <dgm:pt modelId="{FE4AEC98-B79F-4E65-81E0-6A43EE793F0A}" type="pres">
      <dgm:prSet presAssocID="{7A8C445C-EA32-4513-9D0E-2D6DA1A5E4E1}" presName="comp" presStyleCnt="0"/>
      <dgm:spPr/>
    </dgm:pt>
    <dgm:pt modelId="{B03EF8D2-7C43-41E8-B4B3-5F555458D748}" type="pres">
      <dgm:prSet presAssocID="{7A8C445C-EA32-4513-9D0E-2D6DA1A5E4E1}" presName="box" presStyleLbl="node1" presStyleIdx="2" presStyleCnt="6"/>
      <dgm:spPr/>
    </dgm:pt>
    <dgm:pt modelId="{D8F91580-4C4F-4AF8-B7FD-C4990E11D755}" type="pres">
      <dgm:prSet presAssocID="{7A8C445C-EA32-4513-9D0E-2D6DA1A5E4E1}" presName="img" presStyleLbl="fgImgPlace1" presStyleIdx="2"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Internet with solid fill"/>
        </a:ext>
      </dgm:extLst>
    </dgm:pt>
    <dgm:pt modelId="{1D5CD17F-42B0-4C07-BF54-D458B662CD4B}" type="pres">
      <dgm:prSet presAssocID="{7A8C445C-EA32-4513-9D0E-2D6DA1A5E4E1}" presName="text" presStyleLbl="node1" presStyleIdx="2" presStyleCnt="6">
        <dgm:presLayoutVars>
          <dgm:bulletEnabled val="1"/>
        </dgm:presLayoutVars>
      </dgm:prSet>
      <dgm:spPr/>
    </dgm:pt>
    <dgm:pt modelId="{8F3D313E-7971-4EB8-8092-00E853940AE7}" type="pres">
      <dgm:prSet presAssocID="{CB5E879F-8B2A-4BE3-9A25-6C7C26A539F4}"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3" presStyleCnt="6"/>
      <dgm:spPr/>
    </dgm:pt>
    <dgm:pt modelId="{103819A7-0E52-4AA5-96E2-0C4C03BE3FB9}" type="pres">
      <dgm:prSet presAssocID="{AB438305-A57F-466E-8A58-1C2C10AC3E7D}" presName="img" presStyleLbl="fgImgPlace1" presStyleIdx="3"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23"/>
              </a:ext>
            </a:extLst>
          </a:blip>
          <a:srcRect/>
          <a:stretch>
            <a:fillRect/>
          </a:stretch>
        </a:blipFill>
      </dgm:spPr>
      <dgm:extLst>
        <a:ext uri="{E40237B7-FDA0-4F09-8148-C483321AD2D9}">
          <dgm14:cNvPr xmlns:dgm14="http://schemas.microsoft.com/office/drawing/2010/diagram" id="0" name="" descr="Internet with solid fill"/>
        </a:ext>
      </dgm:extLst>
    </dgm:pt>
    <dgm:pt modelId="{C7032E9D-E76A-4F31-B51A-C38865C43A64}" type="pres">
      <dgm:prSet presAssocID="{AB438305-A57F-466E-8A58-1C2C10AC3E7D}" presName="text" presStyleLbl="node1" presStyleIdx="3" presStyleCnt="6">
        <dgm:presLayoutVars>
          <dgm:bulletEnabled val="1"/>
        </dgm:presLayoutVars>
      </dgm:prSet>
      <dgm:spPr/>
    </dgm:pt>
    <dgm:pt modelId="{84BCE712-F7F4-4C39-8B3D-F7A395B98B41}" type="pres">
      <dgm:prSet presAssocID="{CA3BA741-8BD1-43D8-9F21-9C496FFBFEDF}"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4" presStyleCnt="6"/>
      <dgm:spPr/>
    </dgm:pt>
    <dgm:pt modelId="{D71C3935-1C64-406E-8CD0-74206CAC6D8D}" type="pres">
      <dgm:prSet presAssocID="{7C964A79-6761-4588-810A-339EA850B7E0}" presName="img" presStyleLbl="fgImgPlace1" presStyleIdx="4"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24"/>
              </a:ext>
            </a:extLst>
          </a:blip>
          <a:srcRect/>
          <a:stretch>
            <a:fillRect/>
          </a:stretch>
        </a:blipFill>
      </dgm:spPr>
      <dgm:extLst>
        <a:ext uri="{E40237B7-FDA0-4F09-8148-C483321AD2D9}">
          <dgm14:cNvPr xmlns:dgm14="http://schemas.microsoft.com/office/drawing/2010/diagram" id="0" name="" descr="Folder Search with solid fill"/>
        </a:ext>
      </dgm:extLst>
    </dgm:pt>
    <dgm:pt modelId="{6E65D6B2-6F52-4EC7-9F99-A1BBC507019C}" type="pres">
      <dgm:prSet presAssocID="{7C964A79-6761-4588-810A-339EA850B7E0}" presName="text" presStyleLbl="node1" presStyleIdx="4" presStyleCnt="6">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5" presStyleCnt="6" custLinFactNeighborX="106" custLinFactNeighborY="-399"/>
      <dgm:spPr/>
    </dgm:pt>
    <dgm:pt modelId="{AA6E8F42-18AC-4B0F-B8F8-10EB8D9D5800}" type="pres">
      <dgm:prSet presAssocID="{CFED60DF-17AE-4C57-9730-45760E163947}" presName="img" presStyleLbl="fgImgPlace1" presStyleIdx="5"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25"/>
              </a:ext>
            </a:extLst>
          </a:blip>
          <a:srcRect/>
          <a:stretch>
            <a:fillRect/>
          </a:stretch>
        </a:blipFill>
      </dgm:spPr>
      <dgm:extLst>
        <a:ext uri="{E40237B7-FDA0-4F09-8148-C483321AD2D9}">
          <dgm14:cNvPr xmlns:dgm14="http://schemas.microsoft.com/office/drawing/2010/diagram" id="0" name="" descr="Shield with solid fill"/>
        </a:ext>
      </dgm:extLst>
    </dgm:pt>
    <dgm:pt modelId="{DA7BCC53-E329-44E6-969F-CCE296A66033}" type="pres">
      <dgm:prSet presAssocID="{CFED60DF-17AE-4C57-9730-45760E163947}" presName="text" presStyleLbl="node1" presStyleIdx="5" presStyleCnt="6">
        <dgm:presLayoutVars>
          <dgm:bulletEnabled val="1"/>
        </dgm:presLayoutVars>
      </dgm:prSet>
      <dgm:spPr/>
    </dgm:pt>
  </dgm:ptLst>
  <dgm:cxnLst>
    <dgm:cxn modelId="{E2E52705-C8DA-4EBC-8E3E-7F2BC734A7AA}" srcId="{CDD8F212-A0A5-4192-8EC2-832E06824B4B}" destId="{04C66EAF-E319-42BF-90A0-A54E05B90DFA}" srcOrd="1" destOrd="0" parTransId="{10FDD3CE-D15D-493E-BF52-832DD0572DF7}" sibTransId="{7CFBECB0-9948-4968-8FD1-E42B29C18A49}"/>
    <dgm:cxn modelId="{5A79490B-7200-455B-A16F-9D9732137BAA}" type="presOf" srcId="{7C964A79-6761-4588-810A-339EA850B7E0}" destId="{6E65D6B2-6F52-4EC7-9F99-A1BBC507019C}" srcOrd="1" destOrd="0" presId="urn:microsoft.com/office/officeart/2005/8/layout/vList4"/>
    <dgm:cxn modelId="{E539910F-C4FC-4A84-B2D4-B8E24BB8AC42}" srcId="{CDD8F212-A0A5-4192-8EC2-832E06824B4B}" destId="{AB438305-A57F-466E-8A58-1C2C10AC3E7D}" srcOrd="3" destOrd="0" parTransId="{9CCBAC0C-026C-4E4E-A00D-D4E48C1B7142}" sibTransId="{CA3BA741-8BD1-43D8-9F21-9C496FFBFEDF}"/>
    <dgm:cxn modelId="{C2F08E2D-221B-4548-A704-A9215905E7CC}" type="presOf" srcId="{7A8C445C-EA32-4513-9D0E-2D6DA1A5E4E1}" destId="{1D5CD17F-42B0-4C07-BF54-D458B662CD4B}" srcOrd="1" destOrd="0" presId="urn:microsoft.com/office/officeart/2005/8/layout/vList4"/>
    <dgm:cxn modelId="{669F5B5B-BC43-41D5-B094-CC473C449853}" srcId="{CDD8F212-A0A5-4192-8EC2-832E06824B4B}" destId="{CFED60DF-17AE-4C57-9730-45760E163947}" srcOrd="5" destOrd="0" parTransId="{4ACD1D92-E27C-404D-99BE-906E458A194E}" sibTransId="{B737F90E-7883-4882-BDFD-636912B94D6B}"/>
    <dgm:cxn modelId="{A33B2560-19A3-46EC-B5EC-67AEDB1C5D97}" type="presOf" srcId="{7A8C445C-EA32-4513-9D0E-2D6DA1A5E4E1}" destId="{B03EF8D2-7C43-41E8-B4B3-5F555458D748}" srcOrd="0" destOrd="0" presId="urn:microsoft.com/office/officeart/2005/8/layout/vList4"/>
    <dgm:cxn modelId="{E8CE2F63-3063-4F69-B999-24C6CFD0959C}" type="presOf" srcId="{04C66EAF-E319-42BF-90A0-A54E05B90DFA}" destId="{C8C68DB0-ECB6-4526-A166-E666997FBBEA}" srcOrd="1" destOrd="0" presId="urn:microsoft.com/office/officeart/2005/8/layout/vList4"/>
    <dgm:cxn modelId="{BE308443-F005-4DEC-BD0B-270E05A5F60A}" srcId="{CDD8F212-A0A5-4192-8EC2-832E06824B4B}" destId="{7A8C445C-EA32-4513-9D0E-2D6DA1A5E4E1}" srcOrd="2" destOrd="0" parTransId="{DDDCF644-A2DE-4F86-8C90-AB99EEE49F04}" sibTransId="{CB5E879F-8B2A-4BE3-9A25-6C7C26A539F4}"/>
    <dgm:cxn modelId="{9A2B3C46-5192-462E-9B02-0B49C3479852}" type="presOf" srcId="{5BF1642E-92A6-46CC-8C89-243C7AA55C0A}" destId="{01443911-1CFB-4757-AB35-0DD8DD3D3E0E}" srcOrd="1" destOrd="0" presId="urn:microsoft.com/office/officeart/2005/8/layout/vList4"/>
    <dgm:cxn modelId="{004AD66B-FA3E-4A3C-9BF3-CC3B90BFCF87}" type="presOf" srcId="{04C66EAF-E319-42BF-90A0-A54E05B90DFA}" destId="{591F8307-7C8E-4DD1-82C6-A2F941C06278}" srcOrd="0" destOrd="0" presId="urn:microsoft.com/office/officeart/2005/8/layout/vList4"/>
    <dgm:cxn modelId="{0FC3307A-3887-49EA-B983-46DC06D51BFC}" srcId="{CDD8F212-A0A5-4192-8EC2-832E06824B4B}" destId="{5BF1642E-92A6-46CC-8C89-243C7AA55C0A}" srcOrd="0" destOrd="0" parTransId="{155AB9E7-07F5-4659-BA72-C879653B7834}" sibTransId="{0850F654-0FA3-4E87-A5E1-C8F4CEA10F08}"/>
    <dgm:cxn modelId="{728E4A88-A407-455A-ABED-271111D3D125}" type="presOf" srcId="{CFED60DF-17AE-4C57-9730-45760E163947}" destId="{DA7BCC53-E329-44E6-969F-CCE296A66033}" srcOrd="1" destOrd="0" presId="urn:microsoft.com/office/officeart/2005/8/layout/vList4"/>
    <dgm:cxn modelId="{2F5E248E-8950-45BC-8B0E-4D7E21D5609B}" type="presOf" srcId="{5BF1642E-92A6-46CC-8C89-243C7AA55C0A}" destId="{FBEF28B8-D879-4B3C-9B7F-619ED7C3E2C8}" srcOrd="0" destOrd="0" presId="urn:microsoft.com/office/officeart/2005/8/layout/vList4"/>
    <dgm:cxn modelId="{3A7C179B-DD0D-48D4-BD8F-EAEE0932A34B}" srcId="{CDD8F212-A0A5-4192-8EC2-832E06824B4B}" destId="{7C964A79-6761-4588-810A-339EA850B7E0}" srcOrd="4" destOrd="0" parTransId="{D2BF4A03-BF33-4F96-B294-7ABC3B2AC8C0}" sibTransId="{3DF9D5C9-5228-45CB-91DF-9DAFE3137EB4}"/>
    <dgm:cxn modelId="{3A3828AD-803A-469C-8ECD-C63FB44F4A29}" type="presOf" srcId="{CDD8F212-A0A5-4192-8EC2-832E06824B4B}" destId="{3B482C38-C302-4FB7-9774-8DBE053F23BC}" srcOrd="0" destOrd="0" presId="urn:microsoft.com/office/officeart/2005/8/layout/vList4"/>
    <dgm:cxn modelId="{D13858C5-DC31-4C1D-A7B7-1A6DDC6D3A2C}" type="presOf" srcId="{AB438305-A57F-466E-8A58-1C2C10AC3E7D}" destId="{537C4C17-0484-4A2D-9077-7173D7068B1A}" srcOrd="0" destOrd="0" presId="urn:microsoft.com/office/officeart/2005/8/layout/vList4"/>
    <dgm:cxn modelId="{F99DD9E2-340C-4298-A7D3-F1202EE96373}" type="presOf" srcId="{AB438305-A57F-466E-8A58-1C2C10AC3E7D}" destId="{C7032E9D-E76A-4F31-B51A-C38865C43A64}" srcOrd="1" destOrd="0" presId="urn:microsoft.com/office/officeart/2005/8/layout/vList4"/>
    <dgm:cxn modelId="{49A785EC-600F-495A-B673-AEC058CEF57E}" type="presOf" srcId="{CFED60DF-17AE-4C57-9730-45760E163947}" destId="{623A7C2F-0544-48D2-8229-872F1C3A3D2F}" srcOrd="0" destOrd="0" presId="urn:microsoft.com/office/officeart/2005/8/layout/vList4"/>
    <dgm:cxn modelId="{FA8948FE-E3AE-44D2-8844-0A1D7E9248A4}" type="presOf" srcId="{7C964A79-6761-4588-810A-339EA850B7E0}" destId="{4BCA1491-42DE-45A1-85A9-89D0223FAD61}" srcOrd="0" destOrd="0" presId="urn:microsoft.com/office/officeart/2005/8/layout/vList4"/>
    <dgm:cxn modelId="{FB352A29-4F06-4A51-8F85-57BA711EDD4A}" type="presParOf" srcId="{3B482C38-C302-4FB7-9774-8DBE053F23BC}" destId="{5D195495-DE4A-4EE0-B37A-E662C5B593C2}" srcOrd="0" destOrd="0" presId="urn:microsoft.com/office/officeart/2005/8/layout/vList4"/>
    <dgm:cxn modelId="{02AE7FD1-51CA-4FCA-BA1C-B4E3646495F8}" type="presParOf" srcId="{5D195495-DE4A-4EE0-B37A-E662C5B593C2}" destId="{FBEF28B8-D879-4B3C-9B7F-619ED7C3E2C8}" srcOrd="0" destOrd="0" presId="urn:microsoft.com/office/officeart/2005/8/layout/vList4"/>
    <dgm:cxn modelId="{7C696BF9-2703-40E7-93F6-E0797C715DF9}" type="presParOf" srcId="{5D195495-DE4A-4EE0-B37A-E662C5B593C2}" destId="{E9C8A5D3-171F-43FA-9240-CE44C187D99F}" srcOrd="1" destOrd="0" presId="urn:microsoft.com/office/officeart/2005/8/layout/vList4"/>
    <dgm:cxn modelId="{25E82713-D7BA-4B18-873B-9D7CBBF24BA1}" type="presParOf" srcId="{5D195495-DE4A-4EE0-B37A-E662C5B593C2}" destId="{01443911-1CFB-4757-AB35-0DD8DD3D3E0E}" srcOrd="2" destOrd="0" presId="urn:microsoft.com/office/officeart/2005/8/layout/vList4"/>
    <dgm:cxn modelId="{B8DBEF3C-169E-482B-809A-362956ED5742}" type="presParOf" srcId="{3B482C38-C302-4FB7-9774-8DBE053F23BC}" destId="{276C197D-4C7C-47CC-9EF8-A5AAB4FF757E}" srcOrd="1" destOrd="0" presId="urn:microsoft.com/office/officeart/2005/8/layout/vList4"/>
    <dgm:cxn modelId="{E6196988-B305-41F1-96F6-9770BC429003}" type="presParOf" srcId="{3B482C38-C302-4FB7-9774-8DBE053F23BC}" destId="{2B0400FD-6835-475E-ABDD-05A2EC9C4A5F}" srcOrd="2" destOrd="0" presId="urn:microsoft.com/office/officeart/2005/8/layout/vList4"/>
    <dgm:cxn modelId="{5BDBBC8B-F8CC-4B83-97F7-968D2E6D446D}" type="presParOf" srcId="{2B0400FD-6835-475E-ABDD-05A2EC9C4A5F}" destId="{591F8307-7C8E-4DD1-82C6-A2F941C06278}" srcOrd="0" destOrd="0" presId="urn:microsoft.com/office/officeart/2005/8/layout/vList4"/>
    <dgm:cxn modelId="{F109EA1D-6D67-4CDC-B5BB-77DF05434296}" type="presParOf" srcId="{2B0400FD-6835-475E-ABDD-05A2EC9C4A5F}" destId="{9ACCF81B-C7CA-4DA5-88A5-55DFFE837EBD}" srcOrd="1" destOrd="0" presId="urn:microsoft.com/office/officeart/2005/8/layout/vList4"/>
    <dgm:cxn modelId="{6F320FE5-08B8-4C83-BFAC-09C90951C3F8}" type="presParOf" srcId="{2B0400FD-6835-475E-ABDD-05A2EC9C4A5F}" destId="{C8C68DB0-ECB6-4526-A166-E666997FBBEA}" srcOrd="2" destOrd="0" presId="urn:microsoft.com/office/officeart/2005/8/layout/vList4"/>
    <dgm:cxn modelId="{D5AE73F5-48A8-41A6-AC7D-E6D24AA7CFD7}" type="presParOf" srcId="{3B482C38-C302-4FB7-9774-8DBE053F23BC}" destId="{47645EBA-E1A9-404A-9CEB-FD6BF724F9FE}" srcOrd="3" destOrd="0" presId="urn:microsoft.com/office/officeart/2005/8/layout/vList4"/>
    <dgm:cxn modelId="{BD91E3A7-432F-424B-A3B7-F9B26F7B42BB}" type="presParOf" srcId="{3B482C38-C302-4FB7-9774-8DBE053F23BC}" destId="{FE4AEC98-B79F-4E65-81E0-6A43EE793F0A}" srcOrd="4" destOrd="0" presId="urn:microsoft.com/office/officeart/2005/8/layout/vList4"/>
    <dgm:cxn modelId="{C747F95C-C893-457C-AAFF-5E1B6ABB953C}" type="presParOf" srcId="{FE4AEC98-B79F-4E65-81E0-6A43EE793F0A}" destId="{B03EF8D2-7C43-41E8-B4B3-5F555458D748}" srcOrd="0" destOrd="0" presId="urn:microsoft.com/office/officeart/2005/8/layout/vList4"/>
    <dgm:cxn modelId="{BA0CC79D-E6F9-405C-AC02-3F96F753F23C}" type="presParOf" srcId="{FE4AEC98-B79F-4E65-81E0-6A43EE793F0A}" destId="{D8F91580-4C4F-4AF8-B7FD-C4990E11D755}" srcOrd="1" destOrd="0" presId="urn:microsoft.com/office/officeart/2005/8/layout/vList4"/>
    <dgm:cxn modelId="{AF8B86D5-2E4B-44D0-9AFE-EBE1DC5A14C2}" type="presParOf" srcId="{FE4AEC98-B79F-4E65-81E0-6A43EE793F0A}" destId="{1D5CD17F-42B0-4C07-BF54-D458B662CD4B}" srcOrd="2" destOrd="0" presId="urn:microsoft.com/office/officeart/2005/8/layout/vList4"/>
    <dgm:cxn modelId="{A588DED0-2915-4451-A51C-06B6E43DCB35}" type="presParOf" srcId="{3B482C38-C302-4FB7-9774-8DBE053F23BC}" destId="{8F3D313E-7971-4EB8-8092-00E853940AE7}" srcOrd="5" destOrd="0" presId="urn:microsoft.com/office/officeart/2005/8/layout/vList4"/>
    <dgm:cxn modelId="{CE99EC2D-335B-4B71-A2C8-FB88963BB5B1}" type="presParOf" srcId="{3B482C38-C302-4FB7-9774-8DBE053F23BC}" destId="{C7123388-933B-4AFA-98E7-E8D799D48847}" srcOrd="6" destOrd="0" presId="urn:microsoft.com/office/officeart/2005/8/layout/vList4"/>
    <dgm:cxn modelId="{1A05925A-DD39-47B2-A03A-DB9A9448A1AF}" type="presParOf" srcId="{C7123388-933B-4AFA-98E7-E8D799D48847}" destId="{537C4C17-0484-4A2D-9077-7173D7068B1A}" srcOrd="0" destOrd="0" presId="urn:microsoft.com/office/officeart/2005/8/layout/vList4"/>
    <dgm:cxn modelId="{DB3DE9EE-E457-49B7-A2FA-329794DA3CA9}" type="presParOf" srcId="{C7123388-933B-4AFA-98E7-E8D799D48847}" destId="{103819A7-0E52-4AA5-96E2-0C4C03BE3FB9}" srcOrd="1" destOrd="0" presId="urn:microsoft.com/office/officeart/2005/8/layout/vList4"/>
    <dgm:cxn modelId="{2493BF1A-AFDD-47A6-A6BB-76E9FB017521}" type="presParOf" srcId="{C7123388-933B-4AFA-98E7-E8D799D48847}" destId="{C7032E9D-E76A-4F31-B51A-C38865C43A64}" srcOrd="2" destOrd="0" presId="urn:microsoft.com/office/officeart/2005/8/layout/vList4"/>
    <dgm:cxn modelId="{6F6105CE-DD43-4A3C-8B9C-C86DD14D0CEF}" type="presParOf" srcId="{3B482C38-C302-4FB7-9774-8DBE053F23BC}" destId="{84BCE712-F7F4-4C39-8B3D-F7A395B98B41}" srcOrd="7" destOrd="0" presId="urn:microsoft.com/office/officeart/2005/8/layout/vList4"/>
    <dgm:cxn modelId="{22AAFA7E-DBFE-4DD5-8E15-56AF89D9C8DC}" type="presParOf" srcId="{3B482C38-C302-4FB7-9774-8DBE053F23BC}" destId="{0BDD1378-268D-40E3-8702-51F23B90B343}" srcOrd="8" destOrd="0" presId="urn:microsoft.com/office/officeart/2005/8/layout/vList4"/>
    <dgm:cxn modelId="{C0356330-BBC7-4A67-AB11-E42817A8DDB8}" type="presParOf" srcId="{0BDD1378-268D-40E3-8702-51F23B90B343}" destId="{4BCA1491-42DE-45A1-85A9-89D0223FAD61}" srcOrd="0" destOrd="0" presId="urn:microsoft.com/office/officeart/2005/8/layout/vList4"/>
    <dgm:cxn modelId="{D5C22BBF-CEAB-41B4-8351-18A5C3F51FC1}" type="presParOf" srcId="{0BDD1378-268D-40E3-8702-51F23B90B343}" destId="{D71C3935-1C64-406E-8CD0-74206CAC6D8D}" srcOrd="1" destOrd="0" presId="urn:microsoft.com/office/officeart/2005/8/layout/vList4"/>
    <dgm:cxn modelId="{5B91A545-A2D5-48F4-A733-DF5EC1A03056}" type="presParOf" srcId="{0BDD1378-268D-40E3-8702-51F23B90B343}" destId="{6E65D6B2-6F52-4EC7-9F99-A1BBC507019C}" srcOrd="2" destOrd="0" presId="urn:microsoft.com/office/officeart/2005/8/layout/vList4"/>
    <dgm:cxn modelId="{56CD765F-EA16-4143-B14F-ECE113EB540D}" type="presParOf" srcId="{3B482C38-C302-4FB7-9774-8DBE053F23BC}" destId="{49137CFB-0C95-4607-BF1E-52A88BEC15BB}" srcOrd="9" destOrd="0" presId="urn:microsoft.com/office/officeart/2005/8/layout/vList4"/>
    <dgm:cxn modelId="{E9833DD3-B44C-4D63-92E2-4E80DD83CE16}" type="presParOf" srcId="{3B482C38-C302-4FB7-9774-8DBE053F23BC}" destId="{8EFEB03E-18C7-4CBB-8578-F5882CB203B9}" srcOrd="10" destOrd="0" presId="urn:microsoft.com/office/officeart/2005/8/layout/vList4"/>
    <dgm:cxn modelId="{5423ABDB-0E53-4A72-BA06-9A414D22D6A4}" type="presParOf" srcId="{8EFEB03E-18C7-4CBB-8578-F5882CB203B9}" destId="{623A7C2F-0544-48D2-8229-872F1C3A3D2F}" srcOrd="0" destOrd="0" presId="urn:microsoft.com/office/officeart/2005/8/layout/vList4"/>
    <dgm:cxn modelId="{2E5B29C6-EBB5-4C39-A92A-76572DEFA2E3}" type="presParOf" srcId="{8EFEB03E-18C7-4CBB-8578-F5882CB203B9}" destId="{AA6E8F42-18AC-4B0F-B8F8-10EB8D9D5800}" srcOrd="1" destOrd="0" presId="urn:microsoft.com/office/officeart/2005/8/layout/vList4"/>
    <dgm:cxn modelId="{7AC9501F-8039-46B2-A22C-715AAB747D76}" type="presParOf" srcId="{8EFEB03E-18C7-4CBB-8578-F5882CB203B9}" destId="{DA7BCC53-E329-44E6-969F-CCE296A660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F1642E-92A6-46CC-8C89-243C7AA55C0A}">
      <dgm:prSet custT="1"/>
      <dgm:spPr>
        <a:solidFill>
          <a:srgbClr val="E8DFF0"/>
        </a:solidFill>
      </dgm:spPr>
      <dgm:t>
        <a:bodyPr/>
        <a:lstStyle/>
        <a:p>
          <a:pPr>
            <a:buNone/>
          </a:pPr>
          <a:r>
            <a:rPr lang="en-US" sz="1400">
              <a:latin typeface="Aptos" panose="020B0004020202020204" pitchFamily="34" charset="0"/>
              <a:hlinkClick xmlns:r="http://schemas.openxmlformats.org/officeDocument/2006/relationships" r:id="rId1"/>
            </a:rPr>
            <a:t>HB26-1223</a:t>
          </a:r>
          <a:r>
            <a:rPr lang="en-US" sz="1400">
              <a:latin typeface="Aptos" panose="020B0004020202020204" pitchFamily="34" charset="0"/>
            </a:rPr>
            <a:t> </a:t>
          </a:r>
          <a:r>
            <a:rPr lang="en-US" sz="1400">
              <a:solidFill>
                <a:schemeClr val="tx1"/>
              </a:solidFill>
              <a:latin typeface="Aptos" panose="020B0004020202020204" pitchFamily="34" charset="0"/>
            </a:rPr>
            <a:t>creates an additional child tax credit and </a:t>
          </a:r>
          <a:r>
            <a:rPr lang="en-US" sz="1400" b="0" i="0">
              <a:solidFill>
                <a:schemeClr val="tx1"/>
              </a:solidFill>
              <a:latin typeface="Aptos" panose="020B0004020202020204" pitchFamily="34" charset="0"/>
            </a:rPr>
            <a:t>narrows a downloadable software sales tax exemption to apply only to custom software; </a:t>
          </a:r>
          <a:r>
            <a:rPr lang="en-US" sz="1400">
              <a:latin typeface="Aptos" panose="020B0004020202020204" pitchFamily="34" charset="0"/>
              <a:hlinkClick xmlns:r="http://schemas.openxmlformats.org/officeDocument/2006/relationships" r:id="rId2"/>
            </a:rPr>
            <a:t>HB26-1289</a:t>
          </a:r>
          <a:r>
            <a:rPr lang="en-US" sz="1400">
              <a:latin typeface="Aptos" panose="020B0004020202020204" pitchFamily="34" charset="0"/>
            </a:rPr>
            <a:t> </a:t>
          </a:r>
          <a:r>
            <a:rPr lang="en-US" sz="1400">
              <a:solidFill>
                <a:schemeClr val="tx1"/>
              </a:solidFill>
              <a:latin typeface="Aptos" panose="020B0004020202020204" pitchFamily="34" charset="0"/>
            </a:rPr>
            <a:t>revises tax credits, deductions, and exemptions for businesses and individuals, </a:t>
          </a:r>
          <a:r>
            <a:rPr lang="en-US" sz="1400">
              <a:latin typeface="Aptos" panose="020B0004020202020204" pitchFamily="34" charset="0"/>
              <a:hlinkClick xmlns:r="http://schemas.openxmlformats.org/officeDocument/2006/relationships" r:id="rId3"/>
            </a:rPr>
            <a:t>expanding</a:t>
          </a:r>
          <a:r>
            <a:rPr lang="en-US" sz="1400">
              <a:latin typeface="Aptos" panose="020B0004020202020204" pitchFamily="34" charset="0"/>
            </a:rPr>
            <a:t> </a:t>
          </a:r>
          <a:r>
            <a:rPr lang="en-US" sz="1400">
              <a:solidFill>
                <a:schemeClr val="tx1"/>
              </a:solidFill>
              <a:latin typeface="Aptos" panose="020B0004020202020204" pitchFamily="34" charset="0"/>
            </a:rPr>
            <a:t>the tax base</a:t>
          </a:r>
          <a:endParaRPr lang="en-US" sz="1400" b="0">
            <a:solidFill>
              <a:schemeClr val="tx1"/>
            </a:solidFill>
            <a:latin typeface="Aptos" panose="020B0004020202020204" pitchFamily="34" charset="0"/>
            <a:cs typeface="AngsanaUPC" panose="020B0502040204020203" pitchFamily="18" charset="-34"/>
          </a:endParaRPr>
        </a:p>
      </dgm:t>
    </dgm:pt>
    <dgm:pt modelId="{155AB9E7-07F5-4659-BA72-C879653B7834}" type="par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0850F654-0FA3-4E87-A5E1-C8F4CEA10F08}" type="sib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AB438305-A57F-466E-8A58-1C2C10AC3E7D}">
      <dgm:prSet custT="1"/>
      <dgm:spPr>
        <a:solidFill>
          <a:srgbClr val="E8DFF0"/>
        </a:solidFill>
      </dgm:spPr>
      <dgm:t>
        <a:bodyPr/>
        <a:lstStyle/>
        <a:p>
          <a:r>
            <a:rPr lang="en-US" sz="1400">
              <a:latin typeface="Aptos" panose="020B0004020202020204" pitchFamily="34" charset="0"/>
              <a:hlinkClick xmlns:r="http://schemas.openxmlformats.org/officeDocument/2006/relationships" r:id="rId4"/>
            </a:rPr>
            <a:t>SB26-131</a:t>
          </a:r>
          <a:r>
            <a:rPr lang="en-US" sz="1400">
              <a:latin typeface="Aptos" panose="020B0004020202020204" pitchFamily="34" charset="0"/>
            </a:rPr>
            <a:t> </a:t>
          </a:r>
          <a:r>
            <a:rPr lang="en-US" sz="1400">
              <a:solidFill>
                <a:schemeClr val="tx1"/>
              </a:solidFill>
              <a:latin typeface="Aptos" panose="020B0004020202020204" pitchFamily="34" charset="0"/>
            </a:rPr>
            <a:t>prohibits sports betting operators from using push notifications to solicit bets, advertising to individuals younger than 21, and accepting deposits using a credit card or more than six deposits from one person per day</a:t>
          </a:r>
          <a:endParaRPr lang="en-US" sz="1400">
            <a:solidFill>
              <a:schemeClr val="tx1"/>
            </a:solidFill>
            <a:latin typeface="Aptos" panose="020B0004020202020204" pitchFamily="34" charset="0"/>
            <a:cs typeface="AngsanaUPC" panose="020B0502040204020203" pitchFamily="18" charset="-34"/>
          </a:endParaRPr>
        </a:p>
      </dgm:t>
    </dgm:pt>
    <dgm:pt modelId="{9CCBAC0C-026C-4E4E-A00D-D4E48C1B7142}" type="par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A3BA741-8BD1-43D8-9F21-9C496FFBFEDF}" type="sib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FED60DF-17AE-4C57-9730-45760E163947}">
      <dgm:prSet custT="1"/>
      <dgm:spPr>
        <a:solidFill>
          <a:srgbClr val="E8DFF0"/>
        </a:solidFill>
      </dgm:spPr>
      <dgm:t>
        <a:bodyPr/>
        <a:lstStyle/>
        <a:p>
          <a:r>
            <a:rPr lang="en-US" sz="1400">
              <a:latin typeface="Aptos" panose="020B0004020202020204" pitchFamily="34" charset="0"/>
              <a:hlinkClick xmlns:r="http://schemas.openxmlformats.org/officeDocument/2006/relationships" r:id="rId5"/>
            </a:rPr>
            <a:t>SB26-004</a:t>
          </a:r>
          <a:r>
            <a:rPr lang="en-US" sz="1400">
              <a:latin typeface="Aptos" panose="020B0004020202020204" pitchFamily="34" charset="0"/>
            </a:rPr>
            <a:t> </a:t>
          </a:r>
          <a:r>
            <a:rPr lang="en-US" sz="1400">
              <a:solidFill>
                <a:schemeClr val="tx1"/>
              </a:solidFill>
              <a:latin typeface="Aptos" panose="020B0004020202020204" pitchFamily="34" charset="0"/>
            </a:rPr>
            <a:t>adds schools, healthcare facilities, and community responders to the list of groups that can petition the court for an extreme risk protection order against an individual possessing firearms, also known as red-flag laws</a:t>
          </a:r>
          <a:endParaRPr lang="en-US" sz="1400" b="0">
            <a:solidFill>
              <a:schemeClr val="tx1"/>
            </a:solidFill>
            <a:latin typeface="Aptos" panose="020B0004020202020204" pitchFamily="34" charset="0"/>
            <a:cs typeface="AngsanaUPC" panose="020B0502040204020203" pitchFamily="18" charset="-34"/>
          </a:endParaRPr>
        </a:p>
      </dgm:t>
    </dgm:pt>
    <dgm:pt modelId="{B737F90E-7883-4882-BDFD-636912B94D6B}" type="sib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4ACD1D92-E27C-404D-99BE-906E458A194E}" type="par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7C964A79-6761-4588-810A-339EA850B7E0}">
      <dgm:prSet custT="1"/>
      <dgm:spPr>
        <a:solidFill>
          <a:srgbClr val="E8DFF0"/>
        </a:solidFill>
      </dgm:spPr>
      <dgm:t>
        <a:bodyPr/>
        <a:lstStyle/>
        <a:p>
          <a:r>
            <a:rPr lang="en-US" sz="1400">
              <a:latin typeface="Aptos" panose="020B0004020202020204" pitchFamily="34" charset="0"/>
              <a:hlinkClick xmlns:r="http://schemas.openxmlformats.org/officeDocument/2006/relationships" r:id="rId6"/>
            </a:rPr>
            <a:t>HB26-1322</a:t>
          </a:r>
          <a:r>
            <a:rPr lang="en-US" sz="1400">
              <a:latin typeface="Aptos" panose="020B0004020202020204" pitchFamily="34" charset="0"/>
            </a:rPr>
            <a:t> </a:t>
          </a:r>
          <a:r>
            <a:rPr lang="en-US" sz="1400">
              <a:solidFill>
                <a:schemeClr val="tx1"/>
              </a:solidFill>
              <a:latin typeface="Aptos" panose="020B0004020202020204" pitchFamily="34" charset="0"/>
            </a:rPr>
            <a:t>allows individuals to sue a mental health professional for damages sustained during conversion therapy; follows a US Supreme Court</a:t>
          </a:r>
          <a:r>
            <a:rPr lang="en-US" sz="1400">
              <a:solidFill>
                <a:srgbClr val="FF0000"/>
              </a:solidFill>
              <a:latin typeface="Aptos" panose="020B0004020202020204" pitchFamily="34" charset="0"/>
            </a:rPr>
            <a:t> </a:t>
          </a:r>
          <a:r>
            <a:rPr lang="en-US" sz="1400">
              <a:latin typeface="Aptos" panose="020B0004020202020204" pitchFamily="34" charset="0"/>
              <a:hlinkClick xmlns:r="http://schemas.openxmlformats.org/officeDocument/2006/relationships" r:id="rId7"/>
            </a:rPr>
            <a:t>ruling</a:t>
          </a:r>
          <a:r>
            <a:rPr lang="en-US" sz="1400">
              <a:latin typeface="Aptos" panose="020B0004020202020204" pitchFamily="34" charset="0"/>
            </a:rPr>
            <a:t> </a:t>
          </a:r>
          <a:r>
            <a:rPr lang="en-US" sz="1400">
              <a:solidFill>
                <a:schemeClr val="tx1"/>
              </a:solidFill>
              <a:latin typeface="Aptos" panose="020B0004020202020204" pitchFamily="34" charset="0"/>
            </a:rPr>
            <a:t>in April that held a </a:t>
          </a:r>
          <a:r>
            <a:rPr lang="en-US" sz="1400">
              <a:latin typeface="Aptos" panose="020B0004020202020204" pitchFamily="34" charset="0"/>
              <a:hlinkClick xmlns:r="http://schemas.openxmlformats.org/officeDocument/2006/relationships" r:id="rId8"/>
            </a:rPr>
            <a:t>2019 Colorado ban</a:t>
          </a:r>
          <a:r>
            <a:rPr lang="en-US" sz="1400">
              <a:latin typeface="Aptos" panose="020B0004020202020204" pitchFamily="34" charset="0"/>
            </a:rPr>
            <a:t> </a:t>
          </a:r>
          <a:r>
            <a:rPr lang="en-US" sz="1400">
              <a:solidFill>
                <a:schemeClr val="tx1"/>
              </a:solidFill>
              <a:latin typeface="Aptos" panose="020B0004020202020204" pitchFamily="34" charset="0"/>
            </a:rPr>
            <a:t>on conversion therapy for minors likely violated free speech</a:t>
          </a:r>
          <a:endParaRPr lang="en-US" sz="1400" b="1">
            <a:solidFill>
              <a:schemeClr val="tx1"/>
            </a:solidFill>
            <a:latin typeface="Aptos" panose="020B0004020202020204" pitchFamily="34" charset="0"/>
            <a:cs typeface="AngsanaUPC" panose="020B0502040204020203" pitchFamily="18" charset="-34"/>
          </a:endParaRPr>
        </a:p>
      </dgm:t>
    </dgm:pt>
    <dgm:pt modelId="{D2BF4A03-BF33-4F96-B294-7ABC3B2AC8C0}" type="par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3DF9D5C9-5228-45CB-91DF-9DAFE3137EB4}" type="sib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04C66EAF-E319-42BF-90A0-A54E05B90DFA}">
      <dgm:prSet custT="1"/>
      <dgm:spPr>
        <a:solidFill>
          <a:srgbClr val="E8DFF0"/>
        </a:solidFill>
      </dgm:spPr>
      <dgm:t>
        <a:bodyPr/>
        <a:lstStyle/>
        <a:p>
          <a:r>
            <a:rPr lang="en-US" sz="1400">
              <a:latin typeface="Aptos" panose="020B0004020202020204" pitchFamily="34" charset="0"/>
              <a:hlinkClick xmlns:r="http://schemas.openxmlformats.org/officeDocument/2006/relationships" r:id="rId9"/>
            </a:rPr>
            <a:t>SB 26-189</a:t>
          </a:r>
          <a:r>
            <a:rPr lang="en-US" sz="1400">
              <a:latin typeface="Aptos" panose="020B0004020202020204" pitchFamily="34" charset="0"/>
            </a:rPr>
            <a:t> </a:t>
          </a:r>
          <a:r>
            <a:rPr lang="en-US" sz="1400">
              <a:solidFill>
                <a:schemeClr val="tx1"/>
              </a:solidFill>
              <a:latin typeface="Aptos" panose="020B0004020202020204" pitchFamily="34" charset="0"/>
            </a:rPr>
            <a:t>requires companies to </a:t>
          </a:r>
          <a:r>
            <a:rPr lang="en-US" sz="1400">
              <a:latin typeface="Aptos" panose="020B0004020202020204" pitchFamily="34" charset="0"/>
              <a:hlinkClick xmlns:r="http://schemas.openxmlformats.org/officeDocument/2006/relationships" r:id="rId10"/>
            </a:rPr>
            <a:t>disclose</a:t>
          </a:r>
          <a:r>
            <a:rPr lang="en-US" sz="1400">
              <a:latin typeface="Aptos" panose="020B0004020202020204" pitchFamily="34" charset="0"/>
            </a:rPr>
            <a:t> </a:t>
          </a:r>
          <a:r>
            <a:rPr lang="en-US" sz="1400">
              <a:solidFill>
                <a:schemeClr val="tx1"/>
              </a:solidFill>
              <a:latin typeface="Aptos" panose="020B0004020202020204" pitchFamily="34" charset="0"/>
            </a:rPr>
            <a:t>the use of AI for employment, financing, healthcare, and other “consequential” decisions; requires human review of decisions when requested; replaces a </a:t>
          </a:r>
          <a:r>
            <a:rPr lang="en-US" sz="1400">
              <a:latin typeface="Aptos" panose="020B0004020202020204" pitchFamily="34" charset="0"/>
              <a:hlinkClick xmlns:r="http://schemas.openxmlformats.org/officeDocument/2006/relationships" r:id="rId11"/>
            </a:rPr>
            <a:t>2024 law</a:t>
          </a:r>
          <a:r>
            <a:rPr lang="en-US" sz="1400">
              <a:latin typeface="Aptos" panose="020B0004020202020204" pitchFamily="34" charset="0"/>
            </a:rPr>
            <a:t> </a:t>
          </a:r>
          <a:r>
            <a:rPr lang="en-US" sz="1400">
              <a:solidFill>
                <a:schemeClr val="tx1"/>
              </a:solidFill>
              <a:latin typeface="Aptos" panose="020B0004020202020204" pitchFamily="34" charset="0"/>
            </a:rPr>
            <a:t>that would have regulated algorithmic </a:t>
          </a:r>
          <a:r>
            <a:rPr lang="en-US" sz="1400">
              <a:solidFill>
                <a:schemeClr val="tx1"/>
              </a:solidFill>
              <a:latin typeface="Aptos" panose="020B0004020202020204" pitchFamily="34" charset="0"/>
              <a:hlinkClick xmlns:r="http://schemas.openxmlformats.org/officeDocument/2006/relationships" r:id="rId12"/>
            </a:rPr>
            <a:t>bias</a:t>
          </a:r>
          <a:endParaRPr lang="en-US" sz="1400" b="0">
            <a:solidFill>
              <a:schemeClr val="tx1"/>
            </a:solidFill>
            <a:latin typeface="Aptos" panose="020B0004020202020204" pitchFamily="34" charset="0"/>
            <a:cs typeface="AngsanaUPC" panose="020B0502040204020203" pitchFamily="18" charset="-34"/>
          </a:endParaRPr>
        </a:p>
      </dgm:t>
    </dgm:pt>
    <dgm:pt modelId="{10FDD3CE-D15D-493E-BF52-832DD0572DF7}" type="par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7CFBECB0-9948-4968-8FD1-E42B29C18A49}" type="sib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3B482C38-C302-4FB7-9774-8DBE053F23BC}" type="pres">
      <dgm:prSet presAssocID="{CDD8F212-A0A5-4192-8EC2-832E06824B4B}" presName="linear" presStyleCnt="0">
        <dgm:presLayoutVars>
          <dgm:dir/>
          <dgm:resizeHandles val="exact"/>
        </dgm:presLayoutVars>
      </dgm:prSet>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0" presStyleCnt="5"/>
      <dgm:spPr/>
    </dgm:pt>
    <dgm:pt modelId="{9ACCF81B-C7CA-4DA5-88A5-55DFFE837EBD}" type="pres">
      <dgm:prSet presAssocID="{04C66EAF-E319-42BF-90A0-A54E05B90DFA}" presName="img" presStyleLbl="fgImgPlace1" presStyleIdx="0"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C8C68DB0-ECB6-4526-A166-E666997FBBEA}" type="pres">
      <dgm:prSet presAssocID="{04C66EAF-E319-42BF-90A0-A54E05B90DFA}" presName="text" presStyleLbl="node1" presStyleIdx="0" presStyleCnt="5">
        <dgm:presLayoutVars>
          <dgm:bulletEnabled val="1"/>
        </dgm:presLayoutVars>
      </dgm:prSet>
      <dgm:spPr/>
    </dgm:pt>
    <dgm:pt modelId="{47645EBA-E1A9-404A-9CEB-FD6BF724F9FE}" type="pres">
      <dgm:prSet presAssocID="{7CFBECB0-9948-4968-8FD1-E42B29C18A49}"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1" presStyleCnt="5" custLinFactNeighborX="529" custLinFactNeighborY="-74"/>
      <dgm:spPr/>
    </dgm:pt>
    <dgm:pt modelId="{E9C8A5D3-171F-43FA-9240-CE44C187D99F}" type="pres">
      <dgm:prSet presAssocID="{5BF1642E-92A6-46CC-8C89-243C7AA55C0A}" presName="img" presStyleLbl="fgImgPlace1" presStyleIdx="1"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Tax with solid fill"/>
        </a:ext>
      </dgm:extLst>
    </dgm:pt>
    <dgm:pt modelId="{01443911-1CFB-4757-AB35-0DD8DD3D3E0E}" type="pres">
      <dgm:prSet presAssocID="{5BF1642E-92A6-46CC-8C89-243C7AA55C0A}" presName="text" presStyleLbl="node1" presStyleIdx="1" presStyleCnt="5">
        <dgm:presLayoutVars>
          <dgm:bulletEnabled val="1"/>
        </dgm:presLayoutVars>
      </dgm:prSet>
      <dgm:spPr/>
    </dgm:pt>
    <dgm:pt modelId="{276C197D-4C7C-47CC-9EF8-A5AAB4FF757E}" type="pres">
      <dgm:prSet presAssocID="{0850F654-0FA3-4E87-A5E1-C8F4CEA10F08}"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2" presStyleCnt="5"/>
      <dgm:spPr/>
    </dgm:pt>
    <dgm:pt modelId="{103819A7-0E52-4AA5-96E2-0C4C03BE3FB9}" type="pres">
      <dgm:prSet presAssocID="{AB438305-A57F-466E-8A58-1C2C10AC3E7D}" presName="img" presStyleLbl="fgImgPlace1" presStyleIdx="2"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Stadium with solid fill"/>
        </a:ext>
      </dgm:extLst>
    </dgm:pt>
    <dgm:pt modelId="{C7032E9D-E76A-4F31-B51A-C38865C43A64}" type="pres">
      <dgm:prSet presAssocID="{AB438305-A57F-466E-8A58-1C2C10AC3E7D}" presName="text" presStyleLbl="node1" presStyleIdx="2" presStyleCnt="5">
        <dgm:presLayoutVars>
          <dgm:bulletEnabled val="1"/>
        </dgm:presLayoutVars>
      </dgm:prSet>
      <dgm:spPr/>
    </dgm:pt>
    <dgm:pt modelId="{84BCE712-F7F4-4C39-8B3D-F7A395B98B41}" type="pres">
      <dgm:prSet presAssocID="{CA3BA741-8BD1-43D8-9F21-9C496FFBFEDF}"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3" presStyleCnt="5"/>
      <dgm:spPr/>
    </dgm:pt>
    <dgm:pt modelId="{D71C3935-1C64-406E-8CD0-74206CAC6D8D}" type="pres">
      <dgm:prSet presAssocID="{7C964A79-6761-4588-810A-339EA850B7E0}" presName="img" presStyleLbl="fgImgPlace1" presStyleIdx="3"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Medical with solid fill"/>
        </a:ext>
      </dgm:extLst>
    </dgm:pt>
    <dgm:pt modelId="{6E65D6B2-6F52-4EC7-9F99-A1BBC507019C}" type="pres">
      <dgm:prSet presAssocID="{7C964A79-6761-4588-810A-339EA850B7E0}" presName="text" presStyleLbl="node1" presStyleIdx="3" presStyleCnt="5">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4" presStyleCnt="5" custLinFactNeighborX="106" custLinFactNeighborY="-399"/>
      <dgm:spPr/>
    </dgm:pt>
    <dgm:pt modelId="{AA6E8F42-18AC-4B0F-B8F8-10EB8D9D5800}" type="pres">
      <dgm:prSet presAssocID="{CFED60DF-17AE-4C57-9730-45760E163947}" presName="img" presStyleLbl="fgImgPlace1" presStyleIdx="4"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Shield with solid fill"/>
        </a:ext>
      </dgm:extLst>
    </dgm:pt>
    <dgm:pt modelId="{DA7BCC53-E329-44E6-969F-CCE296A66033}" type="pres">
      <dgm:prSet presAssocID="{CFED60DF-17AE-4C57-9730-45760E163947}" presName="text" presStyleLbl="node1" presStyleIdx="4" presStyleCnt="5">
        <dgm:presLayoutVars>
          <dgm:bulletEnabled val="1"/>
        </dgm:presLayoutVars>
      </dgm:prSet>
      <dgm:spPr/>
    </dgm:pt>
  </dgm:ptLst>
  <dgm:cxnLst>
    <dgm:cxn modelId="{E2E52705-C8DA-4EBC-8E3E-7F2BC734A7AA}" srcId="{CDD8F212-A0A5-4192-8EC2-832E06824B4B}" destId="{04C66EAF-E319-42BF-90A0-A54E05B90DFA}" srcOrd="0" destOrd="0" parTransId="{10FDD3CE-D15D-493E-BF52-832DD0572DF7}" sibTransId="{7CFBECB0-9948-4968-8FD1-E42B29C18A49}"/>
    <dgm:cxn modelId="{E539910F-C4FC-4A84-B2D4-B8E24BB8AC42}" srcId="{CDD8F212-A0A5-4192-8EC2-832E06824B4B}" destId="{AB438305-A57F-466E-8A58-1C2C10AC3E7D}" srcOrd="2" destOrd="0" parTransId="{9CCBAC0C-026C-4E4E-A00D-D4E48C1B7142}" sibTransId="{CA3BA741-8BD1-43D8-9F21-9C496FFBFEDF}"/>
    <dgm:cxn modelId="{738AFF15-30A0-4534-961D-212B93DB275F}" type="presOf" srcId="{7C964A79-6761-4588-810A-339EA850B7E0}" destId="{4BCA1491-42DE-45A1-85A9-89D0223FAD61}" srcOrd="0" destOrd="0" presId="urn:microsoft.com/office/officeart/2005/8/layout/vList4"/>
    <dgm:cxn modelId="{669F5B5B-BC43-41D5-B094-CC473C449853}" srcId="{CDD8F212-A0A5-4192-8EC2-832E06824B4B}" destId="{CFED60DF-17AE-4C57-9730-45760E163947}" srcOrd="4" destOrd="0" parTransId="{4ACD1D92-E27C-404D-99BE-906E458A194E}" sibTransId="{B737F90E-7883-4882-BDFD-636912B94D6B}"/>
    <dgm:cxn modelId="{87D5364C-F635-4DDF-871B-12CF054EA6F4}" type="presOf" srcId="{5BF1642E-92A6-46CC-8C89-243C7AA55C0A}" destId="{FBEF28B8-D879-4B3C-9B7F-619ED7C3E2C8}" srcOrd="0" destOrd="0" presId="urn:microsoft.com/office/officeart/2005/8/layout/vList4"/>
    <dgm:cxn modelId="{1C42DF6D-1168-42EC-91BD-2C411EC4475F}" type="presOf" srcId="{5BF1642E-92A6-46CC-8C89-243C7AA55C0A}" destId="{01443911-1CFB-4757-AB35-0DD8DD3D3E0E}" srcOrd="1" destOrd="0" presId="urn:microsoft.com/office/officeart/2005/8/layout/vList4"/>
    <dgm:cxn modelId="{0FC3307A-3887-49EA-B983-46DC06D51BFC}" srcId="{CDD8F212-A0A5-4192-8EC2-832E06824B4B}" destId="{5BF1642E-92A6-46CC-8C89-243C7AA55C0A}" srcOrd="1" destOrd="0" parTransId="{155AB9E7-07F5-4659-BA72-C879653B7834}" sibTransId="{0850F654-0FA3-4E87-A5E1-C8F4CEA10F08}"/>
    <dgm:cxn modelId="{1E00C394-4E7D-4FD0-896A-E3CC3966EA84}" type="presOf" srcId="{7C964A79-6761-4588-810A-339EA850B7E0}" destId="{6E65D6B2-6F52-4EC7-9F99-A1BBC507019C}" srcOrd="1" destOrd="0" presId="urn:microsoft.com/office/officeart/2005/8/layout/vList4"/>
    <dgm:cxn modelId="{F314B196-234D-4BFF-BD97-63CBF9263B27}" type="presOf" srcId="{CFED60DF-17AE-4C57-9730-45760E163947}" destId="{DA7BCC53-E329-44E6-969F-CCE296A66033}" srcOrd="1" destOrd="0" presId="urn:microsoft.com/office/officeart/2005/8/layout/vList4"/>
    <dgm:cxn modelId="{57ED8497-A6F9-4768-8AFF-402E378B0775}" type="presOf" srcId="{CFED60DF-17AE-4C57-9730-45760E163947}" destId="{623A7C2F-0544-48D2-8229-872F1C3A3D2F}" srcOrd="0" destOrd="0" presId="urn:microsoft.com/office/officeart/2005/8/layout/vList4"/>
    <dgm:cxn modelId="{3A7C179B-DD0D-48D4-BD8F-EAEE0932A34B}" srcId="{CDD8F212-A0A5-4192-8EC2-832E06824B4B}" destId="{7C964A79-6761-4588-810A-339EA850B7E0}" srcOrd="3" destOrd="0" parTransId="{D2BF4A03-BF33-4F96-B294-7ABC3B2AC8C0}" sibTransId="{3DF9D5C9-5228-45CB-91DF-9DAFE3137EB4}"/>
    <dgm:cxn modelId="{3A3828AD-803A-469C-8ECD-C63FB44F4A29}" type="presOf" srcId="{CDD8F212-A0A5-4192-8EC2-832E06824B4B}" destId="{3B482C38-C302-4FB7-9774-8DBE053F23BC}" srcOrd="0" destOrd="0" presId="urn:microsoft.com/office/officeart/2005/8/layout/vList4"/>
    <dgm:cxn modelId="{EE9239C1-B636-447E-9645-230145447C86}" type="presOf" srcId="{04C66EAF-E319-42BF-90A0-A54E05B90DFA}" destId="{591F8307-7C8E-4DD1-82C6-A2F941C06278}" srcOrd="0" destOrd="0" presId="urn:microsoft.com/office/officeart/2005/8/layout/vList4"/>
    <dgm:cxn modelId="{AEFB40CC-7BFD-4681-8306-7ECCF66D3D9A}" type="presOf" srcId="{AB438305-A57F-466E-8A58-1C2C10AC3E7D}" destId="{C7032E9D-E76A-4F31-B51A-C38865C43A64}" srcOrd="1" destOrd="0" presId="urn:microsoft.com/office/officeart/2005/8/layout/vList4"/>
    <dgm:cxn modelId="{3074FCE2-1A52-4580-95FF-71E5D57DF831}" type="presOf" srcId="{04C66EAF-E319-42BF-90A0-A54E05B90DFA}" destId="{C8C68DB0-ECB6-4526-A166-E666997FBBEA}" srcOrd="1" destOrd="0" presId="urn:microsoft.com/office/officeart/2005/8/layout/vList4"/>
    <dgm:cxn modelId="{68FF49F2-A45F-4AAD-8254-F735E88D9BA3}" type="presOf" srcId="{AB438305-A57F-466E-8A58-1C2C10AC3E7D}" destId="{537C4C17-0484-4A2D-9077-7173D7068B1A}" srcOrd="0" destOrd="0" presId="urn:microsoft.com/office/officeart/2005/8/layout/vList4"/>
    <dgm:cxn modelId="{D9861B21-789B-4690-80AE-916D10434A5D}" type="presParOf" srcId="{3B482C38-C302-4FB7-9774-8DBE053F23BC}" destId="{2B0400FD-6835-475E-ABDD-05A2EC9C4A5F}" srcOrd="0" destOrd="0" presId="urn:microsoft.com/office/officeart/2005/8/layout/vList4"/>
    <dgm:cxn modelId="{D5A06A6B-2255-44C9-81FA-6CBF8CD3EC02}" type="presParOf" srcId="{2B0400FD-6835-475E-ABDD-05A2EC9C4A5F}" destId="{591F8307-7C8E-4DD1-82C6-A2F941C06278}" srcOrd="0" destOrd="0" presId="urn:microsoft.com/office/officeart/2005/8/layout/vList4"/>
    <dgm:cxn modelId="{BA258B1B-29CD-414A-AB97-4339BC7ADCF6}" type="presParOf" srcId="{2B0400FD-6835-475E-ABDD-05A2EC9C4A5F}" destId="{9ACCF81B-C7CA-4DA5-88A5-55DFFE837EBD}" srcOrd="1" destOrd="0" presId="urn:microsoft.com/office/officeart/2005/8/layout/vList4"/>
    <dgm:cxn modelId="{363A98F2-781D-4212-8DFF-6922ABE26233}" type="presParOf" srcId="{2B0400FD-6835-475E-ABDD-05A2EC9C4A5F}" destId="{C8C68DB0-ECB6-4526-A166-E666997FBBEA}" srcOrd="2" destOrd="0" presId="urn:microsoft.com/office/officeart/2005/8/layout/vList4"/>
    <dgm:cxn modelId="{BE86E40A-84C8-4AC6-8DAB-B9065D0EAA81}" type="presParOf" srcId="{3B482C38-C302-4FB7-9774-8DBE053F23BC}" destId="{47645EBA-E1A9-404A-9CEB-FD6BF724F9FE}" srcOrd="1" destOrd="0" presId="urn:microsoft.com/office/officeart/2005/8/layout/vList4"/>
    <dgm:cxn modelId="{20A00B84-8AD5-4E66-8531-9C8A74E91E66}" type="presParOf" srcId="{3B482C38-C302-4FB7-9774-8DBE053F23BC}" destId="{5D195495-DE4A-4EE0-B37A-E662C5B593C2}" srcOrd="2" destOrd="0" presId="urn:microsoft.com/office/officeart/2005/8/layout/vList4"/>
    <dgm:cxn modelId="{6CA7F3D8-D5C4-43C5-82CA-9C9B48D06642}" type="presParOf" srcId="{5D195495-DE4A-4EE0-B37A-E662C5B593C2}" destId="{FBEF28B8-D879-4B3C-9B7F-619ED7C3E2C8}" srcOrd="0" destOrd="0" presId="urn:microsoft.com/office/officeart/2005/8/layout/vList4"/>
    <dgm:cxn modelId="{120BB4EE-B9D9-464D-8829-8638B0735536}" type="presParOf" srcId="{5D195495-DE4A-4EE0-B37A-E662C5B593C2}" destId="{E9C8A5D3-171F-43FA-9240-CE44C187D99F}" srcOrd="1" destOrd="0" presId="urn:microsoft.com/office/officeart/2005/8/layout/vList4"/>
    <dgm:cxn modelId="{7C4B3BE6-39B2-40D5-96EA-1DA80B2126C3}" type="presParOf" srcId="{5D195495-DE4A-4EE0-B37A-E662C5B593C2}" destId="{01443911-1CFB-4757-AB35-0DD8DD3D3E0E}" srcOrd="2" destOrd="0" presId="urn:microsoft.com/office/officeart/2005/8/layout/vList4"/>
    <dgm:cxn modelId="{76F600CF-3D24-45CA-9378-A52DFCD2FD88}" type="presParOf" srcId="{3B482C38-C302-4FB7-9774-8DBE053F23BC}" destId="{276C197D-4C7C-47CC-9EF8-A5AAB4FF757E}" srcOrd="3" destOrd="0" presId="urn:microsoft.com/office/officeart/2005/8/layout/vList4"/>
    <dgm:cxn modelId="{1A059507-0280-4482-8F24-CE02E522DB9C}" type="presParOf" srcId="{3B482C38-C302-4FB7-9774-8DBE053F23BC}" destId="{C7123388-933B-4AFA-98E7-E8D799D48847}" srcOrd="4" destOrd="0" presId="urn:microsoft.com/office/officeart/2005/8/layout/vList4"/>
    <dgm:cxn modelId="{34940EA0-7312-4EBD-BA88-2BB3357C0BCD}" type="presParOf" srcId="{C7123388-933B-4AFA-98E7-E8D799D48847}" destId="{537C4C17-0484-4A2D-9077-7173D7068B1A}" srcOrd="0" destOrd="0" presId="urn:microsoft.com/office/officeart/2005/8/layout/vList4"/>
    <dgm:cxn modelId="{965D4743-9FFC-474D-8C9D-8E35C80D8877}" type="presParOf" srcId="{C7123388-933B-4AFA-98E7-E8D799D48847}" destId="{103819A7-0E52-4AA5-96E2-0C4C03BE3FB9}" srcOrd="1" destOrd="0" presId="urn:microsoft.com/office/officeart/2005/8/layout/vList4"/>
    <dgm:cxn modelId="{CE8BF70F-DAA4-4430-83A2-EF6DB73355F3}" type="presParOf" srcId="{C7123388-933B-4AFA-98E7-E8D799D48847}" destId="{C7032E9D-E76A-4F31-B51A-C38865C43A64}" srcOrd="2" destOrd="0" presId="urn:microsoft.com/office/officeart/2005/8/layout/vList4"/>
    <dgm:cxn modelId="{4BEA2350-1686-43CE-B7A3-60B0AC7393EF}" type="presParOf" srcId="{3B482C38-C302-4FB7-9774-8DBE053F23BC}" destId="{84BCE712-F7F4-4C39-8B3D-F7A395B98B41}" srcOrd="5" destOrd="0" presId="urn:microsoft.com/office/officeart/2005/8/layout/vList4"/>
    <dgm:cxn modelId="{64B86410-3DB4-481E-9A4D-38989C81D614}" type="presParOf" srcId="{3B482C38-C302-4FB7-9774-8DBE053F23BC}" destId="{0BDD1378-268D-40E3-8702-51F23B90B343}" srcOrd="6" destOrd="0" presId="urn:microsoft.com/office/officeart/2005/8/layout/vList4"/>
    <dgm:cxn modelId="{AC18D759-E5CC-40CB-9B23-1D53FE9CB34D}" type="presParOf" srcId="{0BDD1378-268D-40E3-8702-51F23B90B343}" destId="{4BCA1491-42DE-45A1-85A9-89D0223FAD61}" srcOrd="0" destOrd="0" presId="urn:microsoft.com/office/officeart/2005/8/layout/vList4"/>
    <dgm:cxn modelId="{D26486F0-4AD2-4A77-A2C3-20F90D510321}" type="presParOf" srcId="{0BDD1378-268D-40E3-8702-51F23B90B343}" destId="{D71C3935-1C64-406E-8CD0-74206CAC6D8D}" srcOrd="1" destOrd="0" presId="urn:microsoft.com/office/officeart/2005/8/layout/vList4"/>
    <dgm:cxn modelId="{A5A2EEF9-5A60-4DFB-B0D4-A6FA62AF294B}" type="presParOf" srcId="{0BDD1378-268D-40E3-8702-51F23B90B343}" destId="{6E65D6B2-6F52-4EC7-9F99-A1BBC507019C}" srcOrd="2" destOrd="0" presId="urn:microsoft.com/office/officeart/2005/8/layout/vList4"/>
    <dgm:cxn modelId="{AD1740DA-3FBF-4A17-8188-B515A11C31A7}" type="presParOf" srcId="{3B482C38-C302-4FB7-9774-8DBE053F23BC}" destId="{49137CFB-0C95-4607-BF1E-52A88BEC15BB}" srcOrd="7" destOrd="0" presId="urn:microsoft.com/office/officeart/2005/8/layout/vList4"/>
    <dgm:cxn modelId="{0C76E5DC-829B-4BFB-9CA6-7CD5D806C78F}" type="presParOf" srcId="{3B482C38-C302-4FB7-9774-8DBE053F23BC}" destId="{8EFEB03E-18C7-4CBB-8578-F5882CB203B9}" srcOrd="8" destOrd="0" presId="urn:microsoft.com/office/officeart/2005/8/layout/vList4"/>
    <dgm:cxn modelId="{3B6D93C8-51C3-4E3E-879F-C76D6F9F576C}" type="presParOf" srcId="{8EFEB03E-18C7-4CBB-8578-F5882CB203B9}" destId="{623A7C2F-0544-48D2-8229-872F1C3A3D2F}" srcOrd="0" destOrd="0" presId="urn:microsoft.com/office/officeart/2005/8/layout/vList4"/>
    <dgm:cxn modelId="{81C9109A-D9CF-4005-B3B3-823A5C34DCE6}" type="presParOf" srcId="{8EFEB03E-18C7-4CBB-8578-F5882CB203B9}" destId="{AA6E8F42-18AC-4B0F-B8F8-10EB8D9D5800}" srcOrd="1" destOrd="0" presId="urn:microsoft.com/office/officeart/2005/8/layout/vList4"/>
    <dgm:cxn modelId="{28CF1EB6-AC03-4109-AC7D-ED52A74BAE99}" type="presParOf" srcId="{8EFEB03E-18C7-4CBB-8578-F5882CB203B9}" destId="{DA7BCC53-E329-44E6-969F-CCE296A660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F1642E-92A6-46CC-8C89-243C7AA55C0A}">
      <dgm:prSet custT="1"/>
      <dgm:spPr>
        <a:solidFill>
          <a:srgbClr val="E8DFF0"/>
        </a:solidFill>
      </dgm:spPr>
      <dgm:t>
        <a:bodyPr/>
        <a:lstStyle/>
        <a:p>
          <a:pPr>
            <a:buNone/>
          </a:pPr>
          <a:r>
            <a:rPr lang="en-US" sz="1400">
              <a:latin typeface="Aptos" panose="020B0004020202020204" pitchFamily="34" charset="0"/>
              <a:hlinkClick xmlns:r="http://schemas.openxmlformats.org/officeDocument/2006/relationships" r:id="rId1"/>
            </a:rPr>
            <a:t>SB 1</a:t>
          </a:r>
          <a:r>
            <a:rPr lang="en-US" sz="1400">
              <a:latin typeface="Aptos" panose="020B0004020202020204" pitchFamily="34" charset="0"/>
            </a:rPr>
            <a:t> </a:t>
          </a:r>
          <a:r>
            <a:rPr lang="en-US" sz="1400">
              <a:solidFill>
                <a:schemeClr val="tx1"/>
              </a:solidFill>
              <a:latin typeface="Aptos" panose="020B0004020202020204" pitchFamily="34" charset="0"/>
            </a:rPr>
            <a:t>decouples parts of the state </a:t>
          </a:r>
          <a:r>
            <a:rPr lang="en-US" sz="1400">
              <a:solidFill>
                <a:schemeClr val="tx1"/>
              </a:solidFill>
              <a:latin typeface="Aptos" panose="020B0004020202020204" pitchFamily="34" charset="0"/>
              <a:hlinkClick xmlns:r="http://schemas.openxmlformats.org/officeDocument/2006/relationships" r:id="rId2"/>
            </a:rPr>
            <a:t>corporate tax code</a:t>
          </a:r>
          <a:r>
            <a:rPr lang="en-US" sz="1400">
              <a:solidFill>
                <a:schemeClr val="tx1"/>
              </a:solidFill>
              <a:latin typeface="Aptos" panose="020B0004020202020204" pitchFamily="34" charset="0"/>
            </a:rPr>
            <a:t> from the federal 2025 GOP tax law, including expensing for qualified production facilities and deductions for research costs</a:t>
          </a:r>
          <a:endParaRPr lang="en-US" sz="1400" b="0">
            <a:solidFill>
              <a:schemeClr val="tx1"/>
            </a:solidFill>
            <a:latin typeface="Aptos" panose="020B0004020202020204" pitchFamily="34" charset="0"/>
            <a:cs typeface="AngsanaUPC" panose="020B0502040204020203" pitchFamily="18" charset="-34"/>
          </a:endParaRPr>
        </a:p>
      </dgm:t>
    </dgm:pt>
    <dgm:pt modelId="{155AB9E7-07F5-4659-BA72-C879653B7834}" type="par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0850F654-0FA3-4E87-A5E1-C8F4CEA10F08}" type="sib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AB438305-A57F-466E-8A58-1C2C10AC3E7D}">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3"/>
            </a:rPr>
            <a:t>SB 4</a:t>
          </a:r>
          <a:r>
            <a:rPr lang="en-US" sz="1400" dirty="0">
              <a:latin typeface="Aptos" panose="020B0004020202020204" pitchFamily="34" charset="0"/>
            </a:rPr>
            <a:t> </a:t>
          </a:r>
          <a:r>
            <a:rPr lang="en-US" sz="1400" dirty="0">
              <a:solidFill>
                <a:schemeClr val="tx1"/>
              </a:solidFill>
              <a:latin typeface="Aptos" panose="020B0004020202020204" pitchFamily="34" charset="0"/>
            </a:rPr>
            <a:t>requires</a:t>
          </a:r>
          <a:r>
            <a:rPr lang="en-US" sz="1400" dirty="0">
              <a:latin typeface="Aptos" panose="020B0004020202020204" pitchFamily="34" charset="0"/>
            </a:rPr>
            <a:t> </a:t>
          </a:r>
          <a:r>
            <a:rPr lang="en-US" sz="1400" strike="noStrike" dirty="0">
              <a:solidFill>
                <a:schemeClr val="tx1"/>
              </a:solidFill>
              <a:latin typeface="Aptos" panose="020B0004020202020204" pitchFamily="34" charset="0"/>
              <a:hlinkClick xmlns:r="http://schemas.openxmlformats.org/officeDocument/2006/relationships" r:id="rId4"/>
            </a:rPr>
            <a:t>data brokers</a:t>
          </a:r>
          <a:r>
            <a:rPr lang="en-US" sz="1400" strike="noStrike" dirty="0">
              <a:solidFill>
                <a:schemeClr val="tx1"/>
              </a:solidFill>
              <a:latin typeface="Aptos" panose="020B0004020202020204" pitchFamily="34" charset="0"/>
            </a:rPr>
            <a:t> to register with the state and allows consumers to request data deletion through one central location</a:t>
          </a:r>
          <a:r>
            <a:rPr lang="en-US" sz="1400" dirty="0">
              <a:solidFill>
                <a:schemeClr val="tx1"/>
              </a:solidFill>
              <a:latin typeface="Aptos" panose="020B0004020202020204" pitchFamily="34" charset="0"/>
            </a:rPr>
            <a:t>; prohibits selling precise geolocation data; </a:t>
          </a:r>
          <a:r>
            <a:rPr lang="en-US" sz="1400" strike="noStrike" dirty="0">
              <a:solidFill>
                <a:schemeClr val="tx1"/>
              </a:solidFill>
              <a:latin typeface="Aptos" panose="020B0004020202020204" pitchFamily="34" charset="0"/>
            </a:rPr>
            <a:t>prohibits retailers and delivery services from using personal data to set prices</a:t>
          </a:r>
          <a:endParaRPr lang="en-US" sz="1400" strike="sngStrike" dirty="0">
            <a:solidFill>
              <a:srgbClr val="FF0000"/>
            </a:solidFill>
            <a:latin typeface="Aptos" panose="020B0004020202020204" pitchFamily="34" charset="0"/>
            <a:cs typeface="AngsanaUPC" panose="020B0502040204020203" pitchFamily="18" charset="-34"/>
          </a:endParaRPr>
        </a:p>
      </dgm:t>
    </dgm:pt>
    <dgm:pt modelId="{9CCBAC0C-026C-4E4E-A00D-D4E48C1B7142}" type="par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A3BA741-8BD1-43D8-9F21-9C496FFBFEDF}" type="sib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FED60DF-17AE-4C57-9730-45760E163947}">
      <dgm:prSet custT="1"/>
      <dgm:spPr>
        <a:solidFill>
          <a:srgbClr val="E8DFF0"/>
        </a:solidFill>
      </dgm:spPr>
      <dgm:t>
        <a:bodyPr/>
        <a:lstStyle/>
        <a:p>
          <a:r>
            <a:rPr lang="en-US" sz="1400">
              <a:latin typeface="Aptos" panose="020B0004020202020204" pitchFamily="34" charset="0"/>
              <a:hlinkClick xmlns:r="http://schemas.openxmlformats.org/officeDocument/2006/relationships" r:id="rId5"/>
            </a:rPr>
            <a:t>HB 5003</a:t>
          </a:r>
          <a:r>
            <a:rPr lang="en-US" sz="1400">
              <a:latin typeface="Aptos" panose="020B0004020202020204" pitchFamily="34" charset="0"/>
            </a:rPr>
            <a:t> </a:t>
          </a:r>
          <a:r>
            <a:rPr lang="en-US" sz="1400">
              <a:solidFill>
                <a:schemeClr val="tx1"/>
              </a:solidFill>
              <a:latin typeface="Aptos" panose="020B0004020202020204" pitchFamily="34" charset="0"/>
            </a:rPr>
            <a:t>requires job advertisements to </a:t>
          </a:r>
          <a:r>
            <a:rPr lang="en-US" sz="1400">
              <a:latin typeface="Aptos" panose="020B0004020202020204" pitchFamily="34" charset="0"/>
              <a:hlinkClick xmlns:r="http://schemas.openxmlformats.org/officeDocument/2006/relationships" r:id="rId6"/>
            </a:rPr>
            <a:t>contain</a:t>
          </a:r>
          <a:r>
            <a:rPr lang="en-US" sz="1400">
              <a:latin typeface="Aptos" panose="020B0004020202020204" pitchFamily="34" charset="0"/>
            </a:rPr>
            <a:t> </a:t>
          </a:r>
          <a:r>
            <a:rPr lang="en-US" sz="1400">
              <a:solidFill>
                <a:schemeClr val="tx1"/>
              </a:solidFill>
              <a:latin typeface="Aptos" panose="020B0004020202020204" pitchFamily="34" charset="0"/>
            </a:rPr>
            <a:t>pay ranges, employers to provide additional break times for nursing mothers, and healthcare workers and teachers who cannot work because of an assault to receive 100% of their average weekly earnings</a:t>
          </a:r>
          <a:endParaRPr lang="en-US" sz="1400" b="0">
            <a:solidFill>
              <a:schemeClr val="tx1"/>
            </a:solidFill>
            <a:latin typeface="Aptos" panose="020B0004020202020204" pitchFamily="34" charset="0"/>
            <a:cs typeface="AngsanaUPC" panose="020B0502040204020203" pitchFamily="18" charset="-34"/>
          </a:endParaRPr>
        </a:p>
      </dgm:t>
    </dgm:pt>
    <dgm:pt modelId="{B737F90E-7883-4882-BDFD-636912B94D6B}" type="sib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4ACD1D92-E27C-404D-99BE-906E458A194E}" type="par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7C964A79-6761-4588-810A-339EA850B7E0}">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7"/>
            </a:rPr>
            <a:t>HB 5001</a:t>
          </a:r>
          <a:r>
            <a:rPr lang="en-US" sz="1400" dirty="0">
              <a:latin typeface="Aptos" panose="020B0004020202020204" pitchFamily="34" charset="0"/>
            </a:rPr>
            <a:t> </a:t>
          </a:r>
          <a:r>
            <a:rPr lang="en-US" sz="1400" dirty="0">
              <a:solidFill>
                <a:schemeClr val="tx1"/>
              </a:solidFill>
              <a:latin typeface="Aptos" panose="020B0004020202020204" pitchFamily="34" charset="0"/>
            </a:rPr>
            <a:t>removes eligibility requirements to receive an absentee ballot, allowing any voter to request one</a:t>
          </a:r>
          <a:endParaRPr lang="en-US" sz="1400" b="1" dirty="0">
            <a:solidFill>
              <a:schemeClr val="tx1"/>
            </a:solidFill>
            <a:latin typeface="Aptos" panose="020B0004020202020204" pitchFamily="34" charset="0"/>
            <a:cs typeface="AngsanaUPC" panose="020B0502040204020203" pitchFamily="18" charset="-34"/>
          </a:endParaRPr>
        </a:p>
      </dgm:t>
    </dgm:pt>
    <dgm:pt modelId="{D2BF4A03-BF33-4F96-B294-7ABC3B2AC8C0}" type="par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3DF9D5C9-5228-45CB-91DF-9DAFE3137EB4}" type="sib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04C66EAF-E319-42BF-90A0-A54E05B90DFA}">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8"/>
            </a:rPr>
            <a:t>SB 5</a:t>
          </a:r>
          <a:r>
            <a:rPr lang="en-US" sz="1400" dirty="0">
              <a:latin typeface="Aptos" panose="020B0004020202020204" pitchFamily="34" charset="0"/>
            </a:rPr>
            <a:t> </a:t>
          </a:r>
          <a:r>
            <a:rPr lang="en-US" sz="1400" dirty="0">
              <a:solidFill>
                <a:schemeClr val="tx1"/>
              </a:solidFill>
              <a:latin typeface="Aptos" panose="020B0004020202020204" pitchFamily="34" charset="0"/>
            </a:rPr>
            <a:t>requires companies </a:t>
          </a:r>
          <a:r>
            <a:rPr lang="en-US" sz="1400" dirty="0">
              <a:latin typeface="Aptos" panose="020B0004020202020204" pitchFamily="34" charset="0"/>
              <a:hlinkClick xmlns:r="http://schemas.openxmlformats.org/officeDocument/2006/relationships" r:id="rId9"/>
            </a:rPr>
            <a:t>disclose</a:t>
          </a:r>
          <a:r>
            <a:rPr lang="en-US" sz="1400" dirty="0">
              <a:latin typeface="Aptos" panose="020B0004020202020204" pitchFamily="34" charset="0"/>
            </a:rPr>
            <a:t> </a:t>
          </a:r>
          <a:r>
            <a:rPr lang="en-US" sz="1400" dirty="0">
              <a:solidFill>
                <a:schemeClr val="tx1"/>
              </a:solidFill>
              <a:latin typeface="Aptos" panose="020B0004020202020204" pitchFamily="34" charset="0"/>
            </a:rPr>
            <a:t>AI use for employment decisions; requires AI chatbot operators to address risks of self-harm and developers to maintain whistleblower procedures; requires platforms to verify users’ age and limit efforts to target minors</a:t>
          </a:r>
          <a:endParaRPr lang="en-US" sz="1400" b="0" strike="sngStrike" dirty="0">
            <a:solidFill>
              <a:schemeClr val="tx1"/>
            </a:solidFill>
            <a:latin typeface="Aptos" panose="020B0004020202020204" pitchFamily="34" charset="0"/>
            <a:cs typeface="AngsanaUPC" panose="020B0502040204020203" pitchFamily="18" charset="-34"/>
          </a:endParaRPr>
        </a:p>
      </dgm:t>
    </dgm:pt>
    <dgm:pt modelId="{10FDD3CE-D15D-493E-BF52-832DD0572DF7}" type="par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7CFBECB0-9948-4968-8FD1-E42B29C18A49}" type="sib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EDA93B7A-4E35-4C80-8707-85C0AA901B3D}">
      <dgm:prSet phldrT="[Text]" custT="1"/>
      <dgm:spPr>
        <a:solidFill>
          <a:srgbClr val="E8DFF0"/>
        </a:solidFill>
        <a:ln w="12700" cap="flat" cmpd="sng" algn="ctr">
          <a:solidFill>
            <a:prstClr val="white">
              <a:hueOff val="0"/>
              <a:satOff val="0"/>
              <a:lumOff val="0"/>
              <a:alphaOff val="0"/>
            </a:prstClr>
          </a:solidFill>
          <a:prstDash val="solid"/>
          <a:miter lim="800000"/>
        </a:ln>
        <a:effectLst/>
      </dgm:spPr>
      <dgm:t>
        <a:bodyPr/>
        <a:lstStyle/>
        <a:p>
          <a:pPr marL="0" lvl="0" indent="0" algn="l" defTabSz="622300">
            <a:lnSpc>
              <a:spcPct val="90000"/>
            </a:lnSpc>
            <a:spcBef>
              <a:spcPct val="0"/>
            </a:spcBef>
            <a:spcAft>
              <a:spcPct val="35000"/>
            </a:spcAft>
          </a:pPr>
          <a:r>
            <a:rPr lang="en-US" sz="1400" kern="1200">
              <a:latin typeface="Aptos" panose="020B0004020202020204" pitchFamily="34" charset="0"/>
              <a:hlinkClick xmlns:r="http://schemas.openxmlformats.org/officeDocument/2006/relationships" r:id="rId10"/>
            </a:rPr>
            <a:t>HB 5350</a:t>
          </a:r>
          <a:r>
            <a:rPr lang="en-US" sz="1400" kern="1200">
              <a:latin typeface="Aptos" panose="020B0004020202020204" pitchFamily="34" charset="0"/>
            </a:rPr>
            <a:t> </a:t>
          </a:r>
          <a:r>
            <a:rPr lang="en-US" sz="1400" kern="1200">
              <a:solidFill>
                <a:schemeClr val="tx1"/>
              </a:solidFill>
              <a:latin typeface="Aptos" panose="020B0004020202020204" pitchFamily="34" charset="0"/>
            </a:rPr>
            <a:t>removes a requirement that medical cannabis be dispensed by a pharmacist and allows out-of-state patients to obtain medical cannabis; </a:t>
          </a:r>
          <a:r>
            <a:rPr lang="en-US" sz="1400" kern="1200">
              <a:latin typeface="Aptos" panose="020B0004020202020204" pitchFamily="34" charset="0"/>
              <a:hlinkClick xmlns:r="http://schemas.openxmlformats.org/officeDocument/2006/relationships" r:id="rId1"/>
            </a:rPr>
            <a:t>SB 1</a:t>
          </a:r>
          <a:r>
            <a:rPr lang="en-US" sz="1400" kern="1200">
              <a:latin typeface="Aptos" panose="020B0004020202020204" pitchFamily="34" charset="0"/>
            </a:rPr>
            <a:t> </a:t>
          </a:r>
          <a:r>
            <a:rPr lang="en-US" sz="1400" kern="1200">
              <a:solidFill>
                <a:schemeClr val="tx1"/>
              </a:solidFill>
              <a:latin typeface="Aptos" panose="020B0004020202020204" pitchFamily="34" charset="0"/>
            </a:rPr>
            <a:t>replaces three separate cannabis taxes with one 10.75% tax on a retailer’s gross receipts</a:t>
          </a:r>
          <a:endParaRPr lang="en-US" sz="1400" kern="1200">
            <a:solidFill>
              <a:schemeClr val="tx1"/>
            </a:solidFill>
            <a:latin typeface="Aptos" panose="020B0004020202020204" pitchFamily="34" charset="0"/>
            <a:ea typeface="+mn-ea"/>
            <a:cs typeface="+mn-cs"/>
          </a:endParaRPr>
        </a:p>
      </dgm:t>
    </dgm:pt>
    <dgm:pt modelId="{57B3234C-2EA1-40A9-ACEC-CD2AB82C6CAF}" type="parTrans" cxnId="{33E14B57-1A67-4D5F-A12E-8E66782179DB}">
      <dgm:prSet/>
      <dgm:spPr/>
      <dgm:t>
        <a:bodyPr/>
        <a:lstStyle/>
        <a:p>
          <a:endParaRPr lang="en-US"/>
        </a:p>
      </dgm:t>
    </dgm:pt>
    <dgm:pt modelId="{E9985490-E6D7-4405-AC5C-EABC01536822}" type="sibTrans" cxnId="{33E14B57-1A67-4D5F-A12E-8E66782179DB}">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0" presStyleCnt="6"/>
      <dgm:spPr/>
    </dgm:pt>
    <dgm:pt modelId="{E9C8A5D3-171F-43FA-9240-CE44C187D99F}" type="pres">
      <dgm:prSet presAssocID="{5BF1642E-92A6-46CC-8C89-243C7AA55C0A}" presName="img" presStyleLbl="fgImgPlace1" presStyleIdx="0"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Tax with solid fill"/>
        </a:ext>
      </dgm:extLst>
    </dgm:pt>
    <dgm:pt modelId="{01443911-1CFB-4757-AB35-0DD8DD3D3E0E}" type="pres">
      <dgm:prSet presAssocID="{5BF1642E-92A6-46CC-8C89-243C7AA55C0A}" presName="text" presStyleLbl="node1" presStyleIdx="0" presStyleCnt="6">
        <dgm:presLayoutVars>
          <dgm:bulletEnabled val="1"/>
        </dgm:presLayoutVars>
      </dgm:prSet>
      <dgm:spPr/>
    </dgm:pt>
    <dgm:pt modelId="{276C197D-4C7C-47CC-9EF8-A5AAB4FF757E}" type="pres">
      <dgm:prSet presAssocID="{0850F654-0FA3-4E87-A5E1-C8F4CEA10F08}" presName="spacer" presStyleCnt="0"/>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1" presStyleCnt="6"/>
      <dgm:spPr/>
    </dgm:pt>
    <dgm:pt modelId="{9ACCF81B-C7CA-4DA5-88A5-55DFFE837EBD}" type="pres">
      <dgm:prSet presAssocID="{04C66EAF-E319-42BF-90A0-A54E05B90DFA}" presName="img" presStyleLbl="fgImgPlace1" presStyleIdx="1"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Internet with solid fill"/>
        </a:ext>
      </dgm:extLst>
    </dgm:pt>
    <dgm:pt modelId="{C8C68DB0-ECB6-4526-A166-E666997FBBEA}" type="pres">
      <dgm:prSet presAssocID="{04C66EAF-E319-42BF-90A0-A54E05B90DFA}" presName="text" presStyleLbl="node1" presStyleIdx="1" presStyleCnt="6">
        <dgm:presLayoutVars>
          <dgm:bulletEnabled val="1"/>
        </dgm:presLayoutVars>
      </dgm:prSet>
      <dgm:spPr/>
    </dgm:pt>
    <dgm:pt modelId="{47645EBA-E1A9-404A-9CEB-FD6BF724F9FE}" type="pres">
      <dgm:prSet presAssocID="{7CFBECB0-9948-4968-8FD1-E42B29C18A49}"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2" presStyleCnt="6"/>
      <dgm:spPr/>
    </dgm:pt>
    <dgm:pt modelId="{103819A7-0E52-4AA5-96E2-0C4C03BE3FB9}" type="pres">
      <dgm:prSet presAssocID="{AB438305-A57F-466E-8A58-1C2C10AC3E7D}" presName="img" presStyleLbl="fgImgPlace1" presStyleIdx="2"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Folder Search with solid fill"/>
        </a:ext>
      </dgm:extLst>
    </dgm:pt>
    <dgm:pt modelId="{C7032E9D-E76A-4F31-B51A-C38865C43A64}" type="pres">
      <dgm:prSet presAssocID="{AB438305-A57F-466E-8A58-1C2C10AC3E7D}" presName="text" presStyleLbl="node1" presStyleIdx="2" presStyleCnt="6">
        <dgm:presLayoutVars>
          <dgm:bulletEnabled val="1"/>
        </dgm:presLayoutVars>
      </dgm:prSet>
      <dgm:spPr/>
    </dgm:pt>
    <dgm:pt modelId="{84BCE712-F7F4-4C39-8B3D-F7A395B98B41}" type="pres">
      <dgm:prSet presAssocID="{CA3BA741-8BD1-43D8-9F21-9C496FFBFEDF}"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3" presStyleCnt="6" custLinFactNeighborX="106" custLinFactNeighborY="-399"/>
      <dgm:spPr/>
    </dgm:pt>
    <dgm:pt modelId="{AA6E8F42-18AC-4B0F-B8F8-10EB8D9D5800}" type="pres">
      <dgm:prSet presAssocID="{CFED60DF-17AE-4C57-9730-45760E163947}" presName="img" presStyleLbl="fgImgPlace1" presStyleIdx="3"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onstruction worker male with solid fill"/>
        </a:ext>
      </dgm:extLst>
    </dgm:pt>
    <dgm:pt modelId="{DA7BCC53-E329-44E6-969F-CCE296A66033}" type="pres">
      <dgm:prSet presAssocID="{CFED60DF-17AE-4C57-9730-45760E163947}" presName="text" presStyleLbl="node1" presStyleIdx="3" presStyleCnt="6">
        <dgm:presLayoutVars>
          <dgm:bulletEnabled val="1"/>
        </dgm:presLayoutVars>
      </dgm:prSet>
      <dgm:spPr/>
    </dgm:pt>
    <dgm:pt modelId="{4CE4FF7A-2A69-4765-95DA-D0DBFF6AA108}" type="pres">
      <dgm:prSet presAssocID="{B737F90E-7883-4882-BDFD-636912B94D6B}" presName="spacer" presStyleCnt="0"/>
      <dgm:spPr/>
    </dgm:pt>
    <dgm:pt modelId="{0857E9E6-0239-4919-ACC4-42955AA80F67}" type="pres">
      <dgm:prSet presAssocID="{EDA93B7A-4E35-4C80-8707-85C0AA901B3D}" presName="comp" presStyleCnt="0"/>
      <dgm:spPr/>
    </dgm:pt>
    <dgm:pt modelId="{53C07700-10B1-4967-A737-322BC40FF56E}" type="pres">
      <dgm:prSet presAssocID="{EDA93B7A-4E35-4C80-8707-85C0AA901B3D}" presName="box" presStyleLbl="node1" presStyleIdx="4" presStyleCnt="6"/>
      <dgm:spPr>
        <a:xfrm>
          <a:off x="0" y="794663"/>
          <a:ext cx="8589264" cy="722420"/>
        </a:xfrm>
        <a:prstGeom prst="roundRect">
          <a:avLst>
            <a:gd name="adj" fmla="val 10000"/>
          </a:avLst>
        </a:prstGeom>
      </dgm:spPr>
    </dgm:pt>
    <dgm:pt modelId="{B0197482-52FD-48E1-AFC2-3B6677AB96F8}" type="pres">
      <dgm:prSet presAssocID="{EDA93B7A-4E35-4C80-8707-85C0AA901B3D}" presName="img" presStyleLbl="fgImgPlace1" presStyleIdx="4" presStyleCnt="6" custScaleX="31938" custScaleY="94931" custLinFactNeighborX="-32344" custLinFactNeighborY="-3366"/>
      <dgm:spPr>
        <a:blipFill>
          <a:blip xmlns:r="http://schemas.openxmlformats.org/officeDocument/2006/relationships" r:embed="rId15" cstate="hqprint">
            <a:extLst>
              <a:ext uri="{28A0092B-C50C-407E-A947-70E740481C1C}">
                <a14:useLocalDpi xmlns:a14="http://schemas.microsoft.com/office/drawing/2010/main"/>
              </a:ext>
            </a:extLst>
          </a:blip>
          <a:srcRect/>
          <a:stretch>
            <a:fillRect/>
          </a:stretch>
        </a:blipFill>
      </dgm:spPr>
    </dgm:pt>
    <dgm:pt modelId="{AD6F584C-5B4C-451C-BD8C-1AF7A77A8005}" type="pres">
      <dgm:prSet presAssocID="{EDA93B7A-4E35-4C80-8707-85C0AA901B3D}" presName="text" presStyleLbl="node1" presStyleIdx="4" presStyleCnt="6">
        <dgm:presLayoutVars>
          <dgm:bulletEnabled val="1"/>
        </dgm:presLayoutVars>
      </dgm:prSet>
      <dgm:spPr/>
    </dgm:pt>
    <dgm:pt modelId="{95AD7A8A-BBD3-42F8-9C09-6E7456C5F4E9}" type="pres">
      <dgm:prSet presAssocID="{E9985490-E6D7-4405-AC5C-EABC01536822}"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5" presStyleCnt="6"/>
      <dgm:spPr/>
    </dgm:pt>
    <dgm:pt modelId="{D71C3935-1C64-406E-8CD0-74206CAC6D8D}" type="pres">
      <dgm:prSet presAssocID="{7C964A79-6761-4588-810A-339EA850B7E0}" presName="img" presStyleLbl="fgImgPlace1" presStyleIdx="5"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Inbox Check with solid fill"/>
        </a:ext>
      </dgm:extLst>
    </dgm:pt>
    <dgm:pt modelId="{6E65D6B2-6F52-4EC7-9F99-A1BBC507019C}" type="pres">
      <dgm:prSet presAssocID="{7C964A79-6761-4588-810A-339EA850B7E0}" presName="text" presStyleLbl="node1" presStyleIdx="5" presStyleCnt="6">
        <dgm:presLayoutVars>
          <dgm:bulletEnabled val="1"/>
        </dgm:presLayoutVars>
      </dgm:prSet>
      <dgm:spPr/>
    </dgm:pt>
  </dgm:ptLst>
  <dgm:cxnLst>
    <dgm:cxn modelId="{E2E52705-C8DA-4EBC-8E3E-7F2BC734A7AA}" srcId="{CDD8F212-A0A5-4192-8EC2-832E06824B4B}" destId="{04C66EAF-E319-42BF-90A0-A54E05B90DFA}" srcOrd="1" destOrd="0" parTransId="{10FDD3CE-D15D-493E-BF52-832DD0572DF7}" sibTransId="{7CFBECB0-9948-4968-8FD1-E42B29C18A49}"/>
    <dgm:cxn modelId="{47C71808-CB34-4210-A05C-60B0D5AD8329}" type="presOf" srcId="{AB438305-A57F-466E-8A58-1C2C10AC3E7D}" destId="{C7032E9D-E76A-4F31-B51A-C38865C43A64}" srcOrd="1" destOrd="0" presId="urn:microsoft.com/office/officeart/2005/8/layout/vList4"/>
    <dgm:cxn modelId="{FD1CFC0C-D15C-4E7C-B798-E2024A16E3FF}" type="presOf" srcId="{5BF1642E-92A6-46CC-8C89-243C7AA55C0A}" destId="{01443911-1CFB-4757-AB35-0DD8DD3D3E0E}" srcOrd="1" destOrd="0" presId="urn:microsoft.com/office/officeart/2005/8/layout/vList4"/>
    <dgm:cxn modelId="{66441F0F-0838-4493-BC12-F3730F237B67}" type="presOf" srcId="{AB438305-A57F-466E-8A58-1C2C10AC3E7D}" destId="{537C4C17-0484-4A2D-9077-7173D7068B1A}" srcOrd="0" destOrd="0" presId="urn:microsoft.com/office/officeart/2005/8/layout/vList4"/>
    <dgm:cxn modelId="{E539910F-C4FC-4A84-B2D4-B8E24BB8AC42}" srcId="{CDD8F212-A0A5-4192-8EC2-832E06824B4B}" destId="{AB438305-A57F-466E-8A58-1C2C10AC3E7D}" srcOrd="2" destOrd="0" parTransId="{9CCBAC0C-026C-4E4E-A00D-D4E48C1B7142}" sibTransId="{CA3BA741-8BD1-43D8-9F21-9C496FFBFEDF}"/>
    <dgm:cxn modelId="{5BF44B1B-67DB-44DA-AF1D-BD8FC0C7C179}" type="presOf" srcId="{04C66EAF-E319-42BF-90A0-A54E05B90DFA}" destId="{C8C68DB0-ECB6-4526-A166-E666997FBBEA}" srcOrd="1" destOrd="0" presId="urn:microsoft.com/office/officeart/2005/8/layout/vList4"/>
    <dgm:cxn modelId="{F527C01D-FF99-48F5-B23B-352757741FA8}" type="presOf" srcId="{04C66EAF-E319-42BF-90A0-A54E05B90DFA}" destId="{591F8307-7C8E-4DD1-82C6-A2F941C06278}" srcOrd="0" destOrd="0" presId="urn:microsoft.com/office/officeart/2005/8/layout/vList4"/>
    <dgm:cxn modelId="{D52E8D27-A1BC-4D28-9004-5195800E99E1}" type="presOf" srcId="{7C964A79-6761-4588-810A-339EA850B7E0}" destId="{4BCA1491-42DE-45A1-85A9-89D0223FAD61}" srcOrd="0" destOrd="0" presId="urn:microsoft.com/office/officeart/2005/8/layout/vList4"/>
    <dgm:cxn modelId="{669F5B5B-BC43-41D5-B094-CC473C449853}" srcId="{CDD8F212-A0A5-4192-8EC2-832E06824B4B}" destId="{CFED60DF-17AE-4C57-9730-45760E163947}" srcOrd="3" destOrd="0" parTransId="{4ACD1D92-E27C-404D-99BE-906E458A194E}" sibTransId="{B737F90E-7883-4882-BDFD-636912B94D6B}"/>
    <dgm:cxn modelId="{950C6244-083B-426D-9488-D10119068C1F}" type="presOf" srcId="{CFED60DF-17AE-4C57-9730-45760E163947}" destId="{DA7BCC53-E329-44E6-969F-CCE296A66033}" srcOrd="1" destOrd="0" presId="urn:microsoft.com/office/officeart/2005/8/layout/vList4"/>
    <dgm:cxn modelId="{5BF8DB69-3D1A-465D-8423-ED9E8AA5E509}" type="presOf" srcId="{7C964A79-6761-4588-810A-339EA850B7E0}" destId="{6E65D6B2-6F52-4EC7-9F99-A1BBC507019C}" srcOrd="1" destOrd="0" presId="urn:microsoft.com/office/officeart/2005/8/layout/vList4"/>
    <dgm:cxn modelId="{CE9EFB6B-E992-4908-9545-8C4C3E21C19B}" type="presOf" srcId="{EDA93B7A-4E35-4C80-8707-85C0AA901B3D}" destId="{53C07700-10B1-4967-A737-322BC40FF56E}" srcOrd="0" destOrd="0" presId="urn:microsoft.com/office/officeart/2005/8/layout/vList4"/>
    <dgm:cxn modelId="{33E14B57-1A67-4D5F-A12E-8E66782179DB}" srcId="{CDD8F212-A0A5-4192-8EC2-832E06824B4B}" destId="{EDA93B7A-4E35-4C80-8707-85C0AA901B3D}" srcOrd="4" destOrd="0" parTransId="{57B3234C-2EA1-40A9-ACEC-CD2AB82C6CAF}" sibTransId="{E9985490-E6D7-4405-AC5C-EABC01536822}"/>
    <dgm:cxn modelId="{0FC3307A-3887-49EA-B983-46DC06D51BFC}" srcId="{CDD8F212-A0A5-4192-8EC2-832E06824B4B}" destId="{5BF1642E-92A6-46CC-8C89-243C7AA55C0A}" srcOrd="0" destOrd="0" parTransId="{155AB9E7-07F5-4659-BA72-C879653B7834}" sibTransId="{0850F654-0FA3-4E87-A5E1-C8F4CEA10F08}"/>
    <dgm:cxn modelId="{3A7C179B-DD0D-48D4-BD8F-EAEE0932A34B}" srcId="{CDD8F212-A0A5-4192-8EC2-832E06824B4B}" destId="{7C964A79-6761-4588-810A-339EA850B7E0}" srcOrd="5" destOrd="0" parTransId="{D2BF4A03-BF33-4F96-B294-7ABC3B2AC8C0}" sibTransId="{3DF9D5C9-5228-45CB-91DF-9DAFE3137EB4}"/>
    <dgm:cxn modelId="{44E374A3-99E0-4ADF-A718-2A7DA44918B5}" type="presOf" srcId="{CFED60DF-17AE-4C57-9730-45760E163947}" destId="{623A7C2F-0544-48D2-8229-872F1C3A3D2F}" srcOrd="0" destOrd="0" presId="urn:microsoft.com/office/officeart/2005/8/layout/vList4"/>
    <dgm:cxn modelId="{142AA2AB-4EBB-4E4A-8524-C19E9FEAE961}" type="presOf" srcId="{EDA93B7A-4E35-4C80-8707-85C0AA901B3D}" destId="{AD6F584C-5B4C-451C-BD8C-1AF7A77A8005}" srcOrd="1"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C9A9BED7-95B9-4536-AA4F-9252E2D6FF3D}" type="presOf" srcId="{5BF1642E-92A6-46CC-8C89-243C7AA55C0A}" destId="{FBEF28B8-D879-4B3C-9B7F-619ED7C3E2C8}" srcOrd="0" destOrd="0" presId="urn:microsoft.com/office/officeart/2005/8/layout/vList4"/>
    <dgm:cxn modelId="{72F12E68-BD33-44C5-9E77-81BCE77E718D}" type="presParOf" srcId="{3B482C38-C302-4FB7-9774-8DBE053F23BC}" destId="{5D195495-DE4A-4EE0-B37A-E662C5B593C2}" srcOrd="0" destOrd="0" presId="urn:microsoft.com/office/officeart/2005/8/layout/vList4"/>
    <dgm:cxn modelId="{82DA5A9B-A235-4CE8-81E9-673DF005BE76}" type="presParOf" srcId="{5D195495-DE4A-4EE0-B37A-E662C5B593C2}" destId="{FBEF28B8-D879-4B3C-9B7F-619ED7C3E2C8}" srcOrd="0" destOrd="0" presId="urn:microsoft.com/office/officeart/2005/8/layout/vList4"/>
    <dgm:cxn modelId="{F7A3D4C4-9DCE-4A47-831C-741567F0A7D4}" type="presParOf" srcId="{5D195495-DE4A-4EE0-B37A-E662C5B593C2}" destId="{E9C8A5D3-171F-43FA-9240-CE44C187D99F}" srcOrd="1" destOrd="0" presId="urn:microsoft.com/office/officeart/2005/8/layout/vList4"/>
    <dgm:cxn modelId="{9A9BF434-E210-45CD-8643-0D9DA07783CE}" type="presParOf" srcId="{5D195495-DE4A-4EE0-B37A-E662C5B593C2}" destId="{01443911-1CFB-4757-AB35-0DD8DD3D3E0E}" srcOrd="2" destOrd="0" presId="urn:microsoft.com/office/officeart/2005/8/layout/vList4"/>
    <dgm:cxn modelId="{3723A7C9-1243-407F-87D8-9679BCD81EC3}" type="presParOf" srcId="{3B482C38-C302-4FB7-9774-8DBE053F23BC}" destId="{276C197D-4C7C-47CC-9EF8-A5AAB4FF757E}" srcOrd="1" destOrd="0" presId="urn:microsoft.com/office/officeart/2005/8/layout/vList4"/>
    <dgm:cxn modelId="{BD855FEB-377C-4B40-99DC-EF81CBDD49FD}" type="presParOf" srcId="{3B482C38-C302-4FB7-9774-8DBE053F23BC}" destId="{2B0400FD-6835-475E-ABDD-05A2EC9C4A5F}" srcOrd="2" destOrd="0" presId="urn:microsoft.com/office/officeart/2005/8/layout/vList4"/>
    <dgm:cxn modelId="{7421C8F9-AB49-47FB-9F0A-18F57E8BA36F}" type="presParOf" srcId="{2B0400FD-6835-475E-ABDD-05A2EC9C4A5F}" destId="{591F8307-7C8E-4DD1-82C6-A2F941C06278}" srcOrd="0" destOrd="0" presId="urn:microsoft.com/office/officeart/2005/8/layout/vList4"/>
    <dgm:cxn modelId="{34ABEB26-4F69-4CA6-BD29-E00ADF1B73C5}" type="presParOf" srcId="{2B0400FD-6835-475E-ABDD-05A2EC9C4A5F}" destId="{9ACCF81B-C7CA-4DA5-88A5-55DFFE837EBD}" srcOrd="1" destOrd="0" presId="urn:microsoft.com/office/officeart/2005/8/layout/vList4"/>
    <dgm:cxn modelId="{1B20576D-E753-43C8-B168-41A28ED07570}" type="presParOf" srcId="{2B0400FD-6835-475E-ABDD-05A2EC9C4A5F}" destId="{C8C68DB0-ECB6-4526-A166-E666997FBBEA}" srcOrd="2" destOrd="0" presId="urn:microsoft.com/office/officeart/2005/8/layout/vList4"/>
    <dgm:cxn modelId="{8409A86A-F085-4D7B-97AE-D7F234F43308}" type="presParOf" srcId="{3B482C38-C302-4FB7-9774-8DBE053F23BC}" destId="{47645EBA-E1A9-404A-9CEB-FD6BF724F9FE}" srcOrd="3" destOrd="0" presId="urn:microsoft.com/office/officeart/2005/8/layout/vList4"/>
    <dgm:cxn modelId="{50F2756C-B28F-4A26-9316-67A94600F86D}" type="presParOf" srcId="{3B482C38-C302-4FB7-9774-8DBE053F23BC}" destId="{C7123388-933B-4AFA-98E7-E8D799D48847}" srcOrd="4" destOrd="0" presId="urn:microsoft.com/office/officeart/2005/8/layout/vList4"/>
    <dgm:cxn modelId="{87181F0F-82FB-4858-9B6E-A4EAA701C349}" type="presParOf" srcId="{C7123388-933B-4AFA-98E7-E8D799D48847}" destId="{537C4C17-0484-4A2D-9077-7173D7068B1A}" srcOrd="0" destOrd="0" presId="urn:microsoft.com/office/officeart/2005/8/layout/vList4"/>
    <dgm:cxn modelId="{A0926E23-3088-4A52-8542-590DB8ED4473}" type="presParOf" srcId="{C7123388-933B-4AFA-98E7-E8D799D48847}" destId="{103819A7-0E52-4AA5-96E2-0C4C03BE3FB9}" srcOrd="1" destOrd="0" presId="urn:microsoft.com/office/officeart/2005/8/layout/vList4"/>
    <dgm:cxn modelId="{9D48FC98-48B4-4151-91AE-9586D5AE09EA}" type="presParOf" srcId="{C7123388-933B-4AFA-98E7-E8D799D48847}" destId="{C7032E9D-E76A-4F31-B51A-C38865C43A64}" srcOrd="2" destOrd="0" presId="urn:microsoft.com/office/officeart/2005/8/layout/vList4"/>
    <dgm:cxn modelId="{6B872A13-3B70-4866-9C2F-736E7324FC5B}" type="presParOf" srcId="{3B482C38-C302-4FB7-9774-8DBE053F23BC}" destId="{84BCE712-F7F4-4C39-8B3D-F7A395B98B41}" srcOrd="5" destOrd="0" presId="urn:microsoft.com/office/officeart/2005/8/layout/vList4"/>
    <dgm:cxn modelId="{8F8B9FD9-7281-4A87-88CC-4C26B2DD6871}" type="presParOf" srcId="{3B482C38-C302-4FB7-9774-8DBE053F23BC}" destId="{8EFEB03E-18C7-4CBB-8578-F5882CB203B9}" srcOrd="6" destOrd="0" presId="urn:microsoft.com/office/officeart/2005/8/layout/vList4"/>
    <dgm:cxn modelId="{04445197-C29F-4B81-87A8-C449B260C56C}" type="presParOf" srcId="{8EFEB03E-18C7-4CBB-8578-F5882CB203B9}" destId="{623A7C2F-0544-48D2-8229-872F1C3A3D2F}" srcOrd="0" destOrd="0" presId="urn:microsoft.com/office/officeart/2005/8/layout/vList4"/>
    <dgm:cxn modelId="{891A81E7-9522-443A-B04A-121FE7D544A2}" type="presParOf" srcId="{8EFEB03E-18C7-4CBB-8578-F5882CB203B9}" destId="{AA6E8F42-18AC-4B0F-B8F8-10EB8D9D5800}" srcOrd="1" destOrd="0" presId="urn:microsoft.com/office/officeart/2005/8/layout/vList4"/>
    <dgm:cxn modelId="{5E172157-68B3-4F8B-B50E-ABE077C98999}" type="presParOf" srcId="{8EFEB03E-18C7-4CBB-8578-F5882CB203B9}" destId="{DA7BCC53-E329-44E6-969F-CCE296A66033}" srcOrd="2" destOrd="0" presId="urn:microsoft.com/office/officeart/2005/8/layout/vList4"/>
    <dgm:cxn modelId="{7BC89D94-182B-4675-B2D5-7C3D6D4FEECE}" type="presParOf" srcId="{3B482C38-C302-4FB7-9774-8DBE053F23BC}" destId="{4CE4FF7A-2A69-4765-95DA-D0DBFF6AA108}" srcOrd="7" destOrd="0" presId="urn:microsoft.com/office/officeart/2005/8/layout/vList4"/>
    <dgm:cxn modelId="{4F289379-6BA3-4646-9C01-F13BCCEF90BD}" type="presParOf" srcId="{3B482C38-C302-4FB7-9774-8DBE053F23BC}" destId="{0857E9E6-0239-4919-ACC4-42955AA80F67}" srcOrd="8" destOrd="0" presId="urn:microsoft.com/office/officeart/2005/8/layout/vList4"/>
    <dgm:cxn modelId="{F41BBB0A-2446-44B8-90C5-90700D236CA2}" type="presParOf" srcId="{0857E9E6-0239-4919-ACC4-42955AA80F67}" destId="{53C07700-10B1-4967-A737-322BC40FF56E}" srcOrd="0" destOrd="0" presId="urn:microsoft.com/office/officeart/2005/8/layout/vList4"/>
    <dgm:cxn modelId="{5CDA84D1-603A-41CB-A960-104254A3BEB1}" type="presParOf" srcId="{0857E9E6-0239-4919-ACC4-42955AA80F67}" destId="{B0197482-52FD-48E1-AFC2-3B6677AB96F8}" srcOrd="1" destOrd="0" presId="urn:microsoft.com/office/officeart/2005/8/layout/vList4"/>
    <dgm:cxn modelId="{D9FECBF4-E7B8-4EB9-96A6-81AA5FAD6782}" type="presParOf" srcId="{0857E9E6-0239-4919-ACC4-42955AA80F67}" destId="{AD6F584C-5B4C-451C-BD8C-1AF7A77A8005}" srcOrd="2" destOrd="0" presId="urn:microsoft.com/office/officeart/2005/8/layout/vList4"/>
    <dgm:cxn modelId="{5E524506-04B8-4836-85E7-F9BFF97AF144}" type="presParOf" srcId="{3B482C38-C302-4FB7-9774-8DBE053F23BC}" destId="{95AD7A8A-BBD3-42F8-9C09-6E7456C5F4E9}" srcOrd="9" destOrd="0" presId="urn:microsoft.com/office/officeart/2005/8/layout/vList4"/>
    <dgm:cxn modelId="{88A1D571-C8D6-4546-922E-A8679BEF6F06}" type="presParOf" srcId="{3B482C38-C302-4FB7-9774-8DBE053F23BC}" destId="{0BDD1378-268D-40E3-8702-51F23B90B343}" srcOrd="10" destOrd="0" presId="urn:microsoft.com/office/officeart/2005/8/layout/vList4"/>
    <dgm:cxn modelId="{301CE7E2-9FE5-44BB-AACD-5774CCA83F4B}" type="presParOf" srcId="{0BDD1378-268D-40E3-8702-51F23B90B343}" destId="{4BCA1491-42DE-45A1-85A9-89D0223FAD61}" srcOrd="0" destOrd="0" presId="urn:microsoft.com/office/officeart/2005/8/layout/vList4"/>
    <dgm:cxn modelId="{620BC89C-1E05-48AC-A5A7-850A79ADF8E6}" type="presParOf" srcId="{0BDD1378-268D-40E3-8702-51F23B90B343}" destId="{D71C3935-1C64-406E-8CD0-74206CAC6D8D}" srcOrd="1" destOrd="0" presId="urn:microsoft.com/office/officeart/2005/8/layout/vList4"/>
    <dgm:cxn modelId="{7D2CC18B-A8E4-46E0-83CB-FEECFF810E43}" type="presParOf" srcId="{0BDD1378-268D-40E3-8702-51F23B90B343}" destId="{6E65D6B2-6F52-4EC7-9F99-A1BBC50701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D748665-0356-47C0-AAF0-68B21653A595}">
      <dgm:prSet phldrT="[Text]" phldr="0" custT="1"/>
      <dgm:spPr>
        <a:solidFill>
          <a:srgbClr val="E8DFF0"/>
        </a:solidFill>
      </dgm:spPr>
      <dgm:t>
        <a:bodyPr/>
        <a:lstStyle/>
        <a:p>
          <a:r>
            <a:rPr lang="en-US" sz="1400">
              <a:latin typeface="Aptos" panose="020B0004020202020204" pitchFamily="34" charset="0"/>
              <a:hlinkClick xmlns:r="http://schemas.openxmlformats.org/officeDocument/2006/relationships" r:id="rId1"/>
            </a:rPr>
            <a:t>HB 2371</a:t>
          </a:r>
          <a:r>
            <a:rPr lang="en-US" sz="1400">
              <a:latin typeface="Aptos" panose="020B0004020202020204" pitchFamily="34" charset="0"/>
            </a:rPr>
            <a:t> </a:t>
          </a:r>
          <a:r>
            <a:rPr lang="en-US" sz="1400">
              <a:solidFill>
                <a:schemeClr val="tx1"/>
              </a:solidFill>
              <a:latin typeface="Aptos" panose="020B0004020202020204" pitchFamily="34" charset="0"/>
            </a:rPr>
            <a:t>prohibits drug companies from interfering with drug dispensing to hospitals and pharmacies in the 340B drug discount program</a:t>
          </a:r>
          <a:endParaRPr lang="en-US" sz="1400" strike="sngStrike">
            <a:solidFill>
              <a:srgbClr val="FF0000"/>
            </a:solidFill>
            <a:latin typeface="Aptos" panose="020B0004020202020204" pitchFamily="34" charset="0"/>
            <a:cs typeface="AngsanaUPC" panose="020B0502040204020203" pitchFamily="18" charset="-34"/>
          </a:endParaRPr>
        </a:p>
      </dgm:t>
    </dgm:pt>
    <dgm:pt modelId="{2854B065-E13F-4BBC-ABD2-FBA86E33FB5E}" type="parTrans" cxnId="{6643FBA7-5B37-4B3F-B19F-6255410C4E23}">
      <dgm:prSet/>
      <dgm:spPr/>
      <dgm:t>
        <a:bodyPr/>
        <a:lstStyle/>
        <a:p>
          <a:endParaRPr lang="en-US" sz="1400">
            <a:latin typeface="Aptos" panose="020B0004020202020204" pitchFamily="34" charset="0"/>
            <a:cs typeface="AngsanaUPC" panose="020B0502040204020203" pitchFamily="18" charset="-34"/>
          </a:endParaRPr>
        </a:p>
      </dgm:t>
    </dgm:pt>
    <dgm:pt modelId="{EDB078C4-F8EB-4CF2-8F93-A9CE5C30A26C}" type="sibTrans" cxnId="{6643FBA7-5B37-4B3F-B19F-6255410C4E23}">
      <dgm:prSet/>
      <dgm:spPr/>
      <dgm:t>
        <a:bodyPr/>
        <a:lstStyle/>
        <a:p>
          <a:endParaRPr lang="en-US" sz="1400">
            <a:latin typeface="Aptos" panose="020B0004020202020204" pitchFamily="34" charset="0"/>
            <a:cs typeface="AngsanaUPC" panose="020B0502040204020203" pitchFamily="18" charset="-34"/>
          </a:endParaRPr>
        </a:p>
      </dgm:t>
    </dgm:pt>
    <dgm:pt modelId="{5BF1642E-92A6-46CC-8C89-243C7AA55C0A}">
      <dgm:prSet custT="1"/>
      <dgm:spPr>
        <a:solidFill>
          <a:srgbClr val="E8DFF0"/>
        </a:solidFill>
      </dgm:spPr>
      <dgm:t>
        <a:bodyPr/>
        <a:lstStyle/>
        <a:p>
          <a:pPr>
            <a:buNone/>
          </a:pPr>
          <a:r>
            <a:rPr lang="en-US" sz="1400" dirty="0">
              <a:latin typeface="Aptos" panose="020B0004020202020204" pitchFamily="34" charset="0"/>
              <a:hlinkClick xmlns:r="http://schemas.openxmlformats.org/officeDocument/2006/relationships" r:id="rId2"/>
            </a:rPr>
            <a:t>SB 0315</a:t>
          </a:r>
          <a:r>
            <a:rPr lang="en-US" sz="1400" dirty="0">
              <a:latin typeface="Aptos" panose="020B0004020202020204" pitchFamily="34" charset="0"/>
            </a:rPr>
            <a:t> </a:t>
          </a:r>
          <a:r>
            <a:rPr lang="en-US" sz="1400" dirty="0">
              <a:solidFill>
                <a:schemeClr val="tx1"/>
              </a:solidFill>
              <a:latin typeface="Aptos" panose="020B0004020202020204" pitchFamily="34" charset="0"/>
            </a:rPr>
            <a:t>requires developers of </a:t>
          </a:r>
          <a:r>
            <a:rPr lang="en-US" sz="1400" dirty="0">
              <a:solidFill>
                <a:schemeClr val="tx1"/>
              </a:solidFill>
              <a:latin typeface="Aptos" panose="020B0004020202020204" pitchFamily="34" charset="0"/>
              <a:hlinkClick xmlns:r="http://schemas.openxmlformats.org/officeDocument/2006/relationships" r:id="rId3"/>
            </a:rPr>
            <a:t>advanced AI models</a:t>
          </a:r>
          <a:r>
            <a:rPr lang="en-US" sz="1400" dirty="0">
              <a:solidFill>
                <a:schemeClr val="tx1"/>
              </a:solidFill>
              <a:latin typeface="Aptos" panose="020B0004020202020204" pitchFamily="34" charset="0"/>
            </a:rPr>
            <a:t> to publish</a:t>
          </a:r>
          <a:r>
            <a:rPr lang="en-US" sz="1400" dirty="0">
              <a:latin typeface="Aptos" panose="020B0004020202020204" pitchFamily="34" charset="0"/>
            </a:rPr>
            <a:t> </a:t>
          </a:r>
          <a:r>
            <a:rPr lang="en-US" sz="1400" dirty="0">
              <a:solidFill>
                <a:schemeClr val="tx1"/>
              </a:solidFill>
              <a:latin typeface="Aptos" panose="020B0004020202020204" pitchFamily="34" charset="0"/>
            </a:rPr>
            <a:t>risk mitigation efforts, conduct third-party compliance audits, and report critical safety incidents; creates civil penalties including</a:t>
          </a:r>
          <a:r>
            <a:rPr lang="en-US" sz="1400" dirty="0">
              <a:solidFill>
                <a:srgbClr val="FF0000"/>
              </a:solidFill>
              <a:latin typeface="Aptos" panose="020B0004020202020204" pitchFamily="34" charset="0"/>
            </a:rPr>
            <a:t> </a:t>
          </a:r>
          <a:r>
            <a:rPr lang="en-US" sz="1400" dirty="0">
              <a:solidFill>
                <a:schemeClr val="tx1"/>
              </a:solidFill>
              <a:latin typeface="Aptos" panose="020B0004020202020204" pitchFamily="34" charset="0"/>
            </a:rPr>
            <a:t>up to $1 million for a first violation</a:t>
          </a:r>
          <a:endParaRPr lang="en-US" sz="1400" b="0" strike="sngStrike" dirty="0">
            <a:solidFill>
              <a:srgbClr val="FF0000"/>
            </a:solidFill>
            <a:latin typeface="Aptos" panose="020B0004020202020204" pitchFamily="34" charset="0"/>
            <a:cs typeface="AngsanaUPC" panose="020B0502040204020203" pitchFamily="18" charset="-34"/>
          </a:endParaRPr>
        </a:p>
      </dgm:t>
    </dgm:pt>
    <dgm:pt modelId="{155AB9E7-07F5-4659-BA72-C879653B7834}" type="par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0850F654-0FA3-4E87-A5E1-C8F4CEA10F08}" type="sibTrans" cxnId="{0FC3307A-3887-49EA-B983-46DC06D51BFC}">
      <dgm:prSet/>
      <dgm:spPr/>
      <dgm:t>
        <a:bodyPr/>
        <a:lstStyle/>
        <a:p>
          <a:endParaRPr lang="en-US" sz="1400">
            <a:latin typeface="Aptos" panose="020B0004020202020204" pitchFamily="34" charset="0"/>
            <a:cs typeface="AngsanaUPC" panose="020B0502040204020203" pitchFamily="18" charset="-34"/>
          </a:endParaRPr>
        </a:p>
      </dgm:t>
    </dgm:pt>
    <dgm:pt modelId="{AB438305-A57F-466E-8A58-1C2C10AC3E7D}">
      <dgm:prSet custT="1"/>
      <dgm:spPr>
        <a:solidFill>
          <a:srgbClr val="E8DFF0"/>
        </a:solidFill>
      </dgm:spPr>
      <dgm:t>
        <a:bodyPr/>
        <a:lstStyle/>
        <a:p>
          <a:r>
            <a:rPr lang="en-US" sz="1400" dirty="0">
              <a:latin typeface="Aptos" panose="020B0004020202020204" pitchFamily="34" charset="0"/>
              <a:hlinkClick xmlns:r="http://schemas.openxmlformats.org/officeDocument/2006/relationships" r:id="rId4"/>
            </a:rPr>
            <a:t>HB 5511</a:t>
          </a:r>
          <a:r>
            <a:rPr lang="en-US" sz="1400" dirty="0">
              <a:latin typeface="Aptos" panose="020B0004020202020204" pitchFamily="34" charset="0"/>
            </a:rPr>
            <a:t> </a:t>
          </a:r>
          <a:r>
            <a:rPr lang="en-US" sz="1400" dirty="0">
              <a:solidFill>
                <a:schemeClr val="tx1"/>
              </a:solidFill>
              <a:latin typeface="Aptos" panose="020B0004020202020204" pitchFamily="34" charset="0"/>
            </a:rPr>
            <a:t>would</a:t>
          </a:r>
          <a:r>
            <a:rPr lang="en-US" sz="1400" dirty="0">
              <a:solidFill>
                <a:srgbClr val="FF0000"/>
              </a:solidFill>
              <a:latin typeface="Aptos" panose="020B0004020202020204" pitchFamily="34" charset="0"/>
            </a:rPr>
            <a:t> </a:t>
          </a:r>
          <a:r>
            <a:rPr lang="en-US" sz="1400" dirty="0">
              <a:solidFill>
                <a:schemeClr val="tx1"/>
              </a:solidFill>
              <a:latin typeface="Aptos" panose="020B0004020202020204" pitchFamily="34" charset="0"/>
            </a:rPr>
            <a:t>require </a:t>
          </a:r>
          <a:r>
            <a:rPr lang="en-US" sz="1400" dirty="0" err="1">
              <a:solidFill>
                <a:schemeClr val="tx1"/>
              </a:solidFill>
              <a:latin typeface="Aptos" panose="020B0004020202020204" pitchFamily="34" charset="0"/>
            </a:rPr>
            <a:t>devicemakers</a:t>
          </a:r>
          <a:r>
            <a:rPr lang="en-US" sz="1400" dirty="0">
              <a:solidFill>
                <a:schemeClr val="tx1"/>
              </a:solidFill>
              <a:latin typeface="Aptos" panose="020B0004020202020204" pitchFamily="34" charset="0"/>
            </a:rPr>
            <a:t> and app stores to provide apps and websites with a user’s age bracket and prohibits use of algorithmic feeds and auto-play for kids; </a:t>
          </a:r>
          <a:br>
            <a:rPr lang="en-US" sz="1400" dirty="0">
              <a:solidFill>
                <a:schemeClr val="tx1"/>
              </a:solidFill>
              <a:latin typeface="Aptos" panose="020B0004020202020204" pitchFamily="34" charset="0"/>
            </a:rPr>
          </a:br>
          <a:r>
            <a:rPr lang="en-US" sz="1400" dirty="0">
              <a:latin typeface="Aptos" panose="020B0004020202020204" pitchFamily="34" charset="0"/>
              <a:hlinkClick xmlns:r="http://schemas.openxmlformats.org/officeDocument/2006/relationships" r:id="rId5"/>
            </a:rPr>
            <a:t>SB 2427</a:t>
          </a:r>
          <a:r>
            <a:rPr lang="en-US" sz="1400" dirty="0">
              <a:latin typeface="Aptos" panose="020B0004020202020204" pitchFamily="34" charset="0"/>
            </a:rPr>
            <a:t> </a:t>
          </a:r>
          <a:r>
            <a:rPr lang="en-US" sz="1400" dirty="0">
              <a:solidFill>
                <a:schemeClr val="tx1"/>
              </a:solidFill>
              <a:latin typeface="Aptos" panose="020B0004020202020204" pitchFamily="34" charset="0"/>
            </a:rPr>
            <a:t>would</a:t>
          </a:r>
          <a:r>
            <a:rPr lang="en-US" sz="1400" dirty="0">
              <a:solidFill>
                <a:srgbClr val="FF0000"/>
              </a:solidFill>
              <a:latin typeface="Aptos" panose="020B0004020202020204" pitchFamily="34" charset="0"/>
            </a:rPr>
            <a:t> </a:t>
          </a:r>
          <a:r>
            <a:rPr lang="en-US" sz="1400" dirty="0">
              <a:solidFill>
                <a:schemeClr val="tx1"/>
              </a:solidFill>
              <a:latin typeface="Aptos" panose="020B0004020202020204" pitchFamily="34" charset="0"/>
            </a:rPr>
            <a:t>require schools adopt policies limiting cellphone use during school time</a:t>
          </a:r>
          <a:endParaRPr lang="en-US" sz="1400" dirty="0">
            <a:solidFill>
              <a:schemeClr val="tx1"/>
            </a:solidFill>
            <a:latin typeface="Aptos" panose="020B0004020202020204" pitchFamily="34" charset="0"/>
            <a:cs typeface="AngsanaUPC" panose="020B0502040204020203" pitchFamily="18" charset="-34"/>
          </a:endParaRPr>
        </a:p>
      </dgm:t>
    </dgm:pt>
    <dgm:pt modelId="{9CCBAC0C-026C-4E4E-A00D-D4E48C1B7142}" type="par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A3BA741-8BD1-43D8-9F21-9C496FFBFEDF}" type="sibTrans" cxnId="{E539910F-C4FC-4A84-B2D4-B8E24BB8AC42}">
      <dgm:prSet/>
      <dgm:spPr/>
      <dgm:t>
        <a:bodyPr/>
        <a:lstStyle/>
        <a:p>
          <a:endParaRPr lang="en-US" sz="1400">
            <a:latin typeface="Aptos" panose="020B0004020202020204" pitchFamily="34" charset="0"/>
            <a:cs typeface="AngsanaUPC" panose="020B0502040204020203" pitchFamily="18" charset="-34"/>
          </a:endParaRPr>
        </a:p>
      </dgm:t>
    </dgm:pt>
    <dgm:pt modelId="{CFED60DF-17AE-4C57-9730-45760E163947}">
      <dgm:prSet custT="1"/>
      <dgm:spPr>
        <a:solidFill>
          <a:srgbClr val="E8DFF0"/>
        </a:solidFill>
      </dgm:spPr>
      <dgm:t>
        <a:bodyPr/>
        <a:lstStyle/>
        <a:p>
          <a:r>
            <a:rPr lang="en-US" sz="1400">
              <a:latin typeface="Aptos" panose="020B0004020202020204" pitchFamily="34" charset="0"/>
              <a:hlinkClick xmlns:r="http://schemas.openxmlformats.org/officeDocument/2006/relationships" r:id="rId6"/>
            </a:rPr>
            <a:t>SB 3222</a:t>
          </a:r>
          <a:r>
            <a:rPr lang="en-US" sz="1400">
              <a:latin typeface="Aptos" panose="020B0004020202020204" pitchFamily="34" charset="0"/>
            </a:rPr>
            <a:t> </a:t>
          </a:r>
          <a:r>
            <a:rPr lang="en-US" sz="1400">
              <a:solidFill>
                <a:schemeClr val="tx1"/>
              </a:solidFill>
              <a:latin typeface="Aptos" panose="020B0004020202020204" pitchFamily="34" charset="0"/>
            </a:rPr>
            <a:t>creates a regulatory framework for intoxicating hemp products and requires all products be produced and sold by licensed businesses; bans hemp product manufacturers from creating artificially derived cannabinoids</a:t>
          </a:r>
          <a:endParaRPr lang="en-US" sz="1400" b="0">
            <a:solidFill>
              <a:schemeClr val="tx1"/>
            </a:solidFill>
            <a:latin typeface="Aptos" panose="020B0004020202020204" pitchFamily="34" charset="0"/>
            <a:cs typeface="AngsanaUPC" panose="020B0502040204020203" pitchFamily="18" charset="-34"/>
          </a:endParaRPr>
        </a:p>
      </dgm:t>
    </dgm:pt>
    <dgm:pt modelId="{B737F90E-7883-4882-BDFD-636912B94D6B}" type="sib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4ACD1D92-E27C-404D-99BE-906E458A194E}" type="parTrans" cxnId="{669F5B5B-BC43-41D5-B094-CC473C449853}">
      <dgm:prSet/>
      <dgm:spPr/>
      <dgm:t>
        <a:bodyPr/>
        <a:lstStyle/>
        <a:p>
          <a:endParaRPr lang="en-US" sz="1400">
            <a:latin typeface="Aptos" panose="020B0004020202020204" pitchFamily="34" charset="0"/>
            <a:cs typeface="AngsanaUPC" panose="020B0502040204020203" pitchFamily="18" charset="-34"/>
          </a:endParaRPr>
        </a:p>
      </dgm:t>
    </dgm:pt>
    <dgm:pt modelId="{7C964A79-6761-4588-810A-339EA850B7E0}">
      <dgm:prSet custT="1"/>
      <dgm:spPr>
        <a:solidFill>
          <a:srgbClr val="E8DFF0"/>
        </a:solidFill>
      </dgm:spPr>
      <dgm:t>
        <a:bodyPr/>
        <a:lstStyle/>
        <a:p>
          <a:r>
            <a:rPr lang="en-US" sz="1400">
              <a:latin typeface="Aptos" panose="020B0004020202020204" pitchFamily="34" charset="0"/>
              <a:hlinkClick xmlns:r="http://schemas.openxmlformats.org/officeDocument/2006/relationships" r:id="rId7"/>
            </a:rPr>
            <a:t>SB 3645</a:t>
          </a:r>
          <a:r>
            <a:rPr lang="en-US" sz="1400">
              <a:latin typeface="Aptos" panose="020B0004020202020204" pitchFamily="34" charset="0"/>
            </a:rPr>
            <a:t> </a:t>
          </a:r>
          <a:r>
            <a:rPr lang="en-US" sz="1400">
              <a:solidFill>
                <a:schemeClr val="tx1"/>
              </a:solidFill>
              <a:latin typeface="Aptos" panose="020B0004020202020204" pitchFamily="34" charset="0"/>
            </a:rPr>
            <a:t>delays for another year a 2024 law to ban credit card swipe fees that banks charge on retail taxes and tips until </a:t>
          </a:r>
          <a:r>
            <a:rPr lang="en-US" sz="1400" strike="noStrike">
              <a:solidFill>
                <a:schemeClr val="tx1"/>
              </a:solidFill>
              <a:latin typeface="Aptos" panose="020B0004020202020204" pitchFamily="34" charset="0"/>
            </a:rPr>
            <a:t>July </a:t>
          </a:r>
          <a:r>
            <a:rPr lang="en-US" sz="1400">
              <a:solidFill>
                <a:schemeClr val="tx1"/>
              </a:solidFill>
              <a:latin typeface="Aptos" panose="020B0004020202020204" pitchFamily="34" charset="0"/>
            </a:rPr>
            <a:t>2027; a federal judge and the NCUA said in June the law doesn’t apply to </a:t>
          </a:r>
          <a:r>
            <a:rPr lang="en-US" sz="1400">
              <a:solidFill>
                <a:schemeClr val="tx1"/>
              </a:solidFill>
              <a:latin typeface="Aptos" panose="020B0004020202020204" pitchFamily="34" charset="0"/>
              <a:hlinkClick xmlns:r="http://schemas.openxmlformats.org/officeDocument/2006/relationships" r:id="rId8"/>
            </a:rPr>
            <a:t>national banks</a:t>
          </a:r>
          <a:r>
            <a:rPr lang="en-US" sz="1400">
              <a:solidFill>
                <a:schemeClr val="tx1"/>
              </a:solidFill>
              <a:latin typeface="Aptos" panose="020B0004020202020204" pitchFamily="34" charset="0"/>
            </a:rPr>
            <a:t> or</a:t>
          </a:r>
          <a:r>
            <a:rPr lang="en-US" sz="1400">
              <a:solidFill>
                <a:srgbClr val="FF0000"/>
              </a:solidFill>
              <a:latin typeface="Aptos" panose="020B0004020202020204" pitchFamily="34" charset="0"/>
            </a:rPr>
            <a:t> </a:t>
          </a:r>
          <a:r>
            <a:rPr lang="en-US" sz="1400">
              <a:solidFill>
                <a:schemeClr val="tx1"/>
              </a:solidFill>
              <a:latin typeface="Aptos" panose="020B0004020202020204" pitchFamily="34" charset="0"/>
              <a:hlinkClick xmlns:r="http://schemas.openxmlformats.org/officeDocument/2006/relationships" r:id="rId9"/>
            </a:rPr>
            <a:t>federal credit unions</a:t>
          </a:r>
          <a:endParaRPr lang="en-US" sz="1400" b="1" strike="sngStrike">
            <a:solidFill>
              <a:srgbClr val="FF0000"/>
            </a:solidFill>
            <a:latin typeface="Aptos" panose="020B0004020202020204" pitchFamily="34" charset="0"/>
            <a:cs typeface="AngsanaUPC" panose="020B0502040204020203" pitchFamily="18" charset="-34"/>
          </a:endParaRPr>
        </a:p>
      </dgm:t>
    </dgm:pt>
    <dgm:pt modelId="{D2BF4A03-BF33-4F96-B294-7ABC3B2AC8C0}" type="par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3DF9D5C9-5228-45CB-91DF-9DAFE3137EB4}" type="sibTrans" cxnId="{3A7C179B-DD0D-48D4-BD8F-EAEE0932A34B}">
      <dgm:prSet/>
      <dgm:spPr/>
      <dgm:t>
        <a:bodyPr/>
        <a:lstStyle/>
        <a:p>
          <a:endParaRPr lang="en-US" sz="1400">
            <a:latin typeface="Aptos" panose="020B0004020202020204" pitchFamily="34" charset="0"/>
            <a:cs typeface="AngsanaUPC" panose="020B0502040204020203" pitchFamily="18" charset="-34"/>
          </a:endParaRPr>
        </a:p>
      </dgm:t>
    </dgm:pt>
    <dgm:pt modelId="{04C66EAF-E319-42BF-90A0-A54E05B90DFA}">
      <dgm:prSet custT="1"/>
      <dgm:spPr>
        <a:solidFill>
          <a:srgbClr val="E8DFF0"/>
        </a:solidFill>
      </dgm:spPr>
      <dgm:t>
        <a:bodyPr/>
        <a:lstStyle/>
        <a:p>
          <a:r>
            <a:rPr lang="en-US" sz="1400">
              <a:latin typeface="Aptos" panose="020B0004020202020204" pitchFamily="34" charset="0"/>
              <a:hlinkClick xmlns:r="http://schemas.openxmlformats.org/officeDocument/2006/relationships" r:id="rId10"/>
            </a:rPr>
            <a:t>SB 3019</a:t>
          </a:r>
          <a:r>
            <a:rPr lang="en-US" sz="1400">
              <a:latin typeface="Aptos" panose="020B0004020202020204" pitchFamily="34" charset="0"/>
            </a:rPr>
            <a:t> </a:t>
          </a:r>
          <a:r>
            <a:rPr lang="en-US" sz="1400">
              <a:solidFill>
                <a:schemeClr val="tx1"/>
              </a:solidFill>
              <a:latin typeface="Aptos" panose="020B0004020202020204" pitchFamily="34" charset="0"/>
            </a:rPr>
            <a:t>imposes</a:t>
          </a:r>
          <a:r>
            <a:rPr lang="en-US" sz="1400">
              <a:latin typeface="Aptos" panose="020B0004020202020204" pitchFamily="34" charset="0"/>
            </a:rPr>
            <a:t> </a:t>
          </a:r>
          <a:r>
            <a:rPr lang="en-US" sz="1400">
              <a:latin typeface="Aptos" panose="020B0004020202020204" pitchFamily="34" charset="0"/>
              <a:hlinkClick xmlns:r="http://schemas.openxmlformats.org/officeDocument/2006/relationships" r:id="rId11"/>
            </a:rPr>
            <a:t>new taxes</a:t>
          </a:r>
          <a:r>
            <a:rPr lang="en-US" sz="1400">
              <a:latin typeface="Aptos" panose="020B0004020202020204" pitchFamily="34" charset="0"/>
            </a:rPr>
            <a:t> </a:t>
          </a:r>
          <a:r>
            <a:rPr lang="en-US" sz="1400">
              <a:solidFill>
                <a:schemeClr val="tx1"/>
              </a:solidFill>
              <a:latin typeface="Aptos" panose="020B0004020202020204" pitchFamily="34" charset="0"/>
            </a:rPr>
            <a:t>on: cryptocurrency users at 0.2% of a digital asset’s value; prediction markets wagers tied to sports; targeted advertising services; and social media platforms based on the number of monthly Illinois users</a:t>
          </a:r>
          <a:endParaRPr lang="en-US" sz="1400" b="0" strike="sngStrike">
            <a:solidFill>
              <a:srgbClr val="FF0000"/>
            </a:solidFill>
            <a:latin typeface="Aptos" panose="020B0004020202020204" pitchFamily="34" charset="0"/>
            <a:cs typeface="AngsanaUPC" panose="020B0502040204020203" pitchFamily="18" charset="-34"/>
          </a:endParaRPr>
        </a:p>
      </dgm:t>
    </dgm:pt>
    <dgm:pt modelId="{10FDD3CE-D15D-493E-BF52-832DD0572DF7}" type="par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7CFBECB0-9948-4968-8FD1-E42B29C18A49}" type="sibTrans" cxnId="{E2E52705-C8DA-4EBC-8E3E-7F2BC734A7AA}">
      <dgm:prSet/>
      <dgm:spPr/>
      <dgm:t>
        <a:bodyPr/>
        <a:lstStyle/>
        <a:p>
          <a:endParaRPr lang="en-US" sz="1400">
            <a:latin typeface="Aptos" panose="020B0004020202020204" pitchFamily="34" charset="0"/>
            <a:cs typeface="AngsanaUPC" panose="020B0502040204020203" pitchFamily="18" charset="-34"/>
          </a:endParaRPr>
        </a:p>
      </dgm:t>
    </dgm:pt>
    <dgm:pt modelId="{3B482C38-C302-4FB7-9774-8DBE053F23BC}" type="pres">
      <dgm:prSet presAssocID="{CDD8F212-A0A5-4192-8EC2-832E06824B4B}" presName="linear" presStyleCnt="0">
        <dgm:presLayoutVars>
          <dgm:dir/>
          <dgm:resizeHandles val="exact"/>
        </dgm:presLayoutVars>
      </dgm:prSet>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0" presStyleCnt="6"/>
      <dgm:spPr/>
    </dgm:pt>
    <dgm:pt modelId="{9ACCF81B-C7CA-4DA5-88A5-55DFFE837EBD}" type="pres">
      <dgm:prSet presAssocID="{04C66EAF-E319-42BF-90A0-A54E05B90DFA}" presName="img" presStyleLbl="fgImgPlace1" presStyleIdx="0"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x with solid fill"/>
        </a:ext>
      </dgm:extLst>
    </dgm:pt>
    <dgm:pt modelId="{C8C68DB0-ECB6-4526-A166-E666997FBBEA}" type="pres">
      <dgm:prSet presAssocID="{04C66EAF-E319-42BF-90A0-A54E05B90DFA}" presName="text" presStyleLbl="node1" presStyleIdx="0" presStyleCnt="6">
        <dgm:presLayoutVars>
          <dgm:bulletEnabled val="1"/>
        </dgm:presLayoutVars>
      </dgm:prSet>
      <dgm:spPr/>
    </dgm:pt>
    <dgm:pt modelId="{47645EBA-E1A9-404A-9CEB-FD6BF724F9FE}" type="pres">
      <dgm:prSet presAssocID="{7CFBECB0-9948-4968-8FD1-E42B29C18A49}"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1" presStyleCnt="6"/>
      <dgm:spPr/>
    </dgm:pt>
    <dgm:pt modelId="{E9C8A5D3-171F-43FA-9240-CE44C187D99F}" type="pres">
      <dgm:prSet presAssocID="{5BF1642E-92A6-46CC-8C89-243C7AA55C0A}" presName="img" presStyleLbl="fgImgPlace1" presStyleIdx="1"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01443911-1CFB-4757-AB35-0DD8DD3D3E0E}" type="pres">
      <dgm:prSet presAssocID="{5BF1642E-92A6-46CC-8C89-243C7AA55C0A}" presName="text" presStyleLbl="node1" presStyleIdx="1" presStyleCnt="6">
        <dgm:presLayoutVars>
          <dgm:bulletEnabled val="1"/>
        </dgm:presLayoutVars>
      </dgm:prSet>
      <dgm:spPr/>
    </dgm:pt>
    <dgm:pt modelId="{276C197D-4C7C-47CC-9EF8-A5AAB4FF757E}" type="pres">
      <dgm:prSet presAssocID="{0850F654-0FA3-4E87-A5E1-C8F4CEA10F08}"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2" presStyleCnt="6"/>
      <dgm:spPr/>
    </dgm:pt>
    <dgm:pt modelId="{103819A7-0E52-4AA5-96E2-0C4C03BE3FB9}" type="pres">
      <dgm:prSet presAssocID="{AB438305-A57F-466E-8A58-1C2C10AC3E7D}" presName="img" presStyleLbl="fgImgPlace1" presStyleIdx="2"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C7032E9D-E76A-4F31-B51A-C38865C43A64}" type="pres">
      <dgm:prSet presAssocID="{AB438305-A57F-466E-8A58-1C2C10AC3E7D}" presName="text" presStyleLbl="node1" presStyleIdx="2" presStyleCnt="6">
        <dgm:presLayoutVars>
          <dgm:bulletEnabled val="1"/>
        </dgm:presLayoutVars>
      </dgm:prSet>
      <dgm:spPr/>
    </dgm:pt>
    <dgm:pt modelId="{84BCE712-F7F4-4C39-8B3D-F7A395B98B41}" type="pres">
      <dgm:prSet presAssocID="{CA3BA741-8BD1-43D8-9F21-9C496FFBFEDF}"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3" presStyleCnt="6"/>
      <dgm:spPr/>
    </dgm:pt>
    <dgm:pt modelId="{D71C3935-1C64-406E-8CD0-74206CAC6D8D}" type="pres">
      <dgm:prSet presAssocID="{7C964A79-6761-4588-810A-339EA850B7E0}" presName="img" presStyleLbl="fgImgPlace1" presStyleIdx="3"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redit card with solid fill"/>
        </a:ext>
      </dgm:extLst>
    </dgm:pt>
    <dgm:pt modelId="{6E65D6B2-6F52-4EC7-9F99-A1BBC507019C}" type="pres">
      <dgm:prSet presAssocID="{7C964A79-6761-4588-810A-339EA850B7E0}" presName="text" presStyleLbl="node1" presStyleIdx="3" presStyleCnt="6">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4" presStyleCnt="6" custLinFactNeighborX="106" custLinFactNeighborY="-399"/>
      <dgm:spPr/>
    </dgm:pt>
    <dgm:pt modelId="{AA6E8F42-18AC-4B0F-B8F8-10EB8D9D5800}" type="pres">
      <dgm:prSet presAssocID="{CFED60DF-17AE-4C57-9730-45760E163947}" presName="img" presStyleLbl="fgImgPlace1" presStyleIdx="4" presStyleCnt="6" custScaleX="31938" custScaleY="94931" custLinFactNeighborX="-33446"/>
      <dgm:spPr>
        <a:blipFill>
          <a:blip xmlns:r="http://schemas.openxmlformats.org/officeDocument/2006/relationships" r:embed="rId15" cstate="hqprint">
            <a:extLst>
              <a:ext uri="{28A0092B-C50C-407E-A947-70E740481C1C}">
                <a14:useLocalDpi xmlns:a14="http://schemas.microsoft.com/office/drawing/2010/main"/>
              </a:ext>
            </a:extLst>
          </a:blip>
          <a:srcRect/>
          <a:stretch>
            <a:fillRect/>
          </a:stretch>
        </a:blipFill>
      </dgm:spPr>
    </dgm:pt>
    <dgm:pt modelId="{DA7BCC53-E329-44E6-969F-CCE296A66033}" type="pres">
      <dgm:prSet presAssocID="{CFED60DF-17AE-4C57-9730-45760E163947}" presName="text" presStyleLbl="node1" presStyleIdx="4" presStyleCnt="6">
        <dgm:presLayoutVars>
          <dgm:bulletEnabled val="1"/>
        </dgm:presLayoutVars>
      </dgm:prSet>
      <dgm:spPr/>
    </dgm:pt>
    <dgm:pt modelId="{B6F55E1C-BCE4-4669-AF11-39E9D9975CB6}" type="pres">
      <dgm:prSet presAssocID="{B737F90E-7883-4882-BDFD-636912B94D6B}" presName="spacer" presStyleCnt="0"/>
      <dgm:spPr/>
    </dgm:pt>
    <dgm:pt modelId="{058AC387-1E92-4CA7-A525-6119BE22DDE5}" type="pres">
      <dgm:prSet presAssocID="{8D748665-0356-47C0-AAF0-68B21653A595}" presName="comp" presStyleCnt="0"/>
      <dgm:spPr/>
    </dgm:pt>
    <dgm:pt modelId="{A25E385F-B334-45CC-8109-52F59D7628AC}" type="pres">
      <dgm:prSet presAssocID="{8D748665-0356-47C0-AAF0-68B21653A595}" presName="box" presStyleLbl="node1" presStyleIdx="5" presStyleCnt="6" custLinFactNeighborX="106" custLinFactNeighborY="6061"/>
      <dgm:spPr/>
    </dgm:pt>
    <dgm:pt modelId="{26083246-69A9-4A57-85C7-653A8EAD3885}" type="pres">
      <dgm:prSet presAssocID="{8D748665-0356-47C0-AAF0-68B21653A595}" presName="img" presStyleLbl="fgImgPlace1" presStyleIdx="5" presStyleCnt="6" custScaleX="31938" custScaleY="94931" custLinFactNeighborX="-33446"/>
      <dgm:spPr>
        <a:blipFill>
          <a:blip xmlns:r="http://schemas.openxmlformats.org/officeDocument/2006/relationships">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Medical with solid fill"/>
        </a:ext>
      </dgm:extLst>
    </dgm:pt>
    <dgm:pt modelId="{1C8EA963-F4B9-41B8-8943-F8743BBEEB26}" type="pres">
      <dgm:prSet presAssocID="{8D748665-0356-47C0-AAF0-68B21653A595}" presName="text" presStyleLbl="node1" presStyleIdx="5" presStyleCnt="6">
        <dgm:presLayoutVars>
          <dgm:bulletEnabled val="1"/>
        </dgm:presLayoutVars>
      </dgm:prSet>
      <dgm:spPr/>
    </dgm:pt>
  </dgm:ptLst>
  <dgm:cxnLst>
    <dgm:cxn modelId="{E2E52705-C8DA-4EBC-8E3E-7F2BC734A7AA}" srcId="{CDD8F212-A0A5-4192-8EC2-832E06824B4B}" destId="{04C66EAF-E319-42BF-90A0-A54E05B90DFA}" srcOrd="0" destOrd="0" parTransId="{10FDD3CE-D15D-493E-BF52-832DD0572DF7}" sibTransId="{7CFBECB0-9948-4968-8FD1-E42B29C18A49}"/>
    <dgm:cxn modelId="{E539910F-C4FC-4A84-B2D4-B8E24BB8AC42}" srcId="{CDD8F212-A0A5-4192-8EC2-832E06824B4B}" destId="{AB438305-A57F-466E-8A58-1C2C10AC3E7D}" srcOrd="2" destOrd="0" parTransId="{9CCBAC0C-026C-4E4E-A00D-D4E48C1B7142}" sibTransId="{CA3BA741-8BD1-43D8-9F21-9C496FFBFEDF}"/>
    <dgm:cxn modelId="{669F5B5B-BC43-41D5-B094-CC473C449853}" srcId="{CDD8F212-A0A5-4192-8EC2-832E06824B4B}" destId="{CFED60DF-17AE-4C57-9730-45760E163947}" srcOrd="4" destOrd="0" parTransId="{4ACD1D92-E27C-404D-99BE-906E458A194E}" sibTransId="{B737F90E-7883-4882-BDFD-636912B94D6B}"/>
    <dgm:cxn modelId="{14F4B143-DDAE-4DF6-B27A-875129CFD360}" type="presOf" srcId="{CFED60DF-17AE-4C57-9730-45760E163947}" destId="{623A7C2F-0544-48D2-8229-872F1C3A3D2F}" srcOrd="0" destOrd="0" presId="urn:microsoft.com/office/officeart/2005/8/layout/vList4"/>
    <dgm:cxn modelId="{9A34DF65-B398-4084-8184-4FEE58585D13}" type="presOf" srcId="{8D748665-0356-47C0-AAF0-68B21653A595}" destId="{1C8EA963-F4B9-41B8-8943-F8743BBEEB26}" srcOrd="1" destOrd="0" presId="urn:microsoft.com/office/officeart/2005/8/layout/vList4"/>
    <dgm:cxn modelId="{6EF1BE47-68B6-4FEA-9BDC-D430718A9729}" type="presOf" srcId="{AB438305-A57F-466E-8A58-1C2C10AC3E7D}" destId="{537C4C17-0484-4A2D-9077-7173D7068B1A}" srcOrd="0" destOrd="0" presId="urn:microsoft.com/office/officeart/2005/8/layout/vList4"/>
    <dgm:cxn modelId="{0FC3307A-3887-49EA-B983-46DC06D51BFC}" srcId="{CDD8F212-A0A5-4192-8EC2-832E06824B4B}" destId="{5BF1642E-92A6-46CC-8C89-243C7AA55C0A}" srcOrd="1" destOrd="0" parTransId="{155AB9E7-07F5-4659-BA72-C879653B7834}" sibTransId="{0850F654-0FA3-4E87-A5E1-C8F4CEA10F08}"/>
    <dgm:cxn modelId="{B2DBF47B-AC1A-4719-BB26-DDDF1D6FA04A}" type="presOf" srcId="{8D748665-0356-47C0-AAF0-68B21653A595}" destId="{A25E385F-B334-45CC-8109-52F59D7628AC}" srcOrd="0" destOrd="0" presId="urn:microsoft.com/office/officeart/2005/8/layout/vList4"/>
    <dgm:cxn modelId="{3A7C179B-DD0D-48D4-BD8F-EAEE0932A34B}" srcId="{CDD8F212-A0A5-4192-8EC2-832E06824B4B}" destId="{7C964A79-6761-4588-810A-339EA850B7E0}" srcOrd="3" destOrd="0" parTransId="{D2BF4A03-BF33-4F96-B294-7ABC3B2AC8C0}" sibTransId="{3DF9D5C9-5228-45CB-91DF-9DAFE3137EB4}"/>
    <dgm:cxn modelId="{A6FAD6A7-F20A-47AC-8BA4-54E316081820}" type="presOf" srcId="{5BF1642E-92A6-46CC-8C89-243C7AA55C0A}" destId="{01443911-1CFB-4757-AB35-0DD8DD3D3E0E}" srcOrd="1" destOrd="0" presId="urn:microsoft.com/office/officeart/2005/8/layout/vList4"/>
    <dgm:cxn modelId="{6643FBA7-5B37-4B3F-B19F-6255410C4E23}" srcId="{CDD8F212-A0A5-4192-8EC2-832E06824B4B}" destId="{8D748665-0356-47C0-AAF0-68B21653A595}" srcOrd="5" destOrd="0" parTransId="{2854B065-E13F-4BBC-ABD2-FBA86E33FB5E}" sibTransId="{EDB078C4-F8EB-4CF2-8F93-A9CE5C30A26C}"/>
    <dgm:cxn modelId="{492880AA-A6E2-42E3-A2C1-1814D0F164B4}" type="presOf" srcId="{AB438305-A57F-466E-8A58-1C2C10AC3E7D}" destId="{C7032E9D-E76A-4F31-B51A-C38865C43A64}" srcOrd="1"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83465BBB-1D49-4BA0-B0B6-4FF42A920013}" type="presOf" srcId="{5BF1642E-92A6-46CC-8C89-243C7AA55C0A}" destId="{FBEF28B8-D879-4B3C-9B7F-619ED7C3E2C8}" srcOrd="0" destOrd="0" presId="urn:microsoft.com/office/officeart/2005/8/layout/vList4"/>
    <dgm:cxn modelId="{B16A91BB-6B3B-4B72-8F6A-86C91A80BC3C}" type="presOf" srcId="{7C964A79-6761-4588-810A-339EA850B7E0}" destId="{4BCA1491-42DE-45A1-85A9-89D0223FAD61}" srcOrd="0" destOrd="0" presId="urn:microsoft.com/office/officeart/2005/8/layout/vList4"/>
    <dgm:cxn modelId="{D33385BF-AFBD-463F-86F0-B0BB94DDCFED}" type="presOf" srcId="{CFED60DF-17AE-4C57-9730-45760E163947}" destId="{DA7BCC53-E329-44E6-969F-CCE296A66033}" srcOrd="1" destOrd="0" presId="urn:microsoft.com/office/officeart/2005/8/layout/vList4"/>
    <dgm:cxn modelId="{32DFE2C6-7A41-4B76-B6B2-2DDCE1AD9A0D}" type="presOf" srcId="{04C66EAF-E319-42BF-90A0-A54E05B90DFA}" destId="{591F8307-7C8E-4DD1-82C6-A2F941C06278}" srcOrd="0" destOrd="0" presId="urn:microsoft.com/office/officeart/2005/8/layout/vList4"/>
    <dgm:cxn modelId="{A8B407DC-58CD-4220-9973-4CB67C8B8B24}" type="presOf" srcId="{7C964A79-6761-4588-810A-339EA850B7E0}" destId="{6E65D6B2-6F52-4EC7-9F99-A1BBC507019C}" srcOrd="1" destOrd="0" presId="urn:microsoft.com/office/officeart/2005/8/layout/vList4"/>
    <dgm:cxn modelId="{78DDA2EB-F142-4EF4-877D-72573A5DB575}" type="presOf" srcId="{04C66EAF-E319-42BF-90A0-A54E05B90DFA}" destId="{C8C68DB0-ECB6-4526-A166-E666997FBBEA}" srcOrd="1" destOrd="0" presId="urn:microsoft.com/office/officeart/2005/8/layout/vList4"/>
    <dgm:cxn modelId="{46887997-2CC1-4A49-ACFA-E0C946740D4C}" type="presParOf" srcId="{3B482C38-C302-4FB7-9774-8DBE053F23BC}" destId="{2B0400FD-6835-475E-ABDD-05A2EC9C4A5F}" srcOrd="0" destOrd="0" presId="urn:microsoft.com/office/officeart/2005/8/layout/vList4"/>
    <dgm:cxn modelId="{7B022D13-BAE2-42F6-BBEF-7E6BB3903026}" type="presParOf" srcId="{2B0400FD-6835-475E-ABDD-05A2EC9C4A5F}" destId="{591F8307-7C8E-4DD1-82C6-A2F941C06278}" srcOrd="0" destOrd="0" presId="urn:microsoft.com/office/officeart/2005/8/layout/vList4"/>
    <dgm:cxn modelId="{E5119305-454E-46F0-B7D7-35EB9FA5A20B}" type="presParOf" srcId="{2B0400FD-6835-475E-ABDD-05A2EC9C4A5F}" destId="{9ACCF81B-C7CA-4DA5-88A5-55DFFE837EBD}" srcOrd="1" destOrd="0" presId="urn:microsoft.com/office/officeart/2005/8/layout/vList4"/>
    <dgm:cxn modelId="{5DC2D79F-0D64-45BE-A221-32C50A23D4B1}" type="presParOf" srcId="{2B0400FD-6835-475E-ABDD-05A2EC9C4A5F}" destId="{C8C68DB0-ECB6-4526-A166-E666997FBBEA}" srcOrd="2" destOrd="0" presId="urn:microsoft.com/office/officeart/2005/8/layout/vList4"/>
    <dgm:cxn modelId="{802EDAD7-BB44-431E-BD13-8A35C60CCD16}" type="presParOf" srcId="{3B482C38-C302-4FB7-9774-8DBE053F23BC}" destId="{47645EBA-E1A9-404A-9CEB-FD6BF724F9FE}" srcOrd="1" destOrd="0" presId="urn:microsoft.com/office/officeart/2005/8/layout/vList4"/>
    <dgm:cxn modelId="{35A1F4FF-D987-4493-9D7D-02998604642D}" type="presParOf" srcId="{3B482C38-C302-4FB7-9774-8DBE053F23BC}" destId="{5D195495-DE4A-4EE0-B37A-E662C5B593C2}" srcOrd="2" destOrd="0" presId="urn:microsoft.com/office/officeart/2005/8/layout/vList4"/>
    <dgm:cxn modelId="{EAFF2204-D356-48B1-9982-A64767D508CD}" type="presParOf" srcId="{5D195495-DE4A-4EE0-B37A-E662C5B593C2}" destId="{FBEF28B8-D879-4B3C-9B7F-619ED7C3E2C8}" srcOrd="0" destOrd="0" presId="urn:microsoft.com/office/officeart/2005/8/layout/vList4"/>
    <dgm:cxn modelId="{2ECE7231-E689-4FFC-97E1-F8111C1A046B}" type="presParOf" srcId="{5D195495-DE4A-4EE0-B37A-E662C5B593C2}" destId="{E9C8A5D3-171F-43FA-9240-CE44C187D99F}" srcOrd="1" destOrd="0" presId="urn:microsoft.com/office/officeart/2005/8/layout/vList4"/>
    <dgm:cxn modelId="{DDBF5637-9398-484B-8075-DF3E0BC6F934}" type="presParOf" srcId="{5D195495-DE4A-4EE0-B37A-E662C5B593C2}" destId="{01443911-1CFB-4757-AB35-0DD8DD3D3E0E}" srcOrd="2" destOrd="0" presId="urn:microsoft.com/office/officeart/2005/8/layout/vList4"/>
    <dgm:cxn modelId="{B8A3E1C1-6578-4B59-A62F-20DED6CAD78F}" type="presParOf" srcId="{3B482C38-C302-4FB7-9774-8DBE053F23BC}" destId="{276C197D-4C7C-47CC-9EF8-A5AAB4FF757E}" srcOrd="3" destOrd="0" presId="urn:microsoft.com/office/officeart/2005/8/layout/vList4"/>
    <dgm:cxn modelId="{AE37DB89-B58B-45B8-85FA-117C4C4CE11B}" type="presParOf" srcId="{3B482C38-C302-4FB7-9774-8DBE053F23BC}" destId="{C7123388-933B-4AFA-98E7-E8D799D48847}" srcOrd="4" destOrd="0" presId="urn:microsoft.com/office/officeart/2005/8/layout/vList4"/>
    <dgm:cxn modelId="{C1550BA2-9FCB-4AA4-9A04-DF21BEFEAD7A}" type="presParOf" srcId="{C7123388-933B-4AFA-98E7-E8D799D48847}" destId="{537C4C17-0484-4A2D-9077-7173D7068B1A}" srcOrd="0" destOrd="0" presId="urn:microsoft.com/office/officeart/2005/8/layout/vList4"/>
    <dgm:cxn modelId="{CA9600A3-85F6-4ED8-AF42-0EF687A0A4FE}" type="presParOf" srcId="{C7123388-933B-4AFA-98E7-E8D799D48847}" destId="{103819A7-0E52-4AA5-96E2-0C4C03BE3FB9}" srcOrd="1" destOrd="0" presId="urn:microsoft.com/office/officeart/2005/8/layout/vList4"/>
    <dgm:cxn modelId="{99828EC4-0CB1-4137-9308-45DB2D2E5A8E}" type="presParOf" srcId="{C7123388-933B-4AFA-98E7-E8D799D48847}" destId="{C7032E9D-E76A-4F31-B51A-C38865C43A64}" srcOrd="2" destOrd="0" presId="urn:microsoft.com/office/officeart/2005/8/layout/vList4"/>
    <dgm:cxn modelId="{A54291AB-48F9-48CC-8E40-D9DE7DE7ADD6}" type="presParOf" srcId="{3B482C38-C302-4FB7-9774-8DBE053F23BC}" destId="{84BCE712-F7F4-4C39-8B3D-F7A395B98B41}" srcOrd="5" destOrd="0" presId="urn:microsoft.com/office/officeart/2005/8/layout/vList4"/>
    <dgm:cxn modelId="{873C3A05-0E43-445C-9F7A-E89D6A18A923}" type="presParOf" srcId="{3B482C38-C302-4FB7-9774-8DBE053F23BC}" destId="{0BDD1378-268D-40E3-8702-51F23B90B343}" srcOrd="6" destOrd="0" presId="urn:microsoft.com/office/officeart/2005/8/layout/vList4"/>
    <dgm:cxn modelId="{55447757-C15A-44ED-ADE7-856D06683809}" type="presParOf" srcId="{0BDD1378-268D-40E3-8702-51F23B90B343}" destId="{4BCA1491-42DE-45A1-85A9-89D0223FAD61}" srcOrd="0" destOrd="0" presId="urn:microsoft.com/office/officeart/2005/8/layout/vList4"/>
    <dgm:cxn modelId="{3F642C25-7381-40DA-A1F9-A25E238F12E1}" type="presParOf" srcId="{0BDD1378-268D-40E3-8702-51F23B90B343}" destId="{D71C3935-1C64-406E-8CD0-74206CAC6D8D}" srcOrd="1" destOrd="0" presId="urn:microsoft.com/office/officeart/2005/8/layout/vList4"/>
    <dgm:cxn modelId="{10BA0B59-E6BD-405D-8538-FA89FA114964}" type="presParOf" srcId="{0BDD1378-268D-40E3-8702-51F23B90B343}" destId="{6E65D6B2-6F52-4EC7-9F99-A1BBC507019C}" srcOrd="2" destOrd="0" presId="urn:microsoft.com/office/officeart/2005/8/layout/vList4"/>
    <dgm:cxn modelId="{150372F0-1740-4B52-B681-342EC7AD818C}" type="presParOf" srcId="{3B482C38-C302-4FB7-9774-8DBE053F23BC}" destId="{49137CFB-0C95-4607-BF1E-52A88BEC15BB}" srcOrd="7" destOrd="0" presId="urn:microsoft.com/office/officeart/2005/8/layout/vList4"/>
    <dgm:cxn modelId="{02038F1C-8CBD-4344-9B54-3887724C0823}" type="presParOf" srcId="{3B482C38-C302-4FB7-9774-8DBE053F23BC}" destId="{8EFEB03E-18C7-4CBB-8578-F5882CB203B9}" srcOrd="8" destOrd="0" presId="urn:microsoft.com/office/officeart/2005/8/layout/vList4"/>
    <dgm:cxn modelId="{250A07AE-7BA3-4899-8C5E-C2D8446F6D49}" type="presParOf" srcId="{8EFEB03E-18C7-4CBB-8578-F5882CB203B9}" destId="{623A7C2F-0544-48D2-8229-872F1C3A3D2F}" srcOrd="0" destOrd="0" presId="urn:microsoft.com/office/officeart/2005/8/layout/vList4"/>
    <dgm:cxn modelId="{71C9F29D-A657-4896-BC98-9BF282A7C529}" type="presParOf" srcId="{8EFEB03E-18C7-4CBB-8578-F5882CB203B9}" destId="{AA6E8F42-18AC-4B0F-B8F8-10EB8D9D5800}" srcOrd="1" destOrd="0" presId="urn:microsoft.com/office/officeart/2005/8/layout/vList4"/>
    <dgm:cxn modelId="{B46DE607-2670-41EC-86AA-84698BE05C58}" type="presParOf" srcId="{8EFEB03E-18C7-4CBB-8578-F5882CB203B9}" destId="{DA7BCC53-E329-44E6-969F-CCE296A66033}" srcOrd="2" destOrd="0" presId="urn:microsoft.com/office/officeart/2005/8/layout/vList4"/>
    <dgm:cxn modelId="{84E74CD9-FE14-4766-91D7-E2201F73EE75}" type="presParOf" srcId="{3B482C38-C302-4FB7-9774-8DBE053F23BC}" destId="{B6F55E1C-BCE4-4669-AF11-39E9D9975CB6}" srcOrd="9" destOrd="0" presId="urn:microsoft.com/office/officeart/2005/8/layout/vList4"/>
    <dgm:cxn modelId="{157AA0E6-EB9C-4CBB-9B69-744C01B3DCF9}" type="presParOf" srcId="{3B482C38-C302-4FB7-9774-8DBE053F23BC}" destId="{058AC387-1E92-4CA7-A525-6119BE22DDE5}" srcOrd="10" destOrd="0" presId="urn:microsoft.com/office/officeart/2005/8/layout/vList4"/>
    <dgm:cxn modelId="{C03DE6D6-06C3-4BFB-806A-CAC168BA2182}" type="presParOf" srcId="{058AC387-1E92-4CA7-A525-6119BE22DDE5}" destId="{A25E385F-B334-45CC-8109-52F59D7628AC}" srcOrd="0" destOrd="0" presId="urn:microsoft.com/office/officeart/2005/8/layout/vList4"/>
    <dgm:cxn modelId="{9266826E-83C8-4C3F-90DE-7D809BB52943}" type="presParOf" srcId="{058AC387-1E92-4CA7-A525-6119BE22DDE5}" destId="{26083246-69A9-4A57-85C7-653A8EAD3885}" srcOrd="1" destOrd="0" presId="urn:microsoft.com/office/officeart/2005/8/layout/vList4"/>
    <dgm:cxn modelId="{84C624D2-3716-4606-8F4B-8DEA2E65C7E5}" type="presParOf" srcId="{058AC387-1E92-4CA7-A525-6119BE22DDE5}" destId="{1C8EA963-F4B9-41B8-8943-F8743BBEEB2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F1642E-92A6-46CC-8C89-243C7AA55C0A}">
      <dgm:prSet custT="1"/>
      <dgm:spPr>
        <a:solidFill>
          <a:srgbClr val="E8DFF0"/>
        </a:solidFill>
      </dgm:spPr>
      <dgm:t>
        <a:bodyPr/>
        <a:lstStyle/>
        <a:p>
          <a:pPr>
            <a:buNone/>
          </a:pPr>
          <a:r>
            <a:rPr lang="en-US" sz="1400" dirty="0">
              <a:latin typeface="Aptos" panose="020B0004020202020204" pitchFamily="34" charset="0"/>
              <a:hlinkClick xmlns:r="http://schemas.openxmlformats.org/officeDocument/2006/relationships" r:id="rId1"/>
            </a:rPr>
            <a:t>HF 2438</a:t>
          </a:r>
          <a:r>
            <a:rPr lang="en-US" sz="1400" dirty="0">
              <a:latin typeface="Aptos" panose="020B0004020202020204" pitchFamily="34" charset="0"/>
            </a:rPr>
            <a:t> </a:t>
          </a:r>
          <a:r>
            <a:rPr lang="en-US" sz="1400" dirty="0">
              <a:solidFill>
                <a:schemeClr val="tx1"/>
              </a:solidFill>
              <a:latin typeface="Aptos" panose="020B0004020202020204" pitchFamily="34" charset="0"/>
            </a:rPr>
            <a:t>provides a one-time increase in the homestead credit refund for property taxes in 2026 and </a:t>
          </a:r>
          <a:r>
            <a:rPr lang="en-US" sz="1400" dirty="0">
              <a:latin typeface="Aptos" panose="020B0004020202020204" pitchFamily="34" charset="0"/>
              <a:hlinkClick xmlns:r="http://schemas.openxmlformats.org/officeDocument/2006/relationships" r:id="rId2"/>
            </a:rPr>
            <a:t>decouples</a:t>
          </a:r>
          <a:r>
            <a:rPr lang="en-US" sz="1400" dirty="0">
              <a:latin typeface="Aptos" panose="020B0004020202020204" pitchFamily="34" charset="0"/>
            </a:rPr>
            <a:t> </a:t>
          </a:r>
          <a:r>
            <a:rPr lang="en-US" sz="1400" dirty="0">
              <a:solidFill>
                <a:schemeClr val="tx1"/>
              </a:solidFill>
              <a:latin typeface="Aptos" panose="020B0004020202020204" pitchFamily="34" charset="0"/>
            </a:rPr>
            <a:t>from federal tax law on immediate expensing of research expenditures, while largely aligning with other provisions; a previous version would have imposed taxes on technology companies and </a:t>
          </a:r>
          <a:r>
            <a:rPr lang="en-US" sz="1400" dirty="0">
              <a:solidFill>
                <a:schemeClr val="tx1"/>
              </a:solidFill>
              <a:latin typeface="Aptos" panose="020B0004020202020204" pitchFamily="34" charset="0"/>
              <a:hlinkClick xmlns:r="http://schemas.openxmlformats.org/officeDocument/2006/relationships" r:id="rId3"/>
            </a:rPr>
            <a:t>wealth</a:t>
          </a:r>
          <a:r>
            <a:rPr lang="en-US" sz="1400" dirty="0">
              <a:solidFill>
                <a:schemeClr val="tx1"/>
              </a:solidFill>
              <a:latin typeface="Aptos" panose="020B0004020202020204" pitchFamily="34" charset="0"/>
            </a:rPr>
            <a:t> above $10 million</a:t>
          </a:r>
          <a:endParaRPr lang="en-US" sz="1400" b="0" dirty="0">
            <a:solidFill>
              <a:schemeClr val="tx1"/>
            </a:solidFill>
            <a:latin typeface="Aptos" panose="020B0004020202020204" pitchFamily="34" charset="0"/>
          </a:endParaRPr>
        </a:p>
      </dgm:t>
    </dgm:pt>
    <dgm:pt modelId="{155AB9E7-07F5-4659-BA72-C879653B7834}" type="parTrans" cxnId="{0FC3307A-3887-49EA-B983-46DC06D51BFC}">
      <dgm:prSet/>
      <dgm:spPr/>
      <dgm:t>
        <a:bodyPr/>
        <a:lstStyle/>
        <a:p>
          <a:endParaRPr lang="en-US" sz="1400">
            <a:latin typeface="Aptos" panose="020B0004020202020204" pitchFamily="34" charset="0"/>
          </a:endParaRPr>
        </a:p>
      </dgm:t>
    </dgm:pt>
    <dgm:pt modelId="{0850F654-0FA3-4E87-A5E1-C8F4CEA10F08}" type="sibTrans" cxnId="{0FC3307A-3887-49EA-B983-46DC06D51BFC}">
      <dgm:prSet/>
      <dgm:spPr/>
      <dgm:t>
        <a:bodyPr/>
        <a:lstStyle/>
        <a:p>
          <a:endParaRPr lang="en-US" sz="1400">
            <a:latin typeface="Aptos" panose="020B0004020202020204" pitchFamily="34" charset="0"/>
          </a:endParaRPr>
        </a:p>
      </dgm:t>
    </dgm:pt>
    <dgm:pt modelId="{AB438305-A57F-466E-8A58-1C2C10AC3E7D}">
      <dgm:prSet custT="1"/>
      <dgm:spPr>
        <a:solidFill>
          <a:srgbClr val="E8DFF0"/>
        </a:solidFill>
      </dgm:spPr>
      <dgm:t>
        <a:bodyPr/>
        <a:lstStyle/>
        <a:p>
          <a:r>
            <a:rPr lang="en-US" sz="1400">
              <a:latin typeface="Aptos" panose="020B0004020202020204" pitchFamily="34" charset="0"/>
              <a:hlinkClick xmlns:r="http://schemas.openxmlformats.org/officeDocument/2006/relationships" r:id="rId4"/>
            </a:rPr>
            <a:t>HF 4138</a:t>
          </a:r>
          <a:r>
            <a:rPr lang="en-US" sz="1400">
              <a:latin typeface="Aptos" panose="020B0004020202020204" pitchFamily="34" charset="0"/>
            </a:rPr>
            <a:t> </a:t>
          </a:r>
          <a:r>
            <a:rPr lang="en-US" sz="1400">
              <a:solidFill>
                <a:schemeClr val="tx1"/>
              </a:solidFill>
              <a:latin typeface="Aptos" panose="020B0004020202020204" pitchFamily="34" charset="0"/>
            </a:rPr>
            <a:t>requires social media companies to estimate a users’ age</a:t>
          </a:r>
          <a:r>
            <a:rPr lang="en-US" sz="1400" strike="noStrike">
              <a:solidFill>
                <a:schemeClr val="tx1"/>
              </a:solidFill>
              <a:latin typeface="Aptos" panose="020B0004020202020204" pitchFamily="34" charset="0"/>
            </a:rPr>
            <a:t>, obtain parental consent for child accounts, and </a:t>
          </a:r>
          <a:r>
            <a:rPr lang="en-US" sz="1400">
              <a:solidFill>
                <a:schemeClr val="tx1"/>
              </a:solidFill>
              <a:latin typeface="Aptos" panose="020B0004020202020204" pitchFamily="34" charset="0"/>
            </a:rPr>
            <a:t>automatically default those accounts to the most private settings; prohibits addictive features and paid advertising on children's accounts</a:t>
          </a:r>
          <a:endParaRPr lang="en-US" sz="1400" strike="sngStrike">
            <a:solidFill>
              <a:schemeClr val="tx1"/>
            </a:solidFill>
            <a:latin typeface="Aptos" panose="020B0004020202020204" pitchFamily="34" charset="0"/>
          </a:endParaRPr>
        </a:p>
      </dgm:t>
    </dgm:pt>
    <dgm:pt modelId="{9CCBAC0C-026C-4E4E-A00D-D4E48C1B7142}" type="parTrans" cxnId="{E539910F-C4FC-4A84-B2D4-B8E24BB8AC42}">
      <dgm:prSet/>
      <dgm:spPr/>
      <dgm:t>
        <a:bodyPr/>
        <a:lstStyle/>
        <a:p>
          <a:endParaRPr lang="en-US" sz="1400">
            <a:latin typeface="Aptos" panose="020B0004020202020204" pitchFamily="34" charset="0"/>
          </a:endParaRPr>
        </a:p>
      </dgm:t>
    </dgm:pt>
    <dgm:pt modelId="{CA3BA741-8BD1-43D8-9F21-9C496FFBFEDF}" type="sibTrans" cxnId="{E539910F-C4FC-4A84-B2D4-B8E24BB8AC42}">
      <dgm:prSet/>
      <dgm:spPr/>
      <dgm:t>
        <a:bodyPr/>
        <a:lstStyle/>
        <a:p>
          <a:endParaRPr lang="en-US" sz="1400">
            <a:latin typeface="Aptos" panose="020B0004020202020204" pitchFamily="34" charset="0"/>
          </a:endParaRPr>
        </a:p>
      </dgm:t>
    </dgm:pt>
    <dgm:pt modelId="{04C66EAF-E319-42BF-90A0-A54E05B90DFA}">
      <dgm:prSet custT="1"/>
      <dgm:spPr>
        <a:solidFill>
          <a:srgbClr val="E8DFF0"/>
        </a:solidFill>
      </dgm:spPr>
      <dgm:t>
        <a:bodyPr/>
        <a:lstStyle/>
        <a:p>
          <a:r>
            <a:rPr lang="en-US" sz="1400">
              <a:latin typeface="Aptos" panose="020B0004020202020204" pitchFamily="34" charset="0"/>
              <a:hlinkClick xmlns:r="http://schemas.openxmlformats.org/officeDocument/2006/relationships" r:id="rId5"/>
            </a:rPr>
            <a:t>SF 4760</a:t>
          </a:r>
          <a:r>
            <a:rPr lang="en-US" sz="1400">
              <a:latin typeface="Aptos" panose="020B0004020202020204" pitchFamily="34" charset="0"/>
            </a:rPr>
            <a:t> </a:t>
          </a:r>
          <a:r>
            <a:rPr lang="en-US" sz="1400">
              <a:solidFill>
                <a:schemeClr val="tx1"/>
              </a:solidFill>
              <a:latin typeface="Aptos" panose="020B0004020202020204" pitchFamily="34" charset="0"/>
            </a:rPr>
            <a:t>imposes a first-of-its-kind ban </a:t>
          </a:r>
          <a:r>
            <a:rPr lang="en-US" sz="1400" strike="noStrike">
              <a:solidFill>
                <a:schemeClr val="tx1"/>
              </a:solidFill>
              <a:latin typeface="Aptos" panose="020B0004020202020204" pitchFamily="34" charset="0"/>
            </a:rPr>
            <a:t>on </a:t>
          </a:r>
          <a:r>
            <a:rPr lang="en-US" sz="1400">
              <a:solidFill>
                <a:schemeClr val="tx1"/>
              </a:solidFill>
              <a:latin typeface="Aptos" panose="020B0004020202020204" pitchFamily="34" charset="0"/>
            </a:rPr>
            <a:t>prediction markets, making it a felony to operate or advertise the platforms; the federal government has </a:t>
          </a:r>
          <a:r>
            <a:rPr lang="en-US" sz="1400">
              <a:latin typeface="Aptos" panose="020B0004020202020204" pitchFamily="34" charset="0"/>
              <a:hlinkClick xmlns:r="http://schemas.openxmlformats.org/officeDocument/2006/relationships" r:id="rId6"/>
            </a:rPr>
            <a:t>challenged</a:t>
          </a:r>
          <a:r>
            <a:rPr lang="en-US" sz="1400">
              <a:latin typeface="Aptos" panose="020B0004020202020204" pitchFamily="34" charset="0"/>
            </a:rPr>
            <a:t> </a:t>
          </a:r>
          <a:r>
            <a:rPr lang="en-US" sz="1400">
              <a:solidFill>
                <a:schemeClr val="tx1"/>
              </a:solidFill>
              <a:latin typeface="Aptos" panose="020B0004020202020204" pitchFamily="34" charset="0"/>
            </a:rPr>
            <a:t>the law, saying it encroaches on the CFTC’s exclusive jurisdiction</a:t>
          </a:r>
          <a:endParaRPr lang="en-US" sz="1400" b="0">
            <a:solidFill>
              <a:schemeClr val="tx1"/>
            </a:solidFill>
            <a:latin typeface="Aptos" panose="020B0004020202020204" pitchFamily="34" charset="0"/>
          </a:endParaRPr>
        </a:p>
      </dgm:t>
    </dgm:pt>
    <dgm:pt modelId="{10FDD3CE-D15D-493E-BF52-832DD0572DF7}" type="parTrans" cxnId="{E2E52705-C8DA-4EBC-8E3E-7F2BC734A7AA}">
      <dgm:prSet/>
      <dgm:spPr/>
      <dgm:t>
        <a:bodyPr/>
        <a:lstStyle/>
        <a:p>
          <a:endParaRPr lang="en-US" sz="1400">
            <a:latin typeface="Aptos" panose="020B0004020202020204" pitchFamily="34" charset="0"/>
          </a:endParaRPr>
        </a:p>
      </dgm:t>
    </dgm:pt>
    <dgm:pt modelId="{7CFBECB0-9948-4968-8FD1-E42B29C18A49}" type="sibTrans" cxnId="{E2E52705-C8DA-4EBC-8E3E-7F2BC734A7AA}">
      <dgm:prSet/>
      <dgm:spPr/>
      <dgm:t>
        <a:bodyPr/>
        <a:lstStyle/>
        <a:p>
          <a:endParaRPr lang="en-US" sz="1400">
            <a:latin typeface="Aptos" panose="020B0004020202020204" pitchFamily="34" charset="0"/>
          </a:endParaRPr>
        </a:p>
      </dgm:t>
    </dgm:pt>
    <dgm:pt modelId="{6C782B26-34FB-4F17-8199-3489206214FF}">
      <dgm:prSet phldrT="[Text]" custT="1"/>
      <dgm:spPr>
        <a:solidFill>
          <a:srgbClr val="E8DFF0"/>
        </a:solidFill>
      </dgm:spPr>
      <dgm:t>
        <a:bodyPr/>
        <a:lstStyle/>
        <a:p>
          <a:r>
            <a:rPr lang="en-US" sz="1400" dirty="0">
              <a:latin typeface="Aptos" panose="020B0004020202020204" pitchFamily="34" charset="0"/>
              <a:hlinkClick xmlns:r="http://schemas.openxmlformats.org/officeDocument/2006/relationships" r:id="rId7"/>
            </a:rPr>
            <a:t>HF 1606</a:t>
          </a:r>
          <a:r>
            <a:rPr lang="en-US" sz="1400" dirty="0">
              <a:latin typeface="Aptos" panose="020B0004020202020204" pitchFamily="34" charset="0"/>
            </a:rPr>
            <a:t> </a:t>
          </a:r>
          <a:r>
            <a:rPr lang="en-US" sz="1400" dirty="0">
              <a:solidFill>
                <a:schemeClr val="tx1"/>
              </a:solidFill>
              <a:latin typeface="Aptos" panose="020B0004020202020204" pitchFamily="34" charset="0"/>
            </a:rPr>
            <a:t>prohibits</a:t>
          </a:r>
          <a:r>
            <a:rPr lang="en-US" sz="1400" dirty="0">
              <a:solidFill>
                <a:srgbClr val="FF0000"/>
              </a:solidFill>
              <a:latin typeface="Aptos" panose="020B0004020202020204" pitchFamily="34" charset="0"/>
            </a:rPr>
            <a:t> </a:t>
          </a:r>
          <a:r>
            <a:rPr lang="en-US" sz="1400" dirty="0">
              <a:solidFill>
                <a:schemeClr val="tx1"/>
              </a:solidFill>
              <a:latin typeface="Aptos" panose="020B0004020202020204" pitchFamily="34" charset="0"/>
            </a:rPr>
            <a:t>companies from allowing users to alter an image or video to depict an intimate body part not depicted in the original content of an identifiable individual; establishes penalties and a cause of action for individuals depicted</a:t>
          </a:r>
        </a:p>
      </dgm:t>
    </dgm:pt>
    <dgm:pt modelId="{DF6908E0-7419-4294-AA77-890F6887E978}" type="parTrans" cxnId="{5EFEFAF6-1F6B-4CD4-8A21-0ED23B80A23E}">
      <dgm:prSet/>
      <dgm:spPr/>
      <dgm:t>
        <a:bodyPr/>
        <a:lstStyle/>
        <a:p>
          <a:endParaRPr lang="en-US" sz="1400">
            <a:latin typeface="Aptos" panose="020B0004020202020204" pitchFamily="34" charset="0"/>
          </a:endParaRPr>
        </a:p>
      </dgm:t>
    </dgm:pt>
    <dgm:pt modelId="{F58036A9-85D6-4DCF-91CD-FCF40714E875}" type="sibTrans" cxnId="{5EFEFAF6-1F6B-4CD4-8A21-0ED23B80A23E}">
      <dgm:prSet/>
      <dgm:spPr/>
      <dgm:t>
        <a:bodyPr/>
        <a:lstStyle/>
        <a:p>
          <a:endParaRPr lang="en-US" sz="1400">
            <a:latin typeface="Aptos" panose="020B0004020202020204" pitchFamily="34" charset="0"/>
          </a:endParaRPr>
        </a:p>
      </dgm:t>
    </dgm:pt>
    <dgm:pt modelId="{3B482C38-C302-4FB7-9774-8DBE053F23BC}" type="pres">
      <dgm:prSet presAssocID="{CDD8F212-A0A5-4192-8EC2-832E06824B4B}" presName="linear" presStyleCnt="0">
        <dgm:presLayoutVars>
          <dgm:dir/>
          <dgm:resizeHandles val="exact"/>
        </dgm:presLayoutVars>
      </dgm:prSet>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0" presStyleCnt="4"/>
      <dgm:spPr/>
    </dgm:pt>
    <dgm:pt modelId="{E9C8A5D3-171F-43FA-9240-CE44C187D99F}" type="pres">
      <dgm:prSet presAssocID="{5BF1642E-92A6-46CC-8C89-243C7AA55C0A}" presName="img" presStyleLbl="fgImgPlace1" presStyleIdx="0" presStyleCnt="4" custScaleX="31938" custScaleY="62822" custLinFactNeighborX="-35595"/>
      <dgm:spPr>
        <a:blipFill>
          <a:blip xmlns:r="http://schemas.openxmlformats.org/officeDocument/2006/relationships">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ax with solid fill"/>
        </a:ext>
      </dgm:extLst>
    </dgm:pt>
    <dgm:pt modelId="{01443911-1CFB-4757-AB35-0DD8DD3D3E0E}" type="pres">
      <dgm:prSet presAssocID="{5BF1642E-92A6-46CC-8C89-243C7AA55C0A}" presName="text" presStyleLbl="node1" presStyleIdx="0" presStyleCnt="4">
        <dgm:presLayoutVars>
          <dgm:bulletEnabled val="1"/>
        </dgm:presLayoutVars>
      </dgm:prSet>
      <dgm:spPr/>
    </dgm:pt>
    <dgm:pt modelId="{276C197D-4C7C-47CC-9EF8-A5AAB4FF757E}" type="pres">
      <dgm:prSet presAssocID="{0850F654-0FA3-4E87-A5E1-C8F4CEA10F08}" presName="spacer" presStyleCnt="0"/>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1" presStyleCnt="4" custLinFactNeighborX="-148" custLinFactNeighborY="-311"/>
      <dgm:spPr/>
    </dgm:pt>
    <dgm:pt modelId="{9ACCF81B-C7CA-4DA5-88A5-55DFFE837EBD}" type="pres">
      <dgm:prSet presAssocID="{04C66EAF-E319-42BF-90A0-A54E05B90DFA}" presName="img" presStyleLbl="fgImgPlace1" presStyleIdx="1" presStyleCnt="4" custScaleX="31938" custScaleY="62822" custLinFactNeighborX="-35595"/>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Upward trend with solid fill"/>
        </a:ext>
      </dgm:extLst>
    </dgm:pt>
    <dgm:pt modelId="{C8C68DB0-ECB6-4526-A166-E666997FBBEA}" type="pres">
      <dgm:prSet presAssocID="{04C66EAF-E319-42BF-90A0-A54E05B90DFA}" presName="text" presStyleLbl="node1" presStyleIdx="1" presStyleCnt="4">
        <dgm:presLayoutVars>
          <dgm:bulletEnabled val="1"/>
        </dgm:presLayoutVars>
      </dgm:prSet>
      <dgm:spPr/>
    </dgm:pt>
    <dgm:pt modelId="{A3DA705E-393E-4F03-A90D-83D70A266D39}" type="pres">
      <dgm:prSet presAssocID="{7CFBECB0-9948-4968-8FD1-E42B29C18A49}"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2" presStyleCnt="4"/>
      <dgm:spPr/>
    </dgm:pt>
    <dgm:pt modelId="{103819A7-0E52-4AA5-96E2-0C4C03BE3FB9}" type="pres">
      <dgm:prSet presAssocID="{AB438305-A57F-466E-8A58-1C2C10AC3E7D}" presName="img" presStyleLbl="fgImgPlace1" presStyleIdx="2" presStyleCnt="4" custScaleX="31938" custScaleY="62822" custLinFactNeighborX="-35595"/>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C7032E9D-E76A-4F31-B51A-C38865C43A64}" type="pres">
      <dgm:prSet presAssocID="{AB438305-A57F-466E-8A58-1C2C10AC3E7D}" presName="text" presStyleLbl="node1" presStyleIdx="2" presStyleCnt="4">
        <dgm:presLayoutVars>
          <dgm:bulletEnabled val="1"/>
        </dgm:presLayoutVars>
      </dgm:prSet>
      <dgm:spPr/>
    </dgm:pt>
    <dgm:pt modelId="{C5BBA31C-7DA1-4967-803B-DAE95FC962F4}" type="pres">
      <dgm:prSet presAssocID="{CA3BA741-8BD1-43D8-9F21-9C496FFBFEDF}" presName="spacer" presStyleCnt="0"/>
      <dgm:spPr/>
    </dgm:pt>
    <dgm:pt modelId="{338B0110-8476-4EB2-8AAB-B0980A42B7D1}" type="pres">
      <dgm:prSet presAssocID="{6C782B26-34FB-4F17-8199-3489206214FF}" presName="comp" presStyleCnt="0"/>
      <dgm:spPr/>
    </dgm:pt>
    <dgm:pt modelId="{5F390D88-B710-451E-A73A-BC95AE0CBC64}" type="pres">
      <dgm:prSet presAssocID="{6C782B26-34FB-4F17-8199-3489206214FF}" presName="box" presStyleLbl="node1" presStyleIdx="3" presStyleCnt="4"/>
      <dgm:spPr/>
    </dgm:pt>
    <dgm:pt modelId="{A76E5632-6ADC-44A1-A65B-53A14088CE22}" type="pres">
      <dgm:prSet presAssocID="{6C782B26-34FB-4F17-8199-3489206214FF}" presName="img" presStyleLbl="fgImgPlace1" presStyleIdx="3" presStyleCnt="4" custScaleX="31938" custScaleY="62822" custLinFactNeighborX="-35595"/>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321AF8DA-27E6-4D3F-AD31-52503E9AC699}" type="pres">
      <dgm:prSet presAssocID="{6C782B26-34FB-4F17-8199-3489206214FF}" presName="text" presStyleLbl="node1" presStyleIdx="3" presStyleCnt="4">
        <dgm:presLayoutVars>
          <dgm:bulletEnabled val="1"/>
        </dgm:presLayoutVars>
      </dgm:prSet>
      <dgm:spPr/>
    </dgm:pt>
  </dgm:ptLst>
  <dgm:cxnLst>
    <dgm:cxn modelId="{E2E52705-C8DA-4EBC-8E3E-7F2BC734A7AA}" srcId="{CDD8F212-A0A5-4192-8EC2-832E06824B4B}" destId="{04C66EAF-E319-42BF-90A0-A54E05B90DFA}" srcOrd="1" destOrd="0" parTransId="{10FDD3CE-D15D-493E-BF52-832DD0572DF7}" sibTransId="{7CFBECB0-9948-4968-8FD1-E42B29C18A49}"/>
    <dgm:cxn modelId="{E539910F-C4FC-4A84-B2D4-B8E24BB8AC42}" srcId="{CDD8F212-A0A5-4192-8EC2-832E06824B4B}" destId="{AB438305-A57F-466E-8A58-1C2C10AC3E7D}" srcOrd="2" destOrd="0" parTransId="{9CCBAC0C-026C-4E4E-A00D-D4E48C1B7142}" sibTransId="{CA3BA741-8BD1-43D8-9F21-9C496FFBFEDF}"/>
    <dgm:cxn modelId="{E0E8D540-C300-47BC-A55D-A69D13DCF6F6}" type="presOf" srcId="{6C782B26-34FB-4F17-8199-3489206214FF}" destId="{5F390D88-B710-451E-A73A-BC95AE0CBC64}" srcOrd="0" destOrd="0" presId="urn:microsoft.com/office/officeart/2005/8/layout/vList4"/>
    <dgm:cxn modelId="{77300B5C-BA22-463B-B07B-3E202714271F}" type="presOf" srcId="{AB438305-A57F-466E-8A58-1C2C10AC3E7D}" destId="{537C4C17-0484-4A2D-9077-7173D7068B1A}" srcOrd="0" destOrd="0" presId="urn:microsoft.com/office/officeart/2005/8/layout/vList4"/>
    <dgm:cxn modelId="{9C99F753-6ED2-4738-8FBB-2FC096061E6C}" type="presOf" srcId="{AB438305-A57F-466E-8A58-1C2C10AC3E7D}" destId="{C7032E9D-E76A-4F31-B51A-C38865C43A64}" srcOrd="1" destOrd="0" presId="urn:microsoft.com/office/officeart/2005/8/layout/vList4"/>
    <dgm:cxn modelId="{0FC3307A-3887-49EA-B983-46DC06D51BFC}" srcId="{CDD8F212-A0A5-4192-8EC2-832E06824B4B}" destId="{5BF1642E-92A6-46CC-8C89-243C7AA55C0A}" srcOrd="0" destOrd="0" parTransId="{155AB9E7-07F5-4659-BA72-C879653B7834}" sibTransId="{0850F654-0FA3-4E87-A5E1-C8F4CEA10F08}"/>
    <dgm:cxn modelId="{C4FDC28B-4060-4F28-A87A-B79C37CA4982}" type="presOf" srcId="{6C782B26-34FB-4F17-8199-3489206214FF}" destId="{321AF8DA-27E6-4D3F-AD31-52503E9AC699}" srcOrd="1" destOrd="0" presId="urn:microsoft.com/office/officeart/2005/8/layout/vList4"/>
    <dgm:cxn modelId="{D16E098F-94E7-43CB-A14C-DEDAEA7D165E}" type="presOf" srcId="{5BF1642E-92A6-46CC-8C89-243C7AA55C0A}" destId="{FBEF28B8-D879-4B3C-9B7F-619ED7C3E2C8}" srcOrd="0"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9484ABB5-5737-4AED-836A-47D7CE44C8A6}" type="presOf" srcId="{04C66EAF-E319-42BF-90A0-A54E05B90DFA}" destId="{591F8307-7C8E-4DD1-82C6-A2F941C06278}" srcOrd="0" destOrd="0" presId="urn:microsoft.com/office/officeart/2005/8/layout/vList4"/>
    <dgm:cxn modelId="{A9CE47BA-D6E9-4539-91F8-EE4D901F3934}" type="presOf" srcId="{5BF1642E-92A6-46CC-8C89-243C7AA55C0A}" destId="{01443911-1CFB-4757-AB35-0DD8DD3D3E0E}" srcOrd="1" destOrd="0" presId="urn:microsoft.com/office/officeart/2005/8/layout/vList4"/>
    <dgm:cxn modelId="{38BE2BBB-41E3-4B8A-9938-1F17DD59A42E}" type="presOf" srcId="{04C66EAF-E319-42BF-90A0-A54E05B90DFA}" destId="{C8C68DB0-ECB6-4526-A166-E666997FBBEA}" srcOrd="1" destOrd="0" presId="urn:microsoft.com/office/officeart/2005/8/layout/vList4"/>
    <dgm:cxn modelId="{5EFEFAF6-1F6B-4CD4-8A21-0ED23B80A23E}" srcId="{CDD8F212-A0A5-4192-8EC2-832E06824B4B}" destId="{6C782B26-34FB-4F17-8199-3489206214FF}" srcOrd="3" destOrd="0" parTransId="{DF6908E0-7419-4294-AA77-890F6887E978}" sibTransId="{F58036A9-85D6-4DCF-91CD-FCF40714E875}"/>
    <dgm:cxn modelId="{E1029568-C8C4-4945-B6C8-74DB4A59EE9B}" type="presParOf" srcId="{3B482C38-C302-4FB7-9774-8DBE053F23BC}" destId="{5D195495-DE4A-4EE0-B37A-E662C5B593C2}" srcOrd="0" destOrd="0" presId="urn:microsoft.com/office/officeart/2005/8/layout/vList4"/>
    <dgm:cxn modelId="{1666F10E-7267-46A4-869F-98F31E066B84}" type="presParOf" srcId="{5D195495-DE4A-4EE0-B37A-E662C5B593C2}" destId="{FBEF28B8-D879-4B3C-9B7F-619ED7C3E2C8}" srcOrd="0" destOrd="0" presId="urn:microsoft.com/office/officeart/2005/8/layout/vList4"/>
    <dgm:cxn modelId="{D6E2E58C-87F6-450A-9861-C8439CA5C92D}" type="presParOf" srcId="{5D195495-DE4A-4EE0-B37A-E662C5B593C2}" destId="{E9C8A5D3-171F-43FA-9240-CE44C187D99F}" srcOrd="1" destOrd="0" presId="urn:microsoft.com/office/officeart/2005/8/layout/vList4"/>
    <dgm:cxn modelId="{A00D5DB1-7DA0-433F-A0AA-7C8D95E9157F}" type="presParOf" srcId="{5D195495-DE4A-4EE0-B37A-E662C5B593C2}" destId="{01443911-1CFB-4757-AB35-0DD8DD3D3E0E}" srcOrd="2" destOrd="0" presId="urn:microsoft.com/office/officeart/2005/8/layout/vList4"/>
    <dgm:cxn modelId="{345F73D7-F91C-4B4F-8928-E789FF5E9FA8}" type="presParOf" srcId="{3B482C38-C302-4FB7-9774-8DBE053F23BC}" destId="{276C197D-4C7C-47CC-9EF8-A5AAB4FF757E}" srcOrd="1" destOrd="0" presId="urn:microsoft.com/office/officeart/2005/8/layout/vList4"/>
    <dgm:cxn modelId="{6411CE5F-4617-4AE1-9DB5-B196FB2DFF7F}" type="presParOf" srcId="{3B482C38-C302-4FB7-9774-8DBE053F23BC}" destId="{2B0400FD-6835-475E-ABDD-05A2EC9C4A5F}" srcOrd="2" destOrd="0" presId="urn:microsoft.com/office/officeart/2005/8/layout/vList4"/>
    <dgm:cxn modelId="{AB2318F7-ED01-40E1-A2D4-937FC0C278C0}" type="presParOf" srcId="{2B0400FD-6835-475E-ABDD-05A2EC9C4A5F}" destId="{591F8307-7C8E-4DD1-82C6-A2F941C06278}" srcOrd="0" destOrd="0" presId="urn:microsoft.com/office/officeart/2005/8/layout/vList4"/>
    <dgm:cxn modelId="{451FB654-04A8-4D45-8FA2-67BA368E9AB2}" type="presParOf" srcId="{2B0400FD-6835-475E-ABDD-05A2EC9C4A5F}" destId="{9ACCF81B-C7CA-4DA5-88A5-55DFFE837EBD}" srcOrd="1" destOrd="0" presId="urn:microsoft.com/office/officeart/2005/8/layout/vList4"/>
    <dgm:cxn modelId="{8714A36C-CBD0-448A-B1C6-F1BD20696306}" type="presParOf" srcId="{2B0400FD-6835-475E-ABDD-05A2EC9C4A5F}" destId="{C8C68DB0-ECB6-4526-A166-E666997FBBEA}" srcOrd="2" destOrd="0" presId="urn:microsoft.com/office/officeart/2005/8/layout/vList4"/>
    <dgm:cxn modelId="{EE047DF7-76BE-4BE7-8446-03EA4DFBD1CC}" type="presParOf" srcId="{3B482C38-C302-4FB7-9774-8DBE053F23BC}" destId="{A3DA705E-393E-4F03-A90D-83D70A266D39}" srcOrd="3" destOrd="0" presId="urn:microsoft.com/office/officeart/2005/8/layout/vList4"/>
    <dgm:cxn modelId="{B0CF2A25-C0CA-43C5-89D5-E94E8CEA3DD9}" type="presParOf" srcId="{3B482C38-C302-4FB7-9774-8DBE053F23BC}" destId="{C7123388-933B-4AFA-98E7-E8D799D48847}" srcOrd="4" destOrd="0" presId="urn:microsoft.com/office/officeart/2005/8/layout/vList4"/>
    <dgm:cxn modelId="{55290865-B3F0-4D2B-B299-5825B6F900B1}" type="presParOf" srcId="{C7123388-933B-4AFA-98E7-E8D799D48847}" destId="{537C4C17-0484-4A2D-9077-7173D7068B1A}" srcOrd="0" destOrd="0" presId="urn:microsoft.com/office/officeart/2005/8/layout/vList4"/>
    <dgm:cxn modelId="{054D8B75-1081-4027-BC4E-A0E15B78BB83}" type="presParOf" srcId="{C7123388-933B-4AFA-98E7-E8D799D48847}" destId="{103819A7-0E52-4AA5-96E2-0C4C03BE3FB9}" srcOrd="1" destOrd="0" presId="urn:microsoft.com/office/officeart/2005/8/layout/vList4"/>
    <dgm:cxn modelId="{FE18FA18-E4B7-4755-8C74-C185958C9BB3}" type="presParOf" srcId="{C7123388-933B-4AFA-98E7-E8D799D48847}" destId="{C7032E9D-E76A-4F31-B51A-C38865C43A64}" srcOrd="2" destOrd="0" presId="urn:microsoft.com/office/officeart/2005/8/layout/vList4"/>
    <dgm:cxn modelId="{4D87D207-3C15-4220-9D11-E638C7D83B3D}" type="presParOf" srcId="{3B482C38-C302-4FB7-9774-8DBE053F23BC}" destId="{C5BBA31C-7DA1-4967-803B-DAE95FC962F4}" srcOrd="5" destOrd="0" presId="urn:microsoft.com/office/officeart/2005/8/layout/vList4"/>
    <dgm:cxn modelId="{F567355C-5F46-4297-8462-1E241700A45D}" type="presParOf" srcId="{3B482C38-C302-4FB7-9774-8DBE053F23BC}" destId="{338B0110-8476-4EB2-8AAB-B0980A42B7D1}" srcOrd="6" destOrd="0" presId="urn:microsoft.com/office/officeart/2005/8/layout/vList4"/>
    <dgm:cxn modelId="{CC2719D6-F954-4E82-8D50-D8EFB838C886}" type="presParOf" srcId="{338B0110-8476-4EB2-8AAB-B0980A42B7D1}" destId="{5F390D88-B710-451E-A73A-BC95AE0CBC64}" srcOrd="0" destOrd="0" presId="urn:microsoft.com/office/officeart/2005/8/layout/vList4"/>
    <dgm:cxn modelId="{F8B6F83B-ED9B-4A9C-9167-5B338B2E3775}" type="presParOf" srcId="{338B0110-8476-4EB2-8AAB-B0980A42B7D1}" destId="{A76E5632-6ADC-44A1-A65B-53A14088CE22}" srcOrd="1" destOrd="0" presId="urn:microsoft.com/office/officeart/2005/8/layout/vList4"/>
    <dgm:cxn modelId="{32042AD5-AB21-459C-AC56-7C8CFA674AD8}" type="presParOf" srcId="{338B0110-8476-4EB2-8AAB-B0980A42B7D1}" destId="{321AF8DA-27E6-4D3F-AD31-52503E9AC69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F1642E-92A6-46CC-8C89-243C7AA55C0A}">
      <dgm:prSet custT="1"/>
      <dgm:spPr>
        <a:solidFill>
          <a:srgbClr val="E8DFF0"/>
        </a:solidFill>
      </dgm:spPr>
      <dgm:t>
        <a:bodyPr/>
        <a:lstStyle/>
        <a:p>
          <a:pPr>
            <a:buNone/>
          </a:pPr>
          <a:r>
            <a:rPr lang="en-US" sz="1400" b="0" i="0">
              <a:solidFill>
                <a:schemeClr val="tx1"/>
              </a:solidFill>
              <a:latin typeface="Aptos" panose="020B0004020202020204" pitchFamily="34" charset="0"/>
              <a:cs typeface="AngsanaUPC" panose="020B0502040204020203" pitchFamily="18" charset="-34"/>
              <a:hlinkClick xmlns:r="http://schemas.openxmlformats.org/officeDocument/2006/relationships" r:id="rId1"/>
            </a:rPr>
            <a:t>SB 999</a:t>
          </a:r>
          <a:r>
            <a:rPr lang="en-US" sz="1400" b="0" i="0">
              <a:solidFill>
                <a:schemeClr val="tx1"/>
              </a:solidFill>
              <a:latin typeface="Aptos" panose="020B0004020202020204" pitchFamily="34" charset="0"/>
              <a:cs typeface="AngsanaUPC" panose="020B0502040204020203" pitchFamily="18" charset="-34"/>
            </a:rPr>
            <a:t> would require healthcare providers to provide medical care to an infant that survives an abortion attempt; a person would be guilty of first-degree murder for knowingly performing an overt act that results in death (delivered to governor)</a:t>
          </a:r>
          <a:endParaRPr lang="en-US" sz="1400" b="0">
            <a:solidFill>
              <a:schemeClr val="tx1"/>
            </a:solidFill>
            <a:latin typeface="Aptos" panose="020B0004020202020204" pitchFamily="34" charset="0"/>
            <a:cs typeface="AngsanaUPC" panose="020B0502040204020203" pitchFamily="18" charset="-34"/>
          </a:endParaRPr>
        </a:p>
      </dgm:t>
    </dgm:pt>
    <dgm:pt modelId="{155AB9E7-07F5-4659-BA72-C879653B7834}" type="parTrans" cxnId="{0FC3307A-3887-49EA-B983-46DC06D51BFC}">
      <dgm:prSet/>
      <dgm:spPr/>
      <dgm:t>
        <a:bodyPr/>
        <a:lstStyle/>
        <a:p>
          <a:endParaRPr lang="en-US">
            <a:latin typeface="Aptos" panose="020B0004020202020204" pitchFamily="34" charset="0"/>
            <a:cs typeface="AngsanaUPC" panose="020B0502040204020203" pitchFamily="18" charset="-34"/>
          </a:endParaRPr>
        </a:p>
      </dgm:t>
    </dgm:pt>
    <dgm:pt modelId="{0850F654-0FA3-4E87-A5E1-C8F4CEA10F08}" type="sibTrans" cxnId="{0FC3307A-3887-49EA-B983-46DC06D51BFC}">
      <dgm:prSet/>
      <dgm:spPr/>
      <dgm:t>
        <a:bodyPr/>
        <a:lstStyle/>
        <a:p>
          <a:endParaRPr lang="en-US">
            <a:latin typeface="Aptos" panose="020B0004020202020204" pitchFamily="34" charset="0"/>
            <a:cs typeface="AngsanaUPC" panose="020B0502040204020203" pitchFamily="18" charset="-34"/>
          </a:endParaRPr>
        </a:p>
      </dgm:t>
    </dgm:pt>
    <dgm:pt modelId="{AB438305-A57F-466E-8A58-1C2C10AC3E7D}">
      <dgm:prSet custT="1"/>
      <dgm:spPr>
        <a:solidFill>
          <a:srgbClr val="E8DFF0"/>
        </a:solidFill>
      </dgm:spPr>
      <dgm:t>
        <a:bodyPr/>
        <a:lstStyle/>
        <a:p>
          <a:r>
            <a:rPr lang="en-US" sz="1400" b="0" i="0">
              <a:solidFill>
                <a:schemeClr val="tx1"/>
              </a:solidFill>
              <a:latin typeface="Aptos" panose="020B0004020202020204" pitchFamily="34" charset="0"/>
              <a:cs typeface="AngsanaUPC" panose="020B0502040204020203" pitchFamily="18" charset="-34"/>
              <a:hlinkClick xmlns:r="http://schemas.openxmlformats.org/officeDocument/2006/relationships" r:id="rId2"/>
            </a:rPr>
            <a:t>SB 888</a:t>
          </a:r>
          <a:r>
            <a:rPr lang="en-US" sz="1400" b="0" i="0">
              <a:solidFill>
                <a:schemeClr val="tx1"/>
              </a:solidFill>
              <a:latin typeface="Aptos" panose="020B0004020202020204" pitchFamily="34" charset="0"/>
              <a:cs typeface="AngsanaUPC" panose="020B0502040204020203" pitchFamily="18" charset="-34"/>
            </a:rPr>
            <a:t> increases the amount of time inmates must serve before being eligible for parole; allow prosecutors to request juveniles be tried as adults for serious felonies and counties to open juvenile detention facilities  </a:t>
          </a:r>
          <a:endParaRPr lang="en-US" sz="1400" strike="sngStrike">
            <a:solidFill>
              <a:schemeClr val="tx1"/>
            </a:solidFill>
            <a:latin typeface="Aptos" panose="020B0004020202020204" pitchFamily="34" charset="0"/>
            <a:cs typeface="AngsanaUPC" panose="020B0502040204020203" pitchFamily="18" charset="-34"/>
          </a:endParaRPr>
        </a:p>
      </dgm:t>
    </dgm:pt>
    <dgm:pt modelId="{9CCBAC0C-026C-4E4E-A00D-D4E48C1B7142}" type="parTrans" cxnId="{E539910F-C4FC-4A84-B2D4-B8E24BB8AC42}">
      <dgm:prSet/>
      <dgm:spPr/>
      <dgm:t>
        <a:bodyPr/>
        <a:lstStyle/>
        <a:p>
          <a:endParaRPr lang="en-US">
            <a:latin typeface="Aptos" panose="020B0004020202020204" pitchFamily="34" charset="0"/>
            <a:cs typeface="AngsanaUPC" panose="020B0502040204020203" pitchFamily="18" charset="-34"/>
          </a:endParaRPr>
        </a:p>
      </dgm:t>
    </dgm:pt>
    <dgm:pt modelId="{CA3BA741-8BD1-43D8-9F21-9C496FFBFEDF}" type="sibTrans" cxnId="{E539910F-C4FC-4A84-B2D4-B8E24BB8AC42}">
      <dgm:prSet/>
      <dgm:spPr/>
      <dgm:t>
        <a:bodyPr/>
        <a:lstStyle/>
        <a:p>
          <a:endParaRPr lang="en-US">
            <a:latin typeface="Aptos" panose="020B0004020202020204" pitchFamily="34" charset="0"/>
            <a:cs typeface="AngsanaUPC" panose="020B0502040204020203" pitchFamily="18" charset="-34"/>
          </a:endParaRPr>
        </a:p>
      </dgm:t>
    </dgm:pt>
    <dgm:pt modelId="{CFED60DF-17AE-4C57-9730-45760E163947}">
      <dgm:prSet custT="1"/>
      <dgm:spPr>
        <a:solidFill>
          <a:srgbClr val="E8DFF0"/>
        </a:solidFill>
      </dgm:spPr>
      <dgm:t>
        <a:bodyPr/>
        <a:lstStyle/>
        <a:p>
          <a:r>
            <a:rPr lang="en-US" sz="1400">
              <a:solidFill>
                <a:schemeClr val="tx1"/>
              </a:solidFill>
              <a:latin typeface="Aptos" panose="020B0004020202020204" pitchFamily="34" charset="0"/>
              <a:cs typeface="AngsanaUPC" panose="020B0502040204020203" pitchFamily="18" charset="-34"/>
              <a:hlinkClick xmlns:r="http://schemas.openxmlformats.org/officeDocument/2006/relationships" r:id="rId3"/>
            </a:rPr>
            <a:t>HB 2641</a:t>
          </a:r>
          <a:r>
            <a:rPr lang="en-US" sz="1400">
              <a:solidFill>
                <a:schemeClr val="tx1"/>
              </a:solidFill>
              <a:latin typeface="Aptos" panose="020B0004020202020204" pitchFamily="34" charset="0"/>
              <a:cs typeface="AngsanaUPC" panose="020B0502040204020203" pitchFamily="18" charset="-34"/>
            </a:rPr>
            <a:t> </a:t>
          </a:r>
          <a:r>
            <a:rPr lang="en-US" sz="1400" b="0" i="0">
              <a:solidFill>
                <a:schemeClr val="tx1"/>
              </a:solidFill>
              <a:latin typeface="Aptos" panose="020B0004020202020204" pitchFamily="34" charset="0"/>
              <a:cs typeface="AngsanaUPC" panose="020B0502040204020203" pitchFamily="18" charset="-34"/>
            </a:rPr>
            <a:t>requires </a:t>
          </a:r>
          <a:r>
            <a:rPr lang="en-US" sz="1400" b="0" i="0">
              <a:solidFill>
                <a:schemeClr val="tx1"/>
              </a:solidFill>
              <a:latin typeface="Aptos" panose="020B0004020202020204" pitchFamily="34" charset="0"/>
            </a:rPr>
            <a:t>all intoxicating hemp products to be regulated as marijuana and produced and sold only by state-licensed marijuana dispensaries</a:t>
          </a:r>
          <a:endParaRPr lang="en-US" sz="1400" b="0">
            <a:solidFill>
              <a:schemeClr val="tx1"/>
            </a:solidFill>
            <a:latin typeface="Aptos" panose="020B0004020202020204" pitchFamily="34" charset="0"/>
            <a:cs typeface="AngsanaUPC" panose="020B0502040204020203" pitchFamily="18" charset="-34"/>
          </a:endParaRPr>
        </a:p>
      </dgm:t>
    </dgm:pt>
    <dgm:pt modelId="{B737F90E-7883-4882-BDFD-636912B94D6B}" type="sibTrans" cxnId="{669F5B5B-BC43-41D5-B094-CC473C449853}">
      <dgm:prSet/>
      <dgm:spPr/>
      <dgm:t>
        <a:bodyPr/>
        <a:lstStyle/>
        <a:p>
          <a:endParaRPr lang="en-US">
            <a:latin typeface="Aptos" panose="020B0004020202020204" pitchFamily="34" charset="0"/>
            <a:cs typeface="AngsanaUPC" panose="020B0502040204020203" pitchFamily="18" charset="-34"/>
          </a:endParaRPr>
        </a:p>
      </dgm:t>
    </dgm:pt>
    <dgm:pt modelId="{4ACD1D92-E27C-404D-99BE-906E458A194E}" type="parTrans" cxnId="{669F5B5B-BC43-41D5-B094-CC473C449853}">
      <dgm:prSet/>
      <dgm:spPr/>
      <dgm:t>
        <a:bodyPr/>
        <a:lstStyle/>
        <a:p>
          <a:endParaRPr lang="en-US">
            <a:latin typeface="Aptos" panose="020B0004020202020204" pitchFamily="34" charset="0"/>
            <a:cs typeface="AngsanaUPC" panose="020B0502040204020203" pitchFamily="18" charset="-34"/>
          </a:endParaRPr>
        </a:p>
      </dgm:t>
    </dgm:pt>
    <dgm:pt modelId="{7C964A79-6761-4588-810A-339EA850B7E0}">
      <dgm:prSet custT="1"/>
      <dgm:spPr>
        <a:solidFill>
          <a:srgbClr val="E8DFF0"/>
        </a:solidFill>
      </dgm:spPr>
      <dgm:t>
        <a:bodyPr/>
        <a:lstStyle/>
        <a:p>
          <a:r>
            <a:rPr lang="en-US" sz="1400">
              <a:solidFill>
                <a:schemeClr val="tx1"/>
              </a:solidFill>
              <a:latin typeface="Aptos" panose="020B0004020202020204" pitchFamily="34" charset="0"/>
              <a:cs typeface="AngsanaUPC" panose="020B0502040204020203" pitchFamily="18" charset="-34"/>
              <a:hlinkClick xmlns:r="http://schemas.openxmlformats.org/officeDocument/2006/relationships" r:id="rId4"/>
            </a:rPr>
            <a:t>HB 2372</a:t>
          </a:r>
          <a:r>
            <a:rPr lang="en-US" sz="1400">
              <a:solidFill>
                <a:schemeClr val="tx1"/>
              </a:solidFill>
              <a:latin typeface="Aptos" panose="020B0004020202020204" pitchFamily="34" charset="0"/>
              <a:cs typeface="AngsanaUPC" panose="020B0502040204020203" pitchFamily="18" charset="-34"/>
            </a:rPr>
            <a:t> </a:t>
          </a:r>
          <a:r>
            <a:rPr kumimoji="0" lang="en-US" sz="1400" b="0" i="0" u="none" strike="noStrike" cap="none" spc="0" normalizeH="0" baseline="0" noProof="0">
              <a:ln>
                <a:noFill/>
              </a:ln>
              <a:solidFill>
                <a:schemeClr val="tx1"/>
              </a:solidFill>
              <a:effectLst/>
              <a:uLnTx/>
              <a:uFillTx/>
              <a:latin typeface="Aptos" panose="020B0004020202020204" pitchFamily="34" charset="0"/>
              <a:ea typeface="+mn-ea"/>
              <a:cs typeface="AngsanaUPC" panose="020B0502040204020203" pitchFamily="18" charset="-34"/>
            </a:rPr>
            <a:t>prohibits hospitals that don’t comply with federal price transparency laws from pursuing patient collection actions; prohibits PBMs from discriminating against hospitals that received discounted drugs under 340B program </a:t>
          </a:r>
          <a:r>
            <a:rPr lang="en-US" sz="1400" b="0" i="0">
              <a:solidFill>
                <a:schemeClr val="tx1"/>
              </a:solidFill>
              <a:latin typeface="Aptos" panose="020B0004020202020204" pitchFamily="34" charset="0"/>
              <a:cs typeface="AngsanaUPC" panose="020B0502040204020203" pitchFamily="18" charset="-34"/>
            </a:rPr>
            <a:t>(delivered to governor)</a:t>
          </a:r>
          <a:endParaRPr lang="en-US" sz="1400" b="1">
            <a:solidFill>
              <a:schemeClr val="tx1"/>
            </a:solidFill>
            <a:latin typeface="Aptos" panose="020B0004020202020204" pitchFamily="34" charset="0"/>
            <a:cs typeface="AngsanaUPC" panose="020B0502040204020203" pitchFamily="18" charset="-34"/>
          </a:endParaRPr>
        </a:p>
      </dgm:t>
    </dgm:pt>
    <dgm:pt modelId="{D2BF4A03-BF33-4F96-B294-7ABC3B2AC8C0}" type="parTrans" cxnId="{3A7C179B-DD0D-48D4-BD8F-EAEE0932A34B}">
      <dgm:prSet/>
      <dgm:spPr/>
      <dgm:t>
        <a:bodyPr/>
        <a:lstStyle/>
        <a:p>
          <a:endParaRPr lang="en-US">
            <a:latin typeface="Aptos" panose="020B0004020202020204" pitchFamily="34" charset="0"/>
            <a:cs typeface="AngsanaUPC" panose="020B0502040204020203" pitchFamily="18" charset="-34"/>
          </a:endParaRPr>
        </a:p>
      </dgm:t>
    </dgm:pt>
    <dgm:pt modelId="{3DF9D5C9-5228-45CB-91DF-9DAFE3137EB4}" type="sibTrans" cxnId="{3A7C179B-DD0D-48D4-BD8F-EAEE0932A34B}">
      <dgm:prSet/>
      <dgm:spPr/>
      <dgm:t>
        <a:bodyPr/>
        <a:lstStyle/>
        <a:p>
          <a:endParaRPr lang="en-US">
            <a:latin typeface="Aptos" panose="020B0004020202020204" pitchFamily="34" charset="0"/>
            <a:cs typeface="AngsanaUPC" panose="020B0502040204020203" pitchFamily="18" charset="-34"/>
          </a:endParaRPr>
        </a:p>
      </dgm:t>
    </dgm:pt>
    <dgm:pt modelId="{04C66EAF-E319-42BF-90A0-A54E05B90DFA}">
      <dgm:prSet custT="1"/>
      <dgm:spPr>
        <a:solidFill>
          <a:srgbClr val="E8DFF0"/>
        </a:solidFill>
      </dgm:spPr>
      <dgm:t>
        <a:bodyPr/>
        <a:lstStyle/>
        <a:p>
          <a:r>
            <a:rPr lang="en-US" sz="1400" dirty="0">
              <a:solidFill>
                <a:schemeClr val="tx1"/>
              </a:solidFill>
              <a:latin typeface="Aptos" panose="020B0004020202020204" pitchFamily="34" charset="0"/>
              <a:cs typeface="AngsanaUPC" panose="020B0502040204020203" pitchFamily="18" charset="-34"/>
              <a:hlinkClick xmlns:r="http://schemas.openxmlformats.org/officeDocument/2006/relationships" r:id="rId5"/>
            </a:rPr>
            <a:t>HJR 173 &amp; 174</a:t>
          </a:r>
          <a:r>
            <a:rPr lang="en-US" sz="1400" dirty="0">
              <a:solidFill>
                <a:schemeClr val="tx1"/>
              </a:solidFill>
              <a:latin typeface="Aptos" panose="020B0004020202020204" pitchFamily="34" charset="0"/>
              <a:cs typeface="AngsanaUPC" panose="020B0502040204020203" pitchFamily="18" charset="-34"/>
            </a:rPr>
            <a:t> create a ballot initiative for Missourians </a:t>
          </a:r>
          <a:r>
            <a:rPr lang="en-US" sz="1400" dirty="0">
              <a:solidFill>
                <a:schemeClr val="tx1"/>
              </a:solidFill>
              <a:latin typeface="Aptos" panose="020B0004020202020204" pitchFamily="34" charset="0"/>
              <a:cs typeface="AngsanaUPC" panose="020B0502040204020203" pitchFamily="18" charset="-34"/>
              <a:hlinkClick xmlns:r="http://schemas.openxmlformats.org/officeDocument/2006/relationships" r:id="rId6"/>
            </a:rPr>
            <a:t>to vote</a:t>
          </a:r>
          <a:r>
            <a:rPr lang="en-US" sz="1400" dirty="0">
              <a:solidFill>
                <a:schemeClr val="tx1"/>
              </a:solidFill>
              <a:latin typeface="Aptos" panose="020B0004020202020204" pitchFamily="34" charset="0"/>
              <a:cs typeface="AngsanaUPC" panose="020B0502040204020203" pitchFamily="18" charset="-34"/>
            </a:rPr>
            <a:t> on whether to allow lawmakers to gradually phase out income tax and potentially expand sales taxes; courts recently </a:t>
          </a:r>
          <a:r>
            <a:rPr lang="en-US" sz="1400" dirty="0">
              <a:solidFill>
                <a:schemeClr val="tx1"/>
              </a:solidFill>
              <a:latin typeface="Aptos" panose="020B0004020202020204" pitchFamily="34" charset="0"/>
              <a:cs typeface="AngsanaUPC" panose="020B0502040204020203" pitchFamily="18" charset="-34"/>
              <a:hlinkClick xmlns:r="http://schemas.openxmlformats.org/officeDocument/2006/relationships" r:id="rId7"/>
            </a:rPr>
            <a:t>ruled</a:t>
          </a:r>
          <a:r>
            <a:rPr lang="en-US" sz="1400" dirty="0">
              <a:solidFill>
                <a:schemeClr val="tx1"/>
              </a:solidFill>
              <a:latin typeface="Aptos" panose="020B0004020202020204" pitchFamily="34" charset="0"/>
              <a:cs typeface="AngsanaUPC" panose="020B0502040204020203" pitchFamily="18" charset="-34"/>
            </a:rPr>
            <a:t> the ballot question could move forward</a:t>
          </a:r>
          <a:endParaRPr lang="en-US" sz="1400" b="0" dirty="0">
            <a:solidFill>
              <a:schemeClr val="tx1"/>
            </a:solidFill>
            <a:latin typeface="Aptos" panose="020B0004020202020204" pitchFamily="34" charset="0"/>
            <a:cs typeface="AngsanaUPC" panose="020B0502040204020203" pitchFamily="18" charset="-34"/>
          </a:endParaRPr>
        </a:p>
      </dgm:t>
    </dgm:pt>
    <dgm:pt modelId="{10FDD3CE-D15D-493E-BF52-832DD0572DF7}" type="parTrans" cxnId="{E2E52705-C8DA-4EBC-8E3E-7F2BC734A7AA}">
      <dgm:prSet/>
      <dgm:spPr/>
      <dgm:t>
        <a:bodyPr/>
        <a:lstStyle/>
        <a:p>
          <a:endParaRPr lang="en-US">
            <a:latin typeface="Aptos" panose="020B0004020202020204" pitchFamily="34" charset="0"/>
            <a:cs typeface="AngsanaUPC" panose="020B0502040204020203" pitchFamily="18" charset="-34"/>
          </a:endParaRPr>
        </a:p>
      </dgm:t>
    </dgm:pt>
    <dgm:pt modelId="{7CFBECB0-9948-4968-8FD1-E42B29C18A49}" type="sibTrans" cxnId="{E2E52705-C8DA-4EBC-8E3E-7F2BC734A7AA}">
      <dgm:prSet/>
      <dgm:spPr/>
      <dgm:t>
        <a:bodyPr/>
        <a:lstStyle/>
        <a:p>
          <a:endParaRPr lang="en-US">
            <a:latin typeface="Aptos" panose="020B0004020202020204" pitchFamily="34" charset="0"/>
            <a:cs typeface="AngsanaUPC" panose="020B0502040204020203" pitchFamily="18" charset="-34"/>
          </a:endParaRPr>
        </a:p>
      </dgm:t>
    </dgm:pt>
    <dgm:pt modelId="{3B482C38-C302-4FB7-9774-8DBE053F23BC}" type="pres">
      <dgm:prSet presAssocID="{CDD8F212-A0A5-4192-8EC2-832E06824B4B}" presName="linear" presStyleCnt="0">
        <dgm:presLayoutVars>
          <dgm:dir/>
          <dgm:resizeHandles val="exact"/>
        </dgm:presLayoutVars>
      </dgm:prSet>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0" presStyleCnt="5"/>
      <dgm:spPr/>
    </dgm:pt>
    <dgm:pt modelId="{9ACCF81B-C7CA-4DA5-88A5-55DFFE837EBD}" type="pres">
      <dgm:prSet presAssocID="{04C66EAF-E319-42BF-90A0-A54E05B90DFA}" presName="img" presStyleLbl="fgImgPlace1" presStyleIdx="0"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ax with solid fill"/>
        </a:ext>
      </dgm:extLst>
    </dgm:pt>
    <dgm:pt modelId="{C8C68DB0-ECB6-4526-A166-E666997FBBEA}" type="pres">
      <dgm:prSet presAssocID="{04C66EAF-E319-42BF-90A0-A54E05B90DFA}" presName="text" presStyleLbl="node1" presStyleIdx="0" presStyleCnt="5">
        <dgm:presLayoutVars>
          <dgm:bulletEnabled val="1"/>
        </dgm:presLayoutVars>
      </dgm:prSet>
      <dgm:spPr/>
    </dgm:pt>
    <dgm:pt modelId="{47645EBA-E1A9-404A-9CEB-FD6BF724F9FE}" type="pres">
      <dgm:prSet presAssocID="{7CFBECB0-9948-4968-8FD1-E42B29C18A49}"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1" presStyleCnt="5"/>
      <dgm:spPr/>
    </dgm:pt>
    <dgm:pt modelId="{103819A7-0E52-4AA5-96E2-0C4C03BE3FB9}" type="pres">
      <dgm:prSet presAssocID="{AB438305-A57F-466E-8A58-1C2C10AC3E7D}" presName="img" presStyleLbl="fgImgPlace1" presStyleIdx="1"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Shield with solid fill"/>
        </a:ext>
      </dgm:extLst>
    </dgm:pt>
    <dgm:pt modelId="{C7032E9D-E76A-4F31-B51A-C38865C43A64}" type="pres">
      <dgm:prSet presAssocID="{AB438305-A57F-466E-8A58-1C2C10AC3E7D}" presName="text" presStyleLbl="node1" presStyleIdx="1" presStyleCnt="5">
        <dgm:presLayoutVars>
          <dgm:bulletEnabled val="1"/>
        </dgm:presLayoutVars>
      </dgm:prSet>
      <dgm:spPr/>
    </dgm:pt>
    <dgm:pt modelId="{84BCE712-F7F4-4C39-8B3D-F7A395B98B41}" type="pres">
      <dgm:prSet presAssocID="{CA3BA741-8BD1-43D8-9F21-9C496FFBFEDF}"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2" presStyleCnt="5"/>
      <dgm:spPr/>
    </dgm:pt>
    <dgm:pt modelId="{E9C8A5D3-171F-43FA-9240-CE44C187D99F}" type="pres">
      <dgm:prSet presAssocID="{5BF1642E-92A6-46CC-8C89-243C7AA55C0A}" presName="img" presStyleLbl="fgImgPlace1" presStyleIdx="2"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dical with solid fill"/>
        </a:ext>
      </dgm:extLst>
    </dgm:pt>
    <dgm:pt modelId="{01443911-1CFB-4757-AB35-0DD8DD3D3E0E}" type="pres">
      <dgm:prSet presAssocID="{5BF1642E-92A6-46CC-8C89-243C7AA55C0A}" presName="text" presStyleLbl="node1" presStyleIdx="2" presStyleCnt="5">
        <dgm:presLayoutVars>
          <dgm:bulletEnabled val="1"/>
        </dgm:presLayoutVars>
      </dgm:prSet>
      <dgm:spPr/>
    </dgm:pt>
    <dgm:pt modelId="{276C197D-4C7C-47CC-9EF8-A5AAB4FF757E}" type="pres">
      <dgm:prSet presAssocID="{0850F654-0FA3-4E87-A5E1-C8F4CEA10F08}" presName="spacer" presStyleCnt="0"/>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3" presStyleCnt="5"/>
      <dgm:spPr/>
    </dgm:pt>
    <dgm:pt modelId="{D71C3935-1C64-406E-8CD0-74206CAC6D8D}" type="pres">
      <dgm:prSet presAssocID="{7C964A79-6761-4588-810A-339EA850B7E0}" presName="img" presStyleLbl="fgImgPlace1" presStyleIdx="3"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dical with solid fill"/>
        </a:ext>
      </dgm:extLst>
    </dgm:pt>
    <dgm:pt modelId="{6E65D6B2-6F52-4EC7-9F99-A1BBC507019C}" type="pres">
      <dgm:prSet presAssocID="{7C964A79-6761-4588-810A-339EA850B7E0}" presName="text" presStyleLbl="node1" presStyleIdx="3" presStyleCnt="5">
        <dgm:presLayoutVars>
          <dgm:bulletEnabled val="1"/>
        </dgm:presLayoutVars>
      </dgm:prSet>
      <dgm:spPr/>
    </dgm:pt>
    <dgm:pt modelId="{49137CFB-0C95-4607-BF1E-52A88BEC15BB}" type="pres">
      <dgm:prSet presAssocID="{3DF9D5C9-5228-45CB-91DF-9DAFE3137EB4}" presName="spacer" presStyleCnt="0"/>
      <dgm:spPr/>
    </dgm:pt>
    <dgm:pt modelId="{8EFEB03E-18C7-4CBB-8578-F5882CB203B9}" type="pres">
      <dgm:prSet presAssocID="{CFED60DF-17AE-4C57-9730-45760E163947}" presName="comp" presStyleCnt="0"/>
      <dgm:spPr/>
    </dgm:pt>
    <dgm:pt modelId="{623A7C2F-0544-48D2-8229-872F1C3A3D2F}" type="pres">
      <dgm:prSet presAssocID="{CFED60DF-17AE-4C57-9730-45760E163947}" presName="box" presStyleLbl="node1" presStyleIdx="4" presStyleCnt="5" custLinFactNeighborX="106" custLinFactNeighborY="-399"/>
      <dgm:spPr/>
    </dgm:pt>
    <dgm:pt modelId="{AA6E8F42-18AC-4B0F-B8F8-10EB8D9D5800}" type="pres">
      <dgm:prSet presAssocID="{CFED60DF-17AE-4C57-9730-45760E163947}" presName="img" presStyleLbl="fgImgPlace1" presStyleIdx="4" presStyleCnt="5" custScaleX="31938" custScaleY="78900" custLinFactNeighborX="-34300"/>
      <dgm:spPr>
        <a:blipFill>
          <a:blip xmlns:r="http://schemas.openxmlformats.org/officeDocument/2006/relationships" r:embed="rId11" cstate="hqprint">
            <a:extLst>
              <a:ext uri="{28A0092B-C50C-407E-A947-70E740481C1C}">
                <a14:useLocalDpi xmlns:a14="http://schemas.microsoft.com/office/drawing/2010/main"/>
              </a:ext>
            </a:extLst>
          </a:blip>
          <a:srcRect/>
          <a:stretch>
            <a:fillRect/>
          </a:stretch>
        </a:blipFill>
      </dgm:spPr>
    </dgm:pt>
    <dgm:pt modelId="{DA7BCC53-E329-44E6-969F-CCE296A66033}" type="pres">
      <dgm:prSet presAssocID="{CFED60DF-17AE-4C57-9730-45760E163947}" presName="text" presStyleLbl="node1" presStyleIdx="4" presStyleCnt="5">
        <dgm:presLayoutVars>
          <dgm:bulletEnabled val="1"/>
        </dgm:presLayoutVars>
      </dgm:prSet>
      <dgm:spPr/>
    </dgm:pt>
  </dgm:ptLst>
  <dgm:cxnLst>
    <dgm:cxn modelId="{E2E52705-C8DA-4EBC-8E3E-7F2BC734A7AA}" srcId="{CDD8F212-A0A5-4192-8EC2-832E06824B4B}" destId="{04C66EAF-E319-42BF-90A0-A54E05B90DFA}" srcOrd="0" destOrd="0" parTransId="{10FDD3CE-D15D-493E-BF52-832DD0572DF7}" sibTransId="{7CFBECB0-9948-4968-8FD1-E42B29C18A49}"/>
    <dgm:cxn modelId="{E539910F-C4FC-4A84-B2D4-B8E24BB8AC42}" srcId="{CDD8F212-A0A5-4192-8EC2-832E06824B4B}" destId="{AB438305-A57F-466E-8A58-1C2C10AC3E7D}" srcOrd="1" destOrd="0" parTransId="{9CCBAC0C-026C-4E4E-A00D-D4E48C1B7142}" sibTransId="{CA3BA741-8BD1-43D8-9F21-9C496FFBFEDF}"/>
    <dgm:cxn modelId="{362C9911-ED84-4E23-9C3F-E2066B9F7E0D}" type="presOf" srcId="{AB438305-A57F-466E-8A58-1C2C10AC3E7D}" destId="{C7032E9D-E76A-4F31-B51A-C38865C43A64}" srcOrd="1" destOrd="0" presId="urn:microsoft.com/office/officeart/2005/8/layout/vList4"/>
    <dgm:cxn modelId="{E3DCF324-626E-4104-A770-621A9B39942E}" type="presOf" srcId="{AB438305-A57F-466E-8A58-1C2C10AC3E7D}" destId="{537C4C17-0484-4A2D-9077-7173D7068B1A}" srcOrd="0" destOrd="0" presId="urn:microsoft.com/office/officeart/2005/8/layout/vList4"/>
    <dgm:cxn modelId="{669F5B5B-BC43-41D5-B094-CC473C449853}" srcId="{CDD8F212-A0A5-4192-8EC2-832E06824B4B}" destId="{CFED60DF-17AE-4C57-9730-45760E163947}" srcOrd="4" destOrd="0" parTransId="{4ACD1D92-E27C-404D-99BE-906E458A194E}" sibTransId="{B737F90E-7883-4882-BDFD-636912B94D6B}"/>
    <dgm:cxn modelId="{3E6A4245-8098-4E1F-9D25-261EF87EAD5D}" type="presOf" srcId="{04C66EAF-E319-42BF-90A0-A54E05B90DFA}" destId="{C8C68DB0-ECB6-4526-A166-E666997FBBEA}" srcOrd="1" destOrd="0" presId="urn:microsoft.com/office/officeart/2005/8/layout/vList4"/>
    <dgm:cxn modelId="{9A0A0B66-EF7B-4E51-A6F1-1B36A590DE1D}" type="presOf" srcId="{7C964A79-6761-4588-810A-339EA850B7E0}" destId="{6E65D6B2-6F52-4EC7-9F99-A1BBC507019C}" srcOrd="1" destOrd="0" presId="urn:microsoft.com/office/officeart/2005/8/layout/vList4"/>
    <dgm:cxn modelId="{71DF1C4D-3437-4BBC-BF3E-1D53437D037E}" type="presOf" srcId="{04C66EAF-E319-42BF-90A0-A54E05B90DFA}" destId="{591F8307-7C8E-4DD1-82C6-A2F941C06278}" srcOrd="0" destOrd="0" presId="urn:microsoft.com/office/officeart/2005/8/layout/vList4"/>
    <dgm:cxn modelId="{0FC3307A-3887-49EA-B983-46DC06D51BFC}" srcId="{CDD8F212-A0A5-4192-8EC2-832E06824B4B}" destId="{5BF1642E-92A6-46CC-8C89-243C7AA55C0A}" srcOrd="2" destOrd="0" parTransId="{155AB9E7-07F5-4659-BA72-C879653B7834}" sibTransId="{0850F654-0FA3-4E87-A5E1-C8F4CEA10F08}"/>
    <dgm:cxn modelId="{AE29638E-3824-4F1F-ADD9-A676138A360F}" type="presOf" srcId="{7C964A79-6761-4588-810A-339EA850B7E0}" destId="{4BCA1491-42DE-45A1-85A9-89D0223FAD61}" srcOrd="0" destOrd="0" presId="urn:microsoft.com/office/officeart/2005/8/layout/vList4"/>
    <dgm:cxn modelId="{3A7C179B-DD0D-48D4-BD8F-EAEE0932A34B}" srcId="{CDD8F212-A0A5-4192-8EC2-832E06824B4B}" destId="{7C964A79-6761-4588-810A-339EA850B7E0}" srcOrd="3" destOrd="0" parTransId="{D2BF4A03-BF33-4F96-B294-7ABC3B2AC8C0}" sibTransId="{3DF9D5C9-5228-45CB-91DF-9DAFE3137EB4}"/>
    <dgm:cxn modelId="{D48C6EA9-858B-4C48-95BF-1BF6CD53353B}" type="presOf" srcId="{5BF1642E-92A6-46CC-8C89-243C7AA55C0A}" destId="{01443911-1CFB-4757-AB35-0DD8DD3D3E0E}" srcOrd="1"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5C706EB0-24A4-4F18-A765-E4656C1E6B0C}" type="presOf" srcId="{5BF1642E-92A6-46CC-8C89-243C7AA55C0A}" destId="{FBEF28B8-D879-4B3C-9B7F-619ED7C3E2C8}" srcOrd="0" destOrd="0" presId="urn:microsoft.com/office/officeart/2005/8/layout/vList4"/>
    <dgm:cxn modelId="{5D6AB1CE-08E0-4C3E-916B-F0996D71B962}" type="presOf" srcId="{CFED60DF-17AE-4C57-9730-45760E163947}" destId="{DA7BCC53-E329-44E6-969F-CCE296A66033}" srcOrd="1" destOrd="0" presId="urn:microsoft.com/office/officeart/2005/8/layout/vList4"/>
    <dgm:cxn modelId="{2E5BD5EE-CAA6-4464-AA6B-6EBF71C4D08A}" type="presOf" srcId="{CFED60DF-17AE-4C57-9730-45760E163947}" destId="{623A7C2F-0544-48D2-8229-872F1C3A3D2F}" srcOrd="0" destOrd="0" presId="urn:microsoft.com/office/officeart/2005/8/layout/vList4"/>
    <dgm:cxn modelId="{7EF77AAA-82FD-4AE3-B9DD-EE65845E868A}" type="presParOf" srcId="{3B482C38-C302-4FB7-9774-8DBE053F23BC}" destId="{2B0400FD-6835-475E-ABDD-05A2EC9C4A5F}" srcOrd="0" destOrd="0" presId="urn:microsoft.com/office/officeart/2005/8/layout/vList4"/>
    <dgm:cxn modelId="{BB3245BC-03E6-4999-AF4C-B0F5C41F150D}" type="presParOf" srcId="{2B0400FD-6835-475E-ABDD-05A2EC9C4A5F}" destId="{591F8307-7C8E-4DD1-82C6-A2F941C06278}" srcOrd="0" destOrd="0" presId="urn:microsoft.com/office/officeart/2005/8/layout/vList4"/>
    <dgm:cxn modelId="{5106B186-5F7D-484C-882E-D36F7979670C}" type="presParOf" srcId="{2B0400FD-6835-475E-ABDD-05A2EC9C4A5F}" destId="{9ACCF81B-C7CA-4DA5-88A5-55DFFE837EBD}" srcOrd="1" destOrd="0" presId="urn:microsoft.com/office/officeart/2005/8/layout/vList4"/>
    <dgm:cxn modelId="{5BC4AE3C-9E30-4B4A-8BD8-05C16F10A25A}" type="presParOf" srcId="{2B0400FD-6835-475E-ABDD-05A2EC9C4A5F}" destId="{C8C68DB0-ECB6-4526-A166-E666997FBBEA}" srcOrd="2" destOrd="0" presId="urn:microsoft.com/office/officeart/2005/8/layout/vList4"/>
    <dgm:cxn modelId="{3702CDB4-0A8A-448C-919C-B4154DDC5B0A}" type="presParOf" srcId="{3B482C38-C302-4FB7-9774-8DBE053F23BC}" destId="{47645EBA-E1A9-404A-9CEB-FD6BF724F9FE}" srcOrd="1" destOrd="0" presId="urn:microsoft.com/office/officeart/2005/8/layout/vList4"/>
    <dgm:cxn modelId="{41C81BAF-6BD9-461D-99FD-BE8A0425DD8C}" type="presParOf" srcId="{3B482C38-C302-4FB7-9774-8DBE053F23BC}" destId="{C7123388-933B-4AFA-98E7-E8D799D48847}" srcOrd="2" destOrd="0" presId="urn:microsoft.com/office/officeart/2005/8/layout/vList4"/>
    <dgm:cxn modelId="{CD285AFE-4017-49C4-B63C-3DEF83454954}" type="presParOf" srcId="{C7123388-933B-4AFA-98E7-E8D799D48847}" destId="{537C4C17-0484-4A2D-9077-7173D7068B1A}" srcOrd="0" destOrd="0" presId="urn:microsoft.com/office/officeart/2005/8/layout/vList4"/>
    <dgm:cxn modelId="{EEA52451-7407-46E5-A484-9F4DEC9BFC91}" type="presParOf" srcId="{C7123388-933B-4AFA-98E7-E8D799D48847}" destId="{103819A7-0E52-4AA5-96E2-0C4C03BE3FB9}" srcOrd="1" destOrd="0" presId="urn:microsoft.com/office/officeart/2005/8/layout/vList4"/>
    <dgm:cxn modelId="{67C0F854-8722-4F29-8E2C-8648AFC6A2EA}" type="presParOf" srcId="{C7123388-933B-4AFA-98E7-E8D799D48847}" destId="{C7032E9D-E76A-4F31-B51A-C38865C43A64}" srcOrd="2" destOrd="0" presId="urn:microsoft.com/office/officeart/2005/8/layout/vList4"/>
    <dgm:cxn modelId="{14EE7758-C66C-42D0-AEC8-1D4B2E14AF07}" type="presParOf" srcId="{3B482C38-C302-4FB7-9774-8DBE053F23BC}" destId="{84BCE712-F7F4-4C39-8B3D-F7A395B98B41}" srcOrd="3" destOrd="0" presId="urn:microsoft.com/office/officeart/2005/8/layout/vList4"/>
    <dgm:cxn modelId="{01D62E6B-39AA-4927-8D17-94977A569867}" type="presParOf" srcId="{3B482C38-C302-4FB7-9774-8DBE053F23BC}" destId="{5D195495-DE4A-4EE0-B37A-E662C5B593C2}" srcOrd="4" destOrd="0" presId="urn:microsoft.com/office/officeart/2005/8/layout/vList4"/>
    <dgm:cxn modelId="{D3AE9A7E-87E2-47A1-93DF-EF6F28B972E5}" type="presParOf" srcId="{5D195495-DE4A-4EE0-B37A-E662C5B593C2}" destId="{FBEF28B8-D879-4B3C-9B7F-619ED7C3E2C8}" srcOrd="0" destOrd="0" presId="urn:microsoft.com/office/officeart/2005/8/layout/vList4"/>
    <dgm:cxn modelId="{ED3F65A3-9EBA-47D0-A888-5237412ED02D}" type="presParOf" srcId="{5D195495-DE4A-4EE0-B37A-E662C5B593C2}" destId="{E9C8A5D3-171F-43FA-9240-CE44C187D99F}" srcOrd="1" destOrd="0" presId="urn:microsoft.com/office/officeart/2005/8/layout/vList4"/>
    <dgm:cxn modelId="{E68281D7-4ADE-4276-954C-466403526001}" type="presParOf" srcId="{5D195495-DE4A-4EE0-B37A-E662C5B593C2}" destId="{01443911-1CFB-4757-AB35-0DD8DD3D3E0E}" srcOrd="2" destOrd="0" presId="urn:microsoft.com/office/officeart/2005/8/layout/vList4"/>
    <dgm:cxn modelId="{13770BBC-462A-4DF0-9A21-7B375C05C39B}" type="presParOf" srcId="{3B482C38-C302-4FB7-9774-8DBE053F23BC}" destId="{276C197D-4C7C-47CC-9EF8-A5AAB4FF757E}" srcOrd="5" destOrd="0" presId="urn:microsoft.com/office/officeart/2005/8/layout/vList4"/>
    <dgm:cxn modelId="{F9896087-3369-4E5F-BE8C-3BA21F79433B}" type="presParOf" srcId="{3B482C38-C302-4FB7-9774-8DBE053F23BC}" destId="{0BDD1378-268D-40E3-8702-51F23B90B343}" srcOrd="6" destOrd="0" presId="urn:microsoft.com/office/officeart/2005/8/layout/vList4"/>
    <dgm:cxn modelId="{A7D6AC2C-787E-4E50-932A-A8DB2527E7F6}" type="presParOf" srcId="{0BDD1378-268D-40E3-8702-51F23B90B343}" destId="{4BCA1491-42DE-45A1-85A9-89D0223FAD61}" srcOrd="0" destOrd="0" presId="urn:microsoft.com/office/officeart/2005/8/layout/vList4"/>
    <dgm:cxn modelId="{02C939D5-DFFC-4275-80EB-D1119E23B2DE}" type="presParOf" srcId="{0BDD1378-268D-40E3-8702-51F23B90B343}" destId="{D71C3935-1C64-406E-8CD0-74206CAC6D8D}" srcOrd="1" destOrd="0" presId="urn:microsoft.com/office/officeart/2005/8/layout/vList4"/>
    <dgm:cxn modelId="{601FFA91-C88D-4F96-9E28-1E327E92E118}" type="presParOf" srcId="{0BDD1378-268D-40E3-8702-51F23B90B343}" destId="{6E65D6B2-6F52-4EC7-9F99-A1BBC507019C}" srcOrd="2" destOrd="0" presId="urn:microsoft.com/office/officeart/2005/8/layout/vList4"/>
    <dgm:cxn modelId="{E738C3F8-F002-476D-98DE-2A52BE352330}" type="presParOf" srcId="{3B482C38-C302-4FB7-9774-8DBE053F23BC}" destId="{49137CFB-0C95-4607-BF1E-52A88BEC15BB}" srcOrd="7" destOrd="0" presId="urn:microsoft.com/office/officeart/2005/8/layout/vList4"/>
    <dgm:cxn modelId="{84C296C1-CBA8-4BC3-9F37-4DC10792EBB7}" type="presParOf" srcId="{3B482C38-C302-4FB7-9774-8DBE053F23BC}" destId="{8EFEB03E-18C7-4CBB-8578-F5882CB203B9}" srcOrd="8" destOrd="0" presId="urn:microsoft.com/office/officeart/2005/8/layout/vList4"/>
    <dgm:cxn modelId="{31BDAA2A-F12C-4B36-A27D-5A292A5BE57E}" type="presParOf" srcId="{8EFEB03E-18C7-4CBB-8578-F5882CB203B9}" destId="{623A7C2F-0544-48D2-8229-872F1C3A3D2F}" srcOrd="0" destOrd="0" presId="urn:microsoft.com/office/officeart/2005/8/layout/vList4"/>
    <dgm:cxn modelId="{713A9934-478D-4100-B2A0-5CF27273224B}" type="presParOf" srcId="{8EFEB03E-18C7-4CBB-8578-F5882CB203B9}" destId="{AA6E8F42-18AC-4B0F-B8F8-10EB8D9D5800}" srcOrd="1" destOrd="0" presId="urn:microsoft.com/office/officeart/2005/8/layout/vList4"/>
    <dgm:cxn modelId="{AA380ED5-97B2-476D-8788-7CACCFE53586}" type="presParOf" srcId="{8EFEB03E-18C7-4CBB-8578-F5882CB203B9}" destId="{DA7BCC53-E329-44E6-969F-CCE296A660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D8F212-A0A5-4192-8EC2-832E06824B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BF1642E-92A6-46CC-8C89-243C7AA55C0A}">
      <dgm:prSet custT="1"/>
      <dgm:spPr>
        <a:solidFill>
          <a:srgbClr val="E8DFF0"/>
        </a:solidFill>
      </dgm:spPr>
      <dgm:t>
        <a:bodyPr/>
        <a:lstStyle/>
        <a:p>
          <a:pPr>
            <a:buNone/>
          </a:pPr>
          <a:r>
            <a:rPr lang="en-US" sz="1400">
              <a:latin typeface="Aptos" panose="020B0004020202020204" pitchFamily="34" charset="0"/>
              <a:hlinkClick xmlns:r="http://schemas.openxmlformats.org/officeDocument/2006/relationships" r:id="rId1"/>
            </a:rPr>
            <a:t>H 4756</a:t>
          </a:r>
          <a:r>
            <a:rPr lang="en-US" sz="1400">
              <a:latin typeface="Aptos" panose="020B0004020202020204" pitchFamily="34" charset="0"/>
            </a:rPr>
            <a:t> </a:t>
          </a:r>
          <a:r>
            <a:rPr lang="en-US" sz="1400">
              <a:solidFill>
                <a:schemeClr val="tx1"/>
              </a:solidFill>
              <a:latin typeface="Aptos" panose="020B0004020202020204" pitchFamily="34" charset="0"/>
            </a:rPr>
            <a:t>requires public schools’ restrooms and changing facilities be designated for one sex at a time, and used only by students assigned that sex at birth; noncompliant schools would lose 25% of appropriated funds for the school’s operation</a:t>
          </a:r>
          <a:endParaRPr lang="en-US" sz="1400" b="0">
            <a:solidFill>
              <a:schemeClr val="tx1"/>
            </a:solidFill>
            <a:latin typeface="Aptos" panose="020B0004020202020204" pitchFamily="34" charset="0"/>
            <a:cs typeface="AngsanaUPC" panose="020B0502040204020203" pitchFamily="18" charset="-34"/>
          </a:endParaRPr>
        </a:p>
      </dgm:t>
    </dgm:pt>
    <dgm:pt modelId="{155AB9E7-07F5-4659-BA72-C879653B7834}" type="parTrans" cxnId="{0FC3307A-3887-49EA-B983-46DC06D51BFC}">
      <dgm:prSet/>
      <dgm:spPr/>
      <dgm:t>
        <a:bodyPr/>
        <a:lstStyle/>
        <a:p>
          <a:endParaRPr lang="en-US">
            <a:latin typeface="Aptos" panose="020B0004020202020204" pitchFamily="34" charset="0"/>
            <a:cs typeface="AngsanaUPC" panose="020B0502040204020203" pitchFamily="18" charset="-34"/>
          </a:endParaRPr>
        </a:p>
      </dgm:t>
    </dgm:pt>
    <dgm:pt modelId="{0850F654-0FA3-4E87-A5E1-C8F4CEA10F08}" type="sibTrans" cxnId="{0FC3307A-3887-49EA-B983-46DC06D51BFC}">
      <dgm:prSet/>
      <dgm:spPr/>
      <dgm:t>
        <a:bodyPr/>
        <a:lstStyle/>
        <a:p>
          <a:endParaRPr lang="en-US">
            <a:latin typeface="Aptos" panose="020B0004020202020204" pitchFamily="34" charset="0"/>
            <a:cs typeface="AngsanaUPC" panose="020B0502040204020203" pitchFamily="18" charset="-34"/>
          </a:endParaRPr>
        </a:p>
      </dgm:t>
    </dgm:pt>
    <dgm:pt modelId="{AB438305-A57F-466E-8A58-1C2C10AC3E7D}">
      <dgm:prSet custT="1"/>
      <dgm:spPr>
        <a:solidFill>
          <a:srgbClr val="E8DFF0"/>
        </a:solidFill>
      </dgm:spPr>
      <dgm:t>
        <a:bodyPr/>
        <a:lstStyle/>
        <a:p>
          <a:r>
            <a:rPr lang="en-US" sz="1400" b="0" i="0">
              <a:solidFill>
                <a:schemeClr val="tx1"/>
              </a:solidFill>
              <a:latin typeface="Aptos" panose="020B0004020202020204" pitchFamily="34" charset="0"/>
              <a:cs typeface="AngsanaUPC" panose="020B0502040204020203" pitchFamily="18" charset="-34"/>
              <a:hlinkClick xmlns:r="http://schemas.openxmlformats.org/officeDocument/2006/relationships" r:id="rId2"/>
            </a:rPr>
            <a:t>S 477</a:t>
          </a:r>
          <a:r>
            <a:rPr lang="en-US" sz="1400" b="0" i="0">
              <a:solidFill>
                <a:schemeClr val="tx1"/>
              </a:solidFill>
              <a:latin typeface="Aptos" panose="020B0004020202020204" pitchFamily="34" charset="0"/>
              <a:cs typeface="AngsanaUPC" panose="020B0502040204020203" pitchFamily="18" charset="-34"/>
            </a:rPr>
            <a:t> allows pharmacists to dispense hormonal contraceptives, such as birth control or hormonal rings, without a physician prescription based on standard protocols issued by a medical board</a:t>
          </a:r>
          <a:endParaRPr lang="en-US" sz="1400">
            <a:solidFill>
              <a:schemeClr val="tx1"/>
            </a:solidFill>
            <a:latin typeface="Aptos" panose="020B0004020202020204" pitchFamily="34" charset="0"/>
            <a:cs typeface="AngsanaUPC" panose="020B0502040204020203" pitchFamily="18" charset="-34"/>
          </a:endParaRPr>
        </a:p>
      </dgm:t>
    </dgm:pt>
    <dgm:pt modelId="{9CCBAC0C-026C-4E4E-A00D-D4E48C1B7142}" type="parTrans" cxnId="{E539910F-C4FC-4A84-B2D4-B8E24BB8AC42}">
      <dgm:prSet/>
      <dgm:spPr/>
      <dgm:t>
        <a:bodyPr/>
        <a:lstStyle/>
        <a:p>
          <a:endParaRPr lang="en-US">
            <a:latin typeface="Aptos" panose="020B0004020202020204" pitchFamily="34" charset="0"/>
            <a:cs typeface="AngsanaUPC" panose="020B0502040204020203" pitchFamily="18" charset="-34"/>
          </a:endParaRPr>
        </a:p>
      </dgm:t>
    </dgm:pt>
    <dgm:pt modelId="{CA3BA741-8BD1-43D8-9F21-9C496FFBFEDF}" type="sibTrans" cxnId="{E539910F-C4FC-4A84-B2D4-B8E24BB8AC42}">
      <dgm:prSet/>
      <dgm:spPr/>
      <dgm:t>
        <a:bodyPr/>
        <a:lstStyle/>
        <a:p>
          <a:endParaRPr lang="en-US">
            <a:latin typeface="Aptos" panose="020B0004020202020204" pitchFamily="34" charset="0"/>
            <a:cs typeface="AngsanaUPC" panose="020B0502040204020203" pitchFamily="18" charset="-34"/>
          </a:endParaRPr>
        </a:p>
      </dgm:t>
    </dgm:pt>
    <dgm:pt modelId="{7C964A79-6761-4588-810A-339EA850B7E0}">
      <dgm:prSet custT="1"/>
      <dgm:spPr>
        <a:solidFill>
          <a:srgbClr val="E8DFF0"/>
        </a:solidFill>
      </dgm:spPr>
      <dgm:t>
        <a:bodyPr/>
        <a:lstStyle/>
        <a:p>
          <a:r>
            <a:rPr lang="en-US" sz="1400">
              <a:solidFill>
                <a:schemeClr val="tx1"/>
              </a:solidFill>
              <a:latin typeface="Aptos" panose="020B0004020202020204" pitchFamily="34" charset="0"/>
              <a:cs typeface="AngsanaUPC" panose="020B0502040204020203" pitchFamily="18" charset="-34"/>
              <a:hlinkClick xmlns:r="http://schemas.openxmlformats.org/officeDocument/2006/relationships" r:id="rId3"/>
            </a:rPr>
            <a:t>H 4216</a:t>
          </a:r>
          <a:r>
            <a:rPr lang="en-US" sz="1400">
              <a:solidFill>
                <a:schemeClr val="tx1"/>
              </a:solidFill>
              <a:latin typeface="Aptos" panose="020B0004020202020204" pitchFamily="34" charset="0"/>
              <a:cs typeface="AngsanaUPC" panose="020B0502040204020203" pitchFamily="18" charset="-34"/>
            </a:rPr>
            <a:t> consolidates personal income </a:t>
          </a:r>
          <a:r>
            <a:rPr lang="en-US" sz="1400">
              <a:solidFill>
                <a:schemeClr val="tx1"/>
              </a:solidFill>
              <a:latin typeface="Aptos" panose="020B0004020202020204" pitchFamily="34" charset="0"/>
              <a:cs typeface="AngsanaUPC" panose="020B0502040204020203" pitchFamily="18" charset="-34"/>
              <a:hlinkClick xmlns:r="http://schemas.openxmlformats.org/officeDocument/2006/relationships" r:id="rId4"/>
            </a:rPr>
            <a:t>taxes</a:t>
          </a:r>
          <a:r>
            <a:rPr lang="en-US" sz="1400">
              <a:solidFill>
                <a:schemeClr val="tx1"/>
              </a:solidFill>
              <a:latin typeface="Aptos" panose="020B0004020202020204" pitchFamily="34" charset="0"/>
              <a:cs typeface="AngsanaUPC" panose="020B0502040204020203" pitchFamily="18" charset="-34"/>
            </a:rPr>
            <a:t> to two brackets instead of three and lowers the top </a:t>
          </a:r>
          <a:r>
            <a:rPr lang="en-US" sz="1400" b="0" i="0">
              <a:solidFill>
                <a:schemeClr val="tx1"/>
              </a:solidFill>
              <a:latin typeface="Aptos" panose="020B0004020202020204" pitchFamily="34" charset="0"/>
            </a:rPr>
            <a:t>rate to 5.21% from 6%, with further reductions phased in each year that the state meets revenue targets</a:t>
          </a:r>
          <a:endParaRPr lang="en-US" sz="1400" b="1" strike="sngStrike">
            <a:solidFill>
              <a:schemeClr val="tx1"/>
            </a:solidFill>
            <a:latin typeface="Aptos" panose="020B0004020202020204" pitchFamily="34" charset="0"/>
            <a:cs typeface="AngsanaUPC" panose="020B0502040204020203" pitchFamily="18" charset="-34"/>
          </a:endParaRPr>
        </a:p>
      </dgm:t>
    </dgm:pt>
    <dgm:pt modelId="{D2BF4A03-BF33-4F96-B294-7ABC3B2AC8C0}" type="parTrans" cxnId="{3A7C179B-DD0D-48D4-BD8F-EAEE0932A34B}">
      <dgm:prSet/>
      <dgm:spPr/>
      <dgm:t>
        <a:bodyPr/>
        <a:lstStyle/>
        <a:p>
          <a:endParaRPr lang="en-US">
            <a:latin typeface="Aptos" panose="020B0004020202020204" pitchFamily="34" charset="0"/>
            <a:cs typeface="AngsanaUPC" panose="020B0502040204020203" pitchFamily="18" charset="-34"/>
          </a:endParaRPr>
        </a:p>
      </dgm:t>
    </dgm:pt>
    <dgm:pt modelId="{3DF9D5C9-5228-45CB-91DF-9DAFE3137EB4}" type="sibTrans" cxnId="{3A7C179B-DD0D-48D4-BD8F-EAEE0932A34B}">
      <dgm:prSet/>
      <dgm:spPr/>
      <dgm:t>
        <a:bodyPr/>
        <a:lstStyle/>
        <a:p>
          <a:endParaRPr lang="en-US">
            <a:latin typeface="Aptos" panose="020B0004020202020204" pitchFamily="34" charset="0"/>
            <a:cs typeface="AngsanaUPC" panose="020B0502040204020203" pitchFamily="18" charset="-34"/>
          </a:endParaRPr>
        </a:p>
      </dgm:t>
    </dgm:pt>
    <dgm:pt modelId="{04C66EAF-E319-42BF-90A0-A54E05B90DFA}">
      <dgm:prSet custT="1"/>
      <dgm:spPr>
        <a:solidFill>
          <a:srgbClr val="E8DFF0"/>
        </a:solidFill>
      </dgm:spPr>
      <dgm:t>
        <a:bodyPr/>
        <a:lstStyle/>
        <a:p>
          <a:r>
            <a:rPr lang="en-US" sz="1400">
              <a:latin typeface="Aptos" panose="020B0004020202020204" pitchFamily="34" charset="0"/>
              <a:hlinkClick xmlns:r="http://schemas.openxmlformats.org/officeDocument/2006/relationships" r:id="rId5"/>
            </a:rPr>
            <a:t>H 3431</a:t>
          </a:r>
          <a:r>
            <a:rPr lang="en-US" sz="1400">
              <a:latin typeface="Aptos" panose="020B0004020202020204" pitchFamily="34" charset="0"/>
            </a:rPr>
            <a:t> </a:t>
          </a:r>
          <a:r>
            <a:rPr lang="en-US" sz="1400">
              <a:solidFill>
                <a:schemeClr val="tx1"/>
              </a:solidFill>
              <a:latin typeface="Aptos" panose="020B0004020202020204" pitchFamily="34" charset="0"/>
            </a:rPr>
            <a:t>requires</a:t>
          </a:r>
          <a:r>
            <a:rPr lang="en-US" sz="1400">
              <a:solidFill>
                <a:srgbClr val="FF0000"/>
              </a:solidFill>
              <a:latin typeface="Aptos" panose="020B0004020202020204" pitchFamily="34" charset="0"/>
            </a:rPr>
            <a:t> </a:t>
          </a:r>
          <a:r>
            <a:rPr lang="en-US" sz="1400">
              <a:solidFill>
                <a:schemeClr val="tx1"/>
              </a:solidFill>
              <a:latin typeface="Aptos" panose="020B0004020202020204" pitchFamily="34" charset="0"/>
            </a:rPr>
            <a:t>tech companies to let users </a:t>
          </a:r>
          <a:r>
            <a:rPr lang="en-US" sz="1400">
              <a:solidFill>
                <a:schemeClr val="tx1"/>
              </a:solidFill>
              <a:latin typeface="Aptos" panose="020B0004020202020204" pitchFamily="34" charset="0"/>
              <a:hlinkClick xmlns:r="http://schemas.openxmlformats.org/officeDocument/2006/relationships" r:id="rId6"/>
            </a:rPr>
            <a:t>disable</a:t>
          </a:r>
          <a:r>
            <a:rPr lang="en-US" sz="1400">
              <a:solidFill>
                <a:schemeClr val="tx1"/>
              </a:solidFill>
              <a:latin typeface="Aptos" panose="020B0004020202020204" pitchFamily="34" charset="0"/>
            </a:rPr>
            <a:t> addictive design features such as infinite scrolling and auto-play, and to exercise reasonable care to prevent harm to minors; tech trade group is </a:t>
          </a:r>
          <a:r>
            <a:rPr lang="en-US" sz="1400">
              <a:solidFill>
                <a:schemeClr val="tx1"/>
              </a:solidFill>
              <a:latin typeface="Aptos" panose="020B0004020202020204" pitchFamily="34" charset="0"/>
              <a:hlinkClick xmlns:r="http://schemas.openxmlformats.org/officeDocument/2006/relationships" r:id="rId7"/>
            </a:rPr>
            <a:t>challenging</a:t>
          </a:r>
          <a:r>
            <a:rPr lang="en-US" sz="1400">
              <a:solidFill>
                <a:schemeClr val="tx1"/>
              </a:solidFill>
              <a:latin typeface="Aptos" panose="020B0004020202020204" pitchFamily="34" charset="0"/>
            </a:rPr>
            <a:t> the law in court</a:t>
          </a:r>
          <a:endParaRPr lang="en-US" sz="1400" b="0">
            <a:solidFill>
              <a:schemeClr val="tx1"/>
            </a:solidFill>
            <a:latin typeface="Aptos" panose="020B0004020202020204" pitchFamily="34" charset="0"/>
            <a:cs typeface="AngsanaUPC" panose="020B0502040204020203" pitchFamily="18" charset="-34"/>
          </a:endParaRPr>
        </a:p>
      </dgm:t>
    </dgm:pt>
    <dgm:pt modelId="{10FDD3CE-D15D-493E-BF52-832DD0572DF7}" type="parTrans" cxnId="{E2E52705-C8DA-4EBC-8E3E-7F2BC734A7AA}">
      <dgm:prSet/>
      <dgm:spPr/>
      <dgm:t>
        <a:bodyPr/>
        <a:lstStyle/>
        <a:p>
          <a:endParaRPr lang="en-US">
            <a:latin typeface="Aptos" panose="020B0004020202020204" pitchFamily="34" charset="0"/>
            <a:cs typeface="AngsanaUPC" panose="020B0502040204020203" pitchFamily="18" charset="-34"/>
          </a:endParaRPr>
        </a:p>
      </dgm:t>
    </dgm:pt>
    <dgm:pt modelId="{7CFBECB0-9948-4968-8FD1-E42B29C18A49}" type="sibTrans" cxnId="{E2E52705-C8DA-4EBC-8E3E-7F2BC734A7AA}">
      <dgm:prSet/>
      <dgm:spPr/>
      <dgm:t>
        <a:bodyPr/>
        <a:lstStyle/>
        <a:p>
          <a:endParaRPr lang="en-US">
            <a:latin typeface="Aptos" panose="020B0004020202020204" pitchFamily="34" charset="0"/>
            <a:cs typeface="AngsanaUPC" panose="020B0502040204020203" pitchFamily="18" charset="-34"/>
          </a:endParaRPr>
        </a:p>
      </dgm:t>
    </dgm:pt>
    <dgm:pt modelId="{008BC345-BD16-4CBA-939F-096E296C1F46}">
      <dgm:prSet phldrT="[Text]" custT="1"/>
      <dgm:spPr>
        <a:solidFill>
          <a:srgbClr val="E8DFF0"/>
        </a:solidFill>
      </dgm:spPr>
      <dgm:t>
        <a:bodyPr/>
        <a:lstStyle/>
        <a:p>
          <a:r>
            <a:rPr lang="en-US" sz="1400" dirty="0">
              <a:solidFill>
                <a:schemeClr val="tx1"/>
              </a:solidFill>
              <a:latin typeface="Aptos" panose="020B0004020202020204" pitchFamily="34" charset="0"/>
              <a:cs typeface="AngsanaUPC" panose="020B0502040204020203" pitchFamily="18" charset="-34"/>
              <a:hlinkClick xmlns:r="http://schemas.openxmlformats.org/officeDocument/2006/relationships" r:id="rId8"/>
            </a:rPr>
            <a:t>H 4303</a:t>
          </a:r>
          <a:r>
            <a:rPr lang="en-US" sz="1400" dirty="0">
              <a:solidFill>
                <a:schemeClr val="tx1"/>
              </a:solidFill>
              <a:latin typeface="Aptos" panose="020B0004020202020204" pitchFamily="34" charset="0"/>
              <a:cs typeface="AngsanaUPC" panose="020B0502040204020203" pitchFamily="18" charset="-34"/>
            </a:rPr>
            <a:t> </a:t>
          </a:r>
          <a:r>
            <a:rPr lang="en-US" sz="1400" b="0" i="0" dirty="0">
              <a:solidFill>
                <a:schemeClr val="tx1"/>
              </a:solidFill>
              <a:latin typeface="Aptos" panose="020B0004020202020204" pitchFamily="34" charset="0"/>
            </a:rPr>
            <a:t>imposes a 5-cent tax on vapor products and e-cigarettes and 2.14-cent tax per cigarette for heated tobacco products; proceeds will go toward state’s Medicaid Reserve Fund</a:t>
          </a:r>
          <a:endParaRPr lang="en-US" sz="1400" dirty="0">
            <a:solidFill>
              <a:schemeClr val="tx1"/>
            </a:solidFill>
            <a:latin typeface="Aptos" panose="020B0004020202020204" pitchFamily="34" charset="0"/>
          </a:endParaRPr>
        </a:p>
      </dgm:t>
    </dgm:pt>
    <dgm:pt modelId="{3712FF3D-7B9B-4068-850E-996041D65E41}" type="parTrans" cxnId="{32A506ED-9FFB-4289-856E-E8E7594E741D}">
      <dgm:prSet/>
      <dgm:spPr/>
      <dgm:t>
        <a:bodyPr/>
        <a:lstStyle/>
        <a:p>
          <a:endParaRPr lang="en-US"/>
        </a:p>
      </dgm:t>
    </dgm:pt>
    <dgm:pt modelId="{4CCAE316-C509-4858-89F2-ED6D3BC2A0CD}" type="sibTrans" cxnId="{32A506ED-9FFB-4289-856E-E8E7594E741D}">
      <dgm:prSet/>
      <dgm:spPr/>
      <dgm:t>
        <a:bodyPr/>
        <a:lstStyle/>
        <a:p>
          <a:endParaRPr lang="en-US"/>
        </a:p>
      </dgm:t>
    </dgm:pt>
    <dgm:pt modelId="{3B482C38-C302-4FB7-9774-8DBE053F23BC}" type="pres">
      <dgm:prSet presAssocID="{CDD8F212-A0A5-4192-8EC2-832E06824B4B}" presName="linear" presStyleCnt="0">
        <dgm:presLayoutVars>
          <dgm:dir/>
          <dgm:resizeHandles val="exact"/>
        </dgm:presLayoutVars>
      </dgm:prSet>
      <dgm:spPr/>
    </dgm:pt>
    <dgm:pt modelId="{0BDD1378-268D-40E3-8702-51F23B90B343}" type="pres">
      <dgm:prSet presAssocID="{7C964A79-6761-4588-810A-339EA850B7E0}" presName="comp" presStyleCnt="0"/>
      <dgm:spPr/>
    </dgm:pt>
    <dgm:pt modelId="{4BCA1491-42DE-45A1-85A9-89D0223FAD61}" type="pres">
      <dgm:prSet presAssocID="{7C964A79-6761-4588-810A-339EA850B7E0}" presName="box" presStyleLbl="node1" presStyleIdx="0" presStyleCnt="5"/>
      <dgm:spPr/>
    </dgm:pt>
    <dgm:pt modelId="{D71C3935-1C64-406E-8CD0-74206CAC6D8D}" type="pres">
      <dgm:prSet presAssocID="{7C964A79-6761-4588-810A-339EA850B7E0}" presName="img" presStyleLbl="fgImgPlace1" presStyleIdx="0"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Tax with solid fill"/>
        </a:ext>
      </dgm:extLst>
    </dgm:pt>
    <dgm:pt modelId="{6E65D6B2-6F52-4EC7-9F99-A1BBC507019C}" type="pres">
      <dgm:prSet presAssocID="{7C964A79-6761-4588-810A-339EA850B7E0}" presName="text" presStyleLbl="node1" presStyleIdx="0" presStyleCnt="5">
        <dgm:presLayoutVars>
          <dgm:bulletEnabled val="1"/>
        </dgm:presLayoutVars>
      </dgm:prSet>
      <dgm:spPr/>
    </dgm:pt>
    <dgm:pt modelId="{A5D21472-8552-4C72-AD0C-EE4E034973C2}" type="pres">
      <dgm:prSet presAssocID="{3DF9D5C9-5228-45CB-91DF-9DAFE3137EB4}" presName="spacer" presStyleCnt="0"/>
      <dgm:spPr/>
    </dgm:pt>
    <dgm:pt modelId="{B778DA1D-1788-4B19-AE36-768A2DECA2F7}" type="pres">
      <dgm:prSet presAssocID="{008BC345-BD16-4CBA-939F-096E296C1F46}" presName="comp" presStyleCnt="0"/>
      <dgm:spPr/>
    </dgm:pt>
    <dgm:pt modelId="{2FB4B894-4DA6-410A-A595-C58FD88FAC99}" type="pres">
      <dgm:prSet presAssocID="{008BC345-BD16-4CBA-939F-096E296C1F46}" presName="box" presStyleLbl="node1" presStyleIdx="1" presStyleCnt="5"/>
      <dgm:spPr/>
    </dgm:pt>
    <dgm:pt modelId="{DB7DD202-C3F3-45C3-A85C-BC6B4236D754}" type="pres">
      <dgm:prSet presAssocID="{008BC345-BD16-4CBA-939F-096E296C1F46}" presName="img" presStyleLbl="fgImgPlace1" presStyleIdx="1"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Tax with solid fill"/>
        </a:ext>
      </dgm:extLst>
    </dgm:pt>
    <dgm:pt modelId="{3B47F71B-01A1-427F-8721-4C022513C01C}" type="pres">
      <dgm:prSet presAssocID="{008BC345-BD16-4CBA-939F-096E296C1F46}" presName="text" presStyleLbl="node1" presStyleIdx="1" presStyleCnt="5">
        <dgm:presLayoutVars>
          <dgm:bulletEnabled val="1"/>
        </dgm:presLayoutVars>
      </dgm:prSet>
      <dgm:spPr/>
    </dgm:pt>
    <dgm:pt modelId="{C3318E81-BE17-4B4E-A2C7-8854E461AD0D}" type="pres">
      <dgm:prSet presAssocID="{4CCAE316-C509-4858-89F2-ED6D3BC2A0CD}" presName="spacer" presStyleCnt="0"/>
      <dgm:spPr/>
    </dgm:pt>
    <dgm:pt modelId="{2B0400FD-6835-475E-ABDD-05A2EC9C4A5F}" type="pres">
      <dgm:prSet presAssocID="{04C66EAF-E319-42BF-90A0-A54E05B90DFA}" presName="comp" presStyleCnt="0"/>
      <dgm:spPr/>
    </dgm:pt>
    <dgm:pt modelId="{591F8307-7C8E-4DD1-82C6-A2F941C06278}" type="pres">
      <dgm:prSet presAssocID="{04C66EAF-E319-42BF-90A0-A54E05B90DFA}" presName="box" presStyleLbl="node1" presStyleIdx="2" presStyleCnt="5" custLinFactNeighborX="-349" custLinFactNeighborY="-1902"/>
      <dgm:spPr/>
    </dgm:pt>
    <dgm:pt modelId="{9ACCF81B-C7CA-4DA5-88A5-55DFFE837EBD}" type="pres">
      <dgm:prSet presAssocID="{04C66EAF-E319-42BF-90A0-A54E05B90DFA}" presName="img" presStyleLbl="fgImgPlace1" presStyleIdx="2"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C8C68DB0-ECB6-4526-A166-E666997FBBEA}" type="pres">
      <dgm:prSet presAssocID="{04C66EAF-E319-42BF-90A0-A54E05B90DFA}" presName="text" presStyleLbl="node1" presStyleIdx="2" presStyleCnt="5">
        <dgm:presLayoutVars>
          <dgm:bulletEnabled val="1"/>
        </dgm:presLayoutVars>
      </dgm:prSet>
      <dgm:spPr/>
    </dgm:pt>
    <dgm:pt modelId="{47645EBA-E1A9-404A-9CEB-FD6BF724F9FE}" type="pres">
      <dgm:prSet presAssocID="{7CFBECB0-9948-4968-8FD1-E42B29C18A49}" presName="spacer" presStyleCnt="0"/>
      <dgm:spPr/>
    </dgm:pt>
    <dgm:pt modelId="{5D195495-DE4A-4EE0-B37A-E662C5B593C2}" type="pres">
      <dgm:prSet presAssocID="{5BF1642E-92A6-46CC-8C89-243C7AA55C0A}" presName="comp" presStyleCnt="0"/>
      <dgm:spPr/>
    </dgm:pt>
    <dgm:pt modelId="{FBEF28B8-D879-4B3C-9B7F-619ED7C3E2C8}" type="pres">
      <dgm:prSet presAssocID="{5BF1642E-92A6-46CC-8C89-243C7AA55C0A}" presName="box" presStyleLbl="node1" presStyleIdx="3" presStyleCnt="5"/>
      <dgm:spPr/>
    </dgm:pt>
    <dgm:pt modelId="{E9C8A5D3-171F-43FA-9240-CE44C187D99F}" type="pres">
      <dgm:prSet presAssocID="{5BF1642E-92A6-46CC-8C89-243C7AA55C0A}" presName="img" presStyleLbl="fgImgPlace1" presStyleIdx="3"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Pencil with solid fill"/>
        </a:ext>
      </dgm:extLst>
    </dgm:pt>
    <dgm:pt modelId="{01443911-1CFB-4757-AB35-0DD8DD3D3E0E}" type="pres">
      <dgm:prSet presAssocID="{5BF1642E-92A6-46CC-8C89-243C7AA55C0A}" presName="text" presStyleLbl="node1" presStyleIdx="3" presStyleCnt="5">
        <dgm:presLayoutVars>
          <dgm:bulletEnabled val="1"/>
        </dgm:presLayoutVars>
      </dgm:prSet>
      <dgm:spPr/>
    </dgm:pt>
    <dgm:pt modelId="{276C197D-4C7C-47CC-9EF8-A5AAB4FF757E}" type="pres">
      <dgm:prSet presAssocID="{0850F654-0FA3-4E87-A5E1-C8F4CEA10F08}" presName="spacer" presStyleCnt="0"/>
      <dgm:spPr/>
    </dgm:pt>
    <dgm:pt modelId="{C7123388-933B-4AFA-98E7-E8D799D48847}" type="pres">
      <dgm:prSet presAssocID="{AB438305-A57F-466E-8A58-1C2C10AC3E7D}" presName="comp" presStyleCnt="0"/>
      <dgm:spPr/>
    </dgm:pt>
    <dgm:pt modelId="{537C4C17-0484-4A2D-9077-7173D7068B1A}" type="pres">
      <dgm:prSet presAssocID="{AB438305-A57F-466E-8A58-1C2C10AC3E7D}" presName="box" presStyleLbl="node1" presStyleIdx="4" presStyleCnt="5"/>
      <dgm:spPr/>
    </dgm:pt>
    <dgm:pt modelId="{103819A7-0E52-4AA5-96E2-0C4C03BE3FB9}" type="pres">
      <dgm:prSet presAssocID="{AB438305-A57F-466E-8A58-1C2C10AC3E7D}" presName="img" presStyleLbl="fgImgPlace1" presStyleIdx="4" presStyleCnt="5" custScaleX="31938" custScaleY="78900" custLinFactNeighborX="-34300"/>
      <dgm:spPr>
        <a:blipFill>
          <a:blip xmlns:r="http://schemas.openxmlformats.org/officeDocument/2006/relationships">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edical with solid fill"/>
        </a:ext>
      </dgm:extLst>
    </dgm:pt>
    <dgm:pt modelId="{C7032E9D-E76A-4F31-B51A-C38865C43A64}" type="pres">
      <dgm:prSet presAssocID="{AB438305-A57F-466E-8A58-1C2C10AC3E7D}" presName="text" presStyleLbl="node1" presStyleIdx="4" presStyleCnt="5">
        <dgm:presLayoutVars>
          <dgm:bulletEnabled val="1"/>
        </dgm:presLayoutVars>
      </dgm:prSet>
      <dgm:spPr/>
    </dgm:pt>
  </dgm:ptLst>
  <dgm:cxnLst>
    <dgm:cxn modelId="{F5EA5200-113E-44F5-BC4A-1F5BD81CE12B}" type="presOf" srcId="{7C964A79-6761-4588-810A-339EA850B7E0}" destId="{6E65D6B2-6F52-4EC7-9F99-A1BBC507019C}" srcOrd="1" destOrd="0" presId="urn:microsoft.com/office/officeart/2005/8/layout/vList4"/>
    <dgm:cxn modelId="{E2E52705-C8DA-4EBC-8E3E-7F2BC734A7AA}" srcId="{CDD8F212-A0A5-4192-8EC2-832E06824B4B}" destId="{04C66EAF-E319-42BF-90A0-A54E05B90DFA}" srcOrd="2" destOrd="0" parTransId="{10FDD3CE-D15D-493E-BF52-832DD0572DF7}" sibTransId="{7CFBECB0-9948-4968-8FD1-E42B29C18A49}"/>
    <dgm:cxn modelId="{E539910F-C4FC-4A84-B2D4-B8E24BB8AC42}" srcId="{CDD8F212-A0A5-4192-8EC2-832E06824B4B}" destId="{AB438305-A57F-466E-8A58-1C2C10AC3E7D}" srcOrd="4" destOrd="0" parTransId="{9CCBAC0C-026C-4E4E-A00D-D4E48C1B7142}" sibTransId="{CA3BA741-8BD1-43D8-9F21-9C496FFBFEDF}"/>
    <dgm:cxn modelId="{B9C7C310-832E-4A71-8A02-0D29055D9194}" type="presOf" srcId="{7C964A79-6761-4588-810A-339EA850B7E0}" destId="{4BCA1491-42DE-45A1-85A9-89D0223FAD61}" srcOrd="0" destOrd="0" presId="urn:microsoft.com/office/officeart/2005/8/layout/vList4"/>
    <dgm:cxn modelId="{6BD1EA3C-C8F3-472D-8019-8F432D533D67}" type="presOf" srcId="{008BC345-BD16-4CBA-939F-096E296C1F46}" destId="{3B47F71B-01A1-427F-8721-4C022513C01C}" srcOrd="1" destOrd="0" presId="urn:microsoft.com/office/officeart/2005/8/layout/vList4"/>
    <dgm:cxn modelId="{D942725E-6521-4D7B-8A75-7353D3A409F0}" type="presOf" srcId="{04C66EAF-E319-42BF-90A0-A54E05B90DFA}" destId="{591F8307-7C8E-4DD1-82C6-A2F941C06278}" srcOrd="0" destOrd="0" presId="urn:microsoft.com/office/officeart/2005/8/layout/vList4"/>
    <dgm:cxn modelId="{F5381F69-4A6E-4703-BB77-BA272D0AD67E}" type="presOf" srcId="{04C66EAF-E319-42BF-90A0-A54E05B90DFA}" destId="{C8C68DB0-ECB6-4526-A166-E666997FBBEA}" srcOrd="1" destOrd="0" presId="urn:microsoft.com/office/officeart/2005/8/layout/vList4"/>
    <dgm:cxn modelId="{9A6B7974-9642-417E-BE32-92874A38F9DD}" type="presOf" srcId="{5BF1642E-92A6-46CC-8C89-243C7AA55C0A}" destId="{01443911-1CFB-4757-AB35-0DD8DD3D3E0E}" srcOrd="1" destOrd="0" presId="urn:microsoft.com/office/officeart/2005/8/layout/vList4"/>
    <dgm:cxn modelId="{0FC3307A-3887-49EA-B983-46DC06D51BFC}" srcId="{CDD8F212-A0A5-4192-8EC2-832E06824B4B}" destId="{5BF1642E-92A6-46CC-8C89-243C7AA55C0A}" srcOrd="3" destOrd="0" parTransId="{155AB9E7-07F5-4659-BA72-C879653B7834}" sibTransId="{0850F654-0FA3-4E87-A5E1-C8F4CEA10F08}"/>
    <dgm:cxn modelId="{3A7C179B-DD0D-48D4-BD8F-EAEE0932A34B}" srcId="{CDD8F212-A0A5-4192-8EC2-832E06824B4B}" destId="{7C964A79-6761-4588-810A-339EA850B7E0}" srcOrd="0" destOrd="0" parTransId="{D2BF4A03-BF33-4F96-B294-7ABC3B2AC8C0}" sibTransId="{3DF9D5C9-5228-45CB-91DF-9DAFE3137EB4}"/>
    <dgm:cxn modelId="{931580A1-518A-4AD8-BEFE-32D7CF577540}" type="presOf" srcId="{008BC345-BD16-4CBA-939F-096E296C1F46}" destId="{2FB4B894-4DA6-410A-A595-C58FD88FAC99}" srcOrd="0" destOrd="0" presId="urn:microsoft.com/office/officeart/2005/8/layout/vList4"/>
    <dgm:cxn modelId="{F9C0E4A4-42BC-4048-B619-3F08FAF66AD2}" type="presOf" srcId="{AB438305-A57F-466E-8A58-1C2C10AC3E7D}" destId="{C7032E9D-E76A-4F31-B51A-C38865C43A64}" srcOrd="1" destOrd="0" presId="urn:microsoft.com/office/officeart/2005/8/layout/vList4"/>
    <dgm:cxn modelId="{3A3828AD-803A-469C-8ECD-C63FB44F4A29}" type="presOf" srcId="{CDD8F212-A0A5-4192-8EC2-832E06824B4B}" destId="{3B482C38-C302-4FB7-9774-8DBE053F23BC}" srcOrd="0" destOrd="0" presId="urn:microsoft.com/office/officeart/2005/8/layout/vList4"/>
    <dgm:cxn modelId="{7D6DC9DA-C4F4-47BC-952C-8C1F7174A312}" type="presOf" srcId="{5BF1642E-92A6-46CC-8C89-243C7AA55C0A}" destId="{FBEF28B8-D879-4B3C-9B7F-619ED7C3E2C8}" srcOrd="0" destOrd="0" presId="urn:microsoft.com/office/officeart/2005/8/layout/vList4"/>
    <dgm:cxn modelId="{32A506ED-9FFB-4289-856E-E8E7594E741D}" srcId="{CDD8F212-A0A5-4192-8EC2-832E06824B4B}" destId="{008BC345-BD16-4CBA-939F-096E296C1F46}" srcOrd="1" destOrd="0" parTransId="{3712FF3D-7B9B-4068-850E-996041D65E41}" sibTransId="{4CCAE316-C509-4858-89F2-ED6D3BC2A0CD}"/>
    <dgm:cxn modelId="{C2EF76F0-CDC3-4991-82D7-0C81B3F42795}" type="presOf" srcId="{AB438305-A57F-466E-8A58-1C2C10AC3E7D}" destId="{537C4C17-0484-4A2D-9077-7173D7068B1A}" srcOrd="0" destOrd="0" presId="urn:microsoft.com/office/officeart/2005/8/layout/vList4"/>
    <dgm:cxn modelId="{86CAAFD5-B94D-4250-85A1-DB53E44C5DB0}" type="presParOf" srcId="{3B482C38-C302-4FB7-9774-8DBE053F23BC}" destId="{0BDD1378-268D-40E3-8702-51F23B90B343}" srcOrd="0" destOrd="0" presId="urn:microsoft.com/office/officeart/2005/8/layout/vList4"/>
    <dgm:cxn modelId="{83A6AB04-2551-4C1A-8A20-D45603691BAA}" type="presParOf" srcId="{0BDD1378-268D-40E3-8702-51F23B90B343}" destId="{4BCA1491-42DE-45A1-85A9-89D0223FAD61}" srcOrd="0" destOrd="0" presId="urn:microsoft.com/office/officeart/2005/8/layout/vList4"/>
    <dgm:cxn modelId="{7A5CD7FA-BA32-457E-BA85-6E3092FE78BF}" type="presParOf" srcId="{0BDD1378-268D-40E3-8702-51F23B90B343}" destId="{D71C3935-1C64-406E-8CD0-74206CAC6D8D}" srcOrd="1" destOrd="0" presId="urn:microsoft.com/office/officeart/2005/8/layout/vList4"/>
    <dgm:cxn modelId="{14BD7997-AA51-47EF-A52B-CC98CF2A5640}" type="presParOf" srcId="{0BDD1378-268D-40E3-8702-51F23B90B343}" destId="{6E65D6B2-6F52-4EC7-9F99-A1BBC507019C}" srcOrd="2" destOrd="0" presId="urn:microsoft.com/office/officeart/2005/8/layout/vList4"/>
    <dgm:cxn modelId="{78F63854-2128-483A-9BEC-9E0E3B661283}" type="presParOf" srcId="{3B482C38-C302-4FB7-9774-8DBE053F23BC}" destId="{A5D21472-8552-4C72-AD0C-EE4E034973C2}" srcOrd="1" destOrd="0" presId="urn:microsoft.com/office/officeart/2005/8/layout/vList4"/>
    <dgm:cxn modelId="{AB0C446C-A436-4C26-ACC7-CB3EF93161B7}" type="presParOf" srcId="{3B482C38-C302-4FB7-9774-8DBE053F23BC}" destId="{B778DA1D-1788-4B19-AE36-768A2DECA2F7}" srcOrd="2" destOrd="0" presId="urn:microsoft.com/office/officeart/2005/8/layout/vList4"/>
    <dgm:cxn modelId="{92B8A6B4-1640-4D6F-BB3B-25742B56608B}" type="presParOf" srcId="{B778DA1D-1788-4B19-AE36-768A2DECA2F7}" destId="{2FB4B894-4DA6-410A-A595-C58FD88FAC99}" srcOrd="0" destOrd="0" presId="urn:microsoft.com/office/officeart/2005/8/layout/vList4"/>
    <dgm:cxn modelId="{DD9C1041-44CA-48BF-B5A3-35C8BB4AA607}" type="presParOf" srcId="{B778DA1D-1788-4B19-AE36-768A2DECA2F7}" destId="{DB7DD202-C3F3-45C3-A85C-BC6B4236D754}" srcOrd="1" destOrd="0" presId="urn:microsoft.com/office/officeart/2005/8/layout/vList4"/>
    <dgm:cxn modelId="{23C08397-8B88-4FED-A67C-7D261B36FC54}" type="presParOf" srcId="{B778DA1D-1788-4B19-AE36-768A2DECA2F7}" destId="{3B47F71B-01A1-427F-8721-4C022513C01C}" srcOrd="2" destOrd="0" presId="urn:microsoft.com/office/officeart/2005/8/layout/vList4"/>
    <dgm:cxn modelId="{D966FC94-B136-4F9C-9385-4F0A4B0D31AB}" type="presParOf" srcId="{3B482C38-C302-4FB7-9774-8DBE053F23BC}" destId="{C3318E81-BE17-4B4E-A2C7-8854E461AD0D}" srcOrd="3" destOrd="0" presId="urn:microsoft.com/office/officeart/2005/8/layout/vList4"/>
    <dgm:cxn modelId="{ADF03208-E2B8-41C2-A27F-241FE8F29CA7}" type="presParOf" srcId="{3B482C38-C302-4FB7-9774-8DBE053F23BC}" destId="{2B0400FD-6835-475E-ABDD-05A2EC9C4A5F}" srcOrd="4" destOrd="0" presId="urn:microsoft.com/office/officeart/2005/8/layout/vList4"/>
    <dgm:cxn modelId="{460D6985-B548-447F-8D56-A165356A87A6}" type="presParOf" srcId="{2B0400FD-6835-475E-ABDD-05A2EC9C4A5F}" destId="{591F8307-7C8E-4DD1-82C6-A2F941C06278}" srcOrd="0" destOrd="0" presId="urn:microsoft.com/office/officeart/2005/8/layout/vList4"/>
    <dgm:cxn modelId="{DAA68CE3-C37C-47B2-9D95-4428CFA022CE}" type="presParOf" srcId="{2B0400FD-6835-475E-ABDD-05A2EC9C4A5F}" destId="{9ACCF81B-C7CA-4DA5-88A5-55DFFE837EBD}" srcOrd="1" destOrd="0" presId="urn:microsoft.com/office/officeart/2005/8/layout/vList4"/>
    <dgm:cxn modelId="{34FD5958-15A8-40EC-8A1F-C2943781798A}" type="presParOf" srcId="{2B0400FD-6835-475E-ABDD-05A2EC9C4A5F}" destId="{C8C68DB0-ECB6-4526-A166-E666997FBBEA}" srcOrd="2" destOrd="0" presId="urn:microsoft.com/office/officeart/2005/8/layout/vList4"/>
    <dgm:cxn modelId="{F6BF1373-E5C8-4785-8C27-9DD05DFE9A98}" type="presParOf" srcId="{3B482C38-C302-4FB7-9774-8DBE053F23BC}" destId="{47645EBA-E1A9-404A-9CEB-FD6BF724F9FE}" srcOrd="5" destOrd="0" presId="urn:microsoft.com/office/officeart/2005/8/layout/vList4"/>
    <dgm:cxn modelId="{695D9E29-98C2-4567-BE50-594F0DDBFE3B}" type="presParOf" srcId="{3B482C38-C302-4FB7-9774-8DBE053F23BC}" destId="{5D195495-DE4A-4EE0-B37A-E662C5B593C2}" srcOrd="6" destOrd="0" presId="urn:microsoft.com/office/officeart/2005/8/layout/vList4"/>
    <dgm:cxn modelId="{0D38D7F8-A478-4E07-A391-2684099EF68C}" type="presParOf" srcId="{5D195495-DE4A-4EE0-B37A-E662C5B593C2}" destId="{FBEF28B8-D879-4B3C-9B7F-619ED7C3E2C8}" srcOrd="0" destOrd="0" presId="urn:microsoft.com/office/officeart/2005/8/layout/vList4"/>
    <dgm:cxn modelId="{10B8B928-8F44-44C7-848B-85671F3BAC78}" type="presParOf" srcId="{5D195495-DE4A-4EE0-B37A-E662C5B593C2}" destId="{E9C8A5D3-171F-43FA-9240-CE44C187D99F}" srcOrd="1" destOrd="0" presId="urn:microsoft.com/office/officeart/2005/8/layout/vList4"/>
    <dgm:cxn modelId="{10FD22A7-8989-4DDC-BD92-3F3C00F70471}" type="presParOf" srcId="{5D195495-DE4A-4EE0-B37A-E662C5B593C2}" destId="{01443911-1CFB-4757-AB35-0DD8DD3D3E0E}" srcOrd="2" destOrd="0" presId="urn:microsoft.com/office/officeart/2005/8/layout/vList4"/>
    <dgm:cxn modelId="{80F29A7E-BABC-4BFB-AAC6-4504703BFA7C}" type="presParOf" srcId="{3B482C38-C302-4FB7-9774-8DBE053F23BC}" destId="{276C197D-4C7C-47CC-9EF8-A5AAB4FF757E}" srcOrd="7" destOrd="0" presId="urn:microsoft.com/office/officeart/2005/8/layout/vList4"/>
    <dgm:cxn modelId="{52042521-6F1E-4427-ADAE-4EF11EC80697}" type="presParOf" srcId="{3B482C38-C302-4FB7-9774-8DBE053F23BC}" destId="{C7123388-933B-4AFA-98E7-E8D799D48847}" srcOrd="8" destOrd="0" presId="urn:microsoft.com/office/officeart/2005/8/layout/vList4"/>
    <dgm:cxn modelId="{9467F90F-0955-41A6-81C4-D2C842DC0B0A}" type="presParOf" srcId="{C7123388-933B-4AFA-98E7-E8D799D48847}" destId="{537C4C17-0484-4A2D-9077-7173D7068B1A}" srcOrd="0" destOrd="0" presId="urn:microsoft.com/office/officeart/2005/8/layout/vList4"/>
    <dgm:cxn modelId="{34A1E565-2A72-4007-A107-2B3787D21E07}" type="presParOf" srcId="{C7123388-933B-4AFA-98E7-E8D799D48847}" destId="{103819A7-0E52-4AA5-96E2-0C4C03BE3FB9}" srcOrd="1" destOrd="0" presId="urn:microsoft.com/office/officeart/2005/8/layout/vList4"/>
    <dgm:cxn modelId="{D9BF62FA-55CF-4D47-9367-71C77B6243FA}" type="presParOf" srcId="{C7123388-933B-4AFA-98E7-E8D799D48847}" destId="{C7032E9D-E76A-4F31-B51A-C38865C43A6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F8307-7C8E-4DD1-82C6-A2F941C06278}">
      <dsp:nvSpPr>
        <dsp:cNvPr id="0" name=""/>
        <dsp:cNvSpPr/>
      </dsp:nvSpPr>
      <dsp:spPr>
        <a:xfrm>
          <a:off x="0" y="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hlinkClick xmlns:r="http://schemas.openxmlformats.org/officeDocument/2006/relationships" r:id="rId1"/>
            </a:rPr>
            <a:t>HB 4168</a:t>
          </a:r>
          <a:r>
            <a:rPr lang="en-US" sz="1400" kern="1200">
              <a:solidFill>
                <a:schemeClr val="tx1"/>
              </a:solidFill>
              <a:latin typeface="Aptos" panose="020B0004020202020204" pitchFamily="34" charset="0"/>
            </a:rPr>
            <a:t> conforms state taxes to the federal 2025 GOP tax bill, making it the only state to adopt full conformity, according to </a:t>
          </a:r>
          <a:r>
            <a:rPr lang="en-US" sz="1400" kern="1200">
              <a:solidFill>
                <a:schemeClr val="tx1"/>
              </a:solidFill>
              <a:latin typeface="Aptos" panose="020B0004020202020204" pitchFamily="34" charset="0"/>
              <a:hlinkClick xmlns:r="http://schemas.openxmlformats.org/officeDocument/2006/relationships" r:id="rId2"/>
            </a:rPr>
            <a:t>Republicans</a:t>
          </a:r>
          <a:endParaRPr lang="en-US" sz="1400" b="0" strike="sngStrike" kern="1200">
            <a:solidFill>
              <a:srgbClr val="FF0000"/>
            </a:solidFill>
            <a:latin typeface="Aptos" panose="020B0004020202020204" pitchFamily="34" charset="0"/>
            <a:cs typeface="AngsanaUPC" panose="020B0502040204020203" pitchFamily="18" charset="-34"/>
          </a:endParaRPr>
        </a:p>
      </dsp:txBody>
      <dsp:txXfrm>
        <a:off x="1804772" y="0"/>
        <a:ext cx="6784491" cy="869198"/>
      </dsp:txXfrm>
    </dsp:sp>
    <dsp:sp modelId="{9ACCF81B-C7CA-4DA5-88A5-55DFFE837EBD}">
      <dsp:nvSpPr>
        <dsp:cNvPr id="0" name=""/>
        <dsp:cNvSpPr/>
      </dsp:nvSpPr>
      <dsp:spPr>
        <a:xfrm>
          <a:off x="82298" y="160280"/>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95611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
            </a:rPr>
            <a:t>HB 4168</a:t>
          </a:r>
          <a:r>
            <a:rPr lang="en-US" sz="1400" kern="1200" dirty="0">
              <a:solidFill>
                <a:schemeClr val="tx1"/>
              </a:solidFill>
              <a:latin typeface="Aptos" panose="020B0004020202020204" pitchFamily="34" charset="0"/>
            </a:rPr>
            <a:t> also creates a </a:t>
          </a:r>
          <a:r>
            <a:rPr lang="en-US" sz="1400" kern="1200" dirty="0">
              <a:solidFill>
                <a:schemeClr val="tx1"/>
              </a:solidFill>
              <a:latin typeface="Aptos" panose="020B0004020202020204" pitchFamily="34" charset="0"/>
              <a:hlinkClick xmlns:r="http://schemas.openxmlformats.org/officeDocument/2006/relationships" r:id="rId4"/>
            </a:rPr>
            <a:t>three-year moratorium</a:t>
          </a:r>
          <a:r>
            <a:rPr lang="en-US" sz="1400" kern="1200" dirty="0">
              <a:solidFill>
                <a:schemeClr val="tx1"/>
              </a:solidFill>
              <a:latin typeface="Aptos" panose="020B0004020202020204" pitchFamily="34" charset="0"/>
            </a:rPr>
            <a:t> on new sales tax breaks for data centers;</a:t>
          </a:r>
          <a:br>
            <a:rPr lang="en-US" sz="1400" kern="1200" dirty="0">
              <a:solidFill>
                <a:schemeClr val="tx1"/>
              </a:solidFill>
              <a:latin typeface="Aptos" panose="020B0004020202020204" pitchFamily="34" charset="0"/>
            </a:rPr>
          </a:br>
          <a:r>
            <a:rPr lang="en-US" sz="1400" kern="1200" dirty="0">
              <a:solidFill>
                <a:schemeClr val="tx1"/>
              </a:solidFill>
              <a:latin typeface="Aptos" panose="020B0004020202020204" pitchFamily="34" charset="0"/>
              <a:hlinkClick xmlns:r="http://schemas.openxmlformats.org/officeDocument/2006/relationships" r:id="rId5"/>
            </a:rPr>
            <a:t>HB 2756</a:t>
          </a:r>
          <a:r>
            <a:rPr lang="en-US" sz="1400" kern="1200" dirty="0">
              <a:solidFill>
                <a:schemeClr val="tx1"/>
              </a:solidFill>
              <a:latin typeface="Aptos" panose="020B0004020202020204" pitchFamily="34" charset="0"/>
            </a:rPr>
            <a:t> requires utilities to report on extra-high-load customers, such as data centers, and allows the state commission to set contract requirements, such as covering the cost of infrastructure improvements</a:t>
          </a:r>
          <a:endParaRPr lang="en-US" sz="1400" kern="1200" dirty="0">
            <a:solidFill>
              <a:schemeClr val="tx1"/>
            </a:solidFill>
            <a:latin typeface="Aptos" panose="020B0004020202020204" pitchFamily="34" charset="0"/>
            <a:cs typeface="AngsanaUPC" panose="020B0502040204020203" pitchFamily="18" charset="-34"/>
          </a:endParaRPr>
        </a:p>
      </dsp:txBody>
      <dsp:txXfrm>
        <a:off x="1804772" y="956118"/>
        <a:ext cx="6784491" cy="869198"/>
      </dsp:txXfrm>
    </dsp:sp>
    <dsp:sp modelId="{103819A7-0E52-4AA5-96E2-0C4C03BE3FB9}">
      <dsp:nvSpPr>
        <dsp:cNvPr id="0" name=""/>
        <dsp:cNvSpPr/>
      </dsp:nvSpPr>
      <dsp:spPr>
        <a:xfrm>
          <a:off x="82298" y="1116398"/>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1911593"/>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7"/>
            </a:rPr>
            <a:t>HCR 2001</a:t>
          </a:r>
          <a:r>
            <a:rPr lang="en-US" sz="1400" kern="1200" dirty="0">
              <a:solidFill>
                <a:schemeClr val="tx1"/>
              </a:solidFill>
              <a:latin typeface="Aptos" panose="020B0004020202020204" pitchFamily="34" charset="0"/>
            </a:rPr>
            <a:t> creates a ballot initiative for voters to decide whether to require ID for all forms of voting, including </a:t>
          </a:r>
          <a:r>
            <a:rPr lang="en-US" sz="1400" u="none" kern="1200" dirty="0">
              <a:solidFill>
                <a:schemeClr val="tx1"/>
              </a:solidFill>
              <a:latin typeface="Aptos" panose="020B0004020202020204" pitchFamily="34" charset="0"/>
            </a:rPr>
            <a:t>mail-in ballots</a:t>
          </a:r>
          <a:r>
            <a:rPr lang="en-US" sz="1400" kern="1200" dirty="0">
              <a:solidFill>
                <a:schemeClr val="tx1"/>
              </a:solidFill>
              <a:latin typeface="Aptos" panose="020B0004020202020204" pitchFamily="34" charset="0"/>
            </a:rPr>
            <a:t>, and allows for in-person tabulation of vote; the US Supreme Court is separately </a:t>
          </a:r>
          <a:r>
            <a:rPr lang="en-US" sz="1400" kern="1200" dirty="0">
              <a:solidFill>
                <a:schemeClr val="tx1"/>
              </a:solidFill>
              <a:latin typeface="Aptos" panose="020B0004020202020204" pitchFamily="34" charset="0"/>
              <a:hlinkClick xmlns:r="http://schemas.openxmlformats.org/officeDocument/2006/relationships" r:id="rId8"/>
            </a:rPr>
            <a:t>reviewing</a:t>
          </a:r>
          <a:r>
            <a:rPr lang="en-US" sz="1400" kern="1200" dirty="0">
              <a:solidFill>
                <a:schemeClr val="tx1"/>
              </a:solidFill>
              <a:latin typeface="Aptos" panose="020B0004020202020204" pitchFamily="34" charset="0"/>
            </a:rPr>
            <a:t> whether Arizona can require proof of citizenship when using state forms to register to vote</a:t>
          </a:r>
        </a:p>
      </dsp:txBody>
      <dsp:txXfrm>
        <a:off x="1804772" y="1911593"/>
        <a:ext cx="6784491" cy="869198"/>
      </dsp:txXfrm>
    </dsp:sp>
    <dsp:sp modelId="{E9C8A5D3-171F-43FA-9240-CE44C187D99F}">
      <dsp:nvSpPr>
        <dsp:cNvPr id="0" name=""/>
        <dsp:cNvSpPr/>
      </dsp:nvSpPr>
      <dsp:spPr>
        <a:xfrm>
          <a:off x="82298" y="2072517"/>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286835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tx1"/>
              </a:solidFill>
              <a:latin typeface="Aptos" panose="020B0004020202020204" pitchFamily="34" charset="0"/>
              <a:cs typeface="AngsanaUPC" panose="020B0502040204020203" pitchFamily="18" charset="-34"/>
              <a:hlinkClick xmlns:r="http://schemas.openxmlformats.org/officeDocument/2006/relationships" r:id="rId10"/>
            </a:rPr>
            <a:t>HCR 2044</a:t>
          </a:r>
          <a:r>
            <a:rPr lang="en-US" sz="1400" b="0" kern="1200" dirty="0">
              <a:solidFill>
                <a:schemeClr val="tx1"/>
              </a:solidFill>
              <a:latin typeface="Aptos" panose="020B0004020202020204" pitchFamily="34" charset="0"/>
              <a:cs typeface="AngsanaUPC" panose="020B0502040204020203" pitchFamily="18" charset="-34"/>
            </a:rPr>
            <a:t> </a:t>
          </a:r>
          <a:r>
            <a:rPr lang="en-US" sz="1400" kern="1200" dirty="0">
              <a:solidFill>
                <a:schemeClr val="tx1"/>
              </a:solidFill>
              <a:latin typeface="Aptos" panose="020B0004020202020204" pitchFamily="34" charset="0"/>
            </a:rPr>
            <a:t>creates a ballot initiative for voters to decide whether </a:t>
          </a:r>
          <a:r>
            <a:rPr lang="en-US" sz="1400" b="0" kern="1200" dirty="0">
              <a:solidFill>
                <a:schemeClr val="tx1"/>
              </a:solidFill>
              <a:latin typeface="Aptos" panose="020B0004020202020204" pitchFamily="34" charset="0"/>
              <a:cs typeface="AngsanaUPC" panose="020B0502040204020203" pitchFamily="18" charset="-34"/>
            </a:rPr>
            <a:t>to prohibit the state from promoting or funding policies that require </a:t>
          </a:r>
          <a:r>
            <a:rPr lang="en-US" sz="1400" b="0" kern="1200" dirty="0">
              <a:solidFill>
                <a:schemeClr val="tx1"/>
              </a:solidFill>
              <a:latin typeface="Aptos" panose="020B0004020202020204" pitchFamily="34" charset="0"/>
              <a:cs typeface="AngsanaUPC" panose="020B0502040204020203" pitchFamily="18" charset="-34"/>
              <a:hlinkClick xmlns:r="http://schemas.openxmlformats.org/officeDocument/2006/relationships" r:id="rId11"/>
            </a:rPr>
            <a:t>preferential treatment</a:t>
          </a:r>
          <a:r>
            <a:rPr lang="en-US" sz="1400" b="0" kern="1200" dirty="0">
              <a:solidFill>
                <a:schemeClr val="tx1"/>
              </a:solidFill>
              <a:latin typeface="Aptos" panose="020B0004020202020204" pitchFamily="34" charset="0"/>
              <a:cs typeface="AngsanaUPC" panose="020B0502040204020203" pitchFamily="18" charset="-34"/>
            </a:rPr>
            <a:t> based on race or ethnicity in education or hiring</a:t>
          </a:r>
          <a:endParaRPr lang="en-US" sz="1400" b="0" strike="sngStrike" kern="1200" dirty="0">
            <a:solidFill>
              <a:schemeClr val="tx1"/>
            </a:solidFill>
            <a:latin typeface="Aptos" panose="020B0004020202020204" pitchFamily="34" charset="0"/>
            <a:cs typeface="AngsanaUPC" panose="020B0502040204020203" pitchFamily="18" charset="-34"/>
          </a:endParaRPr>
        </a:p>
      </dsp:txBody>
      <dsp:txXfrm>
        <a:off x="1804772" y="2868355"/>
        <a:ext cx="6784491" cy="869198"/>
      </dsp:txXfrm>
    </dsp:sp>
    <dsp:sp modelId="{D71C3935-1C64-406E-8CD0-74206CAC6D8D}">
      <dsp:nvSpPr>
        <dsp:cNvPr id="0" name=""/>
        <dsp:cNvSpPr/>
      </dsp:nvSpPr>
      <dsp:spPr>
        <a:xfrm>
          <a:off x="82298" y="3028635"/>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82100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3"/>
            </a:rPr>
            <a:t>HCR 2003</a:t>
          </a:r>
          <a:r>
            <a:rPr lang="en-US" sz="1400" kern="1200" dirty="0">
              <a:solidFill>
                <a:schemeClr val="tx1"/>
              </a:solidFill>
              <a:latin typeface="Aptos" panose="020B0004020202020204" pitchFamily="34" charset="0"/>
            </a:rPr>
            <a:t> creates a ballot initiative for voters to decide whether to prohibit schools and athletic teams from allowing anyone to use a restroom and locker room that isn’t designated for that individual’s sex assigned at birth</a:t>
          </a:r>
          <a:endParaRPr lang="en-US" sz="1400" b="0" strike="sngStrike" kern="1200" dirty="0">
            <a:solidFill>
              <a:schemeClr val="tx1"/>
            </a:solidFill>
            <a:latin typeface="Aptos" panose="020B0004020202020204" pitchFamily="34" charset="0"/>
            <a:cs typeface="AngsanaUPC" panose="020B0502040204020203" pitchFamily="18" charset="-34"/>
          </a:endParaRPr>
        </a:p>
      </dsp:txBody>
      <dsp:txXfrm>
        <a:off x="1804772" y="3821005"/>
        <a:ext cx="6784491" cy="869198"/>
      </dsp:txXfrm>
    </dsp:sp>
    <dsp:sp modelId="{AA6E8F42-18AC-4B0F-B8F8-10EB8D9D5800}">
      <dsp:nvSpPr>
        <dsp:cNvPr id="0" name=""/>
        <dsp:cNvSpPr/>
      </dsp:nvSpPr>
      <dsp:spPr>
        <a:xfrm>
          <a:off x="82298" y="3984753"/>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28B8-D879-4B3C-9B7F-619ED7C3E2C8}">
      <dsp:nvSpPr>
        <dsp:cNvPr id="0" name=""/>
        <dsp:cNvSpPr/>
      </dsp:nvSpPr>
      <dsp:spPr>
        <a:xfrm>
          <a:off x="0" y="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
            </a:rPr>
            <a:t>HB 463</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gradually</a:t>
          </a:r>
          <a:r>
            <a:rPr lang="en-US" sz="1400" b="0" i="0" kern="1200" dirty="0">
              <a:solidFill>
                <a:schemeClr val="tx1"/>
              </a:solidFill>
              <a:latin typeface="Aptos" panose="020B0004020202020204" pitchFamily="34" charset="0"/>
            </a:rPr>
            <a:t> </a:t>
          </a:r>
          <a:r>
            <a:rPr lang="en-US" sz="1400" b="0" i="0" kern="1200" dirty="0">
              <a:solidFill>
                <a:schemeClr val="tx1"/>
              </a:solidFill>
              <a:latin typeface="Aptos" panose="020B0004020202020204" pitchFamily="34" charset="0"/>
              <a:hlinkClick xmlns:r="http://schemas.openxmlformats.org/officeDocument/2006/relationships" r:id="rId2"/>
            </a:rPr>
            <a:t>reduces</a:t>
          </a:r>
          <a:r>
            <a:rPr lang="en-US" sz="1400" b="0" i="0" kern="1200" dirty="0">
              <a:solidFill>
                <a:schemeClr val="tx1"/>
              </a:solidFill>
              <a:latin typeface="Aptos" panose="020B0004020202020204" pitchFamily="34" charset="0"/>
            </a:rPr>
            <a:t> the personal income tax rate </a:t>
          </a:r>
          <a:r>
            <a:rPr lang="en-US" sz="1400" b="0" i="0" strike="noStrike" kern="1200" dirty="0">
              <a:solidFill>
                <a:schemeClr val="tx1"/>
              </a:solidFill>
              <a:latin typeface="Aptos" panose="020B0004020202020204" pitchFamily="34" charset="0"/>
            </a:rPr>
            <a:t>to </a:t>
          </a:r>
          <a:r>
            <a:rPr lang="en-US" sz="1400" b="0" i="0" kern="1200" dirty="0">
              <a:solidFill>
                <a:schemeClr val="tx1"/>
              </a:solidFill>
              <a:latin typeface="Aptos" panose="020B0004020202020204" pitchFamily="34" charset="0"/>
            </a:rPr>
            <a:t>3.99% from 5.19%, exempt up to $1,750 in cash tips and overtime, and eliminate some </a:t>
          </a:r>
          <a:r>
            <a:rPr lang="en-US" sz="1400" b="0" i="0" kern="1200" dirty="0">
              <a:solidFill>
                <a:schemeClr val="tx2"/>
              </a:solidFill>
              <a:latin typeface="Aptos" panose="020B0004020202020204" pitchFamily="34" charset="0"/>
              <a:hlinkClick xmlns:r="http://schemas.openxmlformats.org/officeDocument/2006/relationships" r:id="rId3"/>
            </a:rPr>
            <a:t>business</a:t>
          </a:r>
          <a:r>
            <a:rPr lang="en-US" sz="1400" b="0" i="0" kern="1200" dirty="0">
              <a:solidFill>
                <a:srgbClr val="FF0000"/>
              </a:solidFill>
              <a:latin typeface="Aptos" panose="020B0004020202020204" pitchFamily="34" charset="0"/>
            </a:rPr>
            <a:t> </a:t>
          </a:r>
          <a:r>
            <a:rPr lang="en-US" sz="1400" b="0" i="0" kern="1200" dirty="0">
              <a:solidFill>
                <a:schemeClr val="tx1"/>
              </a:solidFill>
              <a:latin typeface="Aptos" panose="020B0004020202020204" pitchFamily="34" charset="0"/>
            </a:rPr>
            <a:t>tax credits; an earlier version would have eliminated data center tax breaks</a:t>
          </a:r>
          <a:endParaRPr lang="en-US" sz="1400" kern="1200" dirty="0">
            <a:solidFill>
              <a:schemeClr val="tx1"/>
            </a:solidFill>
            <a:latin typeface="Aptos" panose="020B0004020202020204" pitchFamily="34" charset="0"/>
          </a:endParaRPr>
        </a:p>
      </dsp:txBody>
      <dsp:txXfrm>
        <a:off x="1790094" y="0"/>
        <a:ext cx="6799169" cy="722420"/>
      </dsp:txXfrm>
    </dsp:sp>
    <dsp:sp modelId="{E9C8A5D3-171F-43FA-9240-CE44C187D99F}">
      <dsp:nvSpPr>
        <dsp:cNvPr id="0" name=""/>
        <dsp:cNvSpPr/>
      </dsp:nvSpPr>
      <dsp:spPr>
        <a:xfrm>
          <a:off x="82291" y="8688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80677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5"/>
            </a:rPr>
            <a:t>HB 1199</a:t>
          </a:r>
          <a:r>
            <a:rPr lang="en-US" sz="1400" kern="1200">
              <a:latin typeface="Aptos" panose="020B0004020202020204" pitchFamily="34" charset="0"/>
            </a:rPr>
            <a:t> </a:t>
          </a:r>
          <a:r>
            <a:rPr kumimoji="0" lang="en-US" sz="1400" b="0" i="0" u="none" strike="noStrike" kern="1200" cap="none" spc="0" normalizeH="0" baseline="0" noProof="0">
              <a:ln>
                <a:noFill/>
              </a:ln>
              <a:solidFill>
                <a:schemeClr val="tx1"/>
              </a:solidFill>
              <a:effectLst/>
              <a:uLnTx/>
              <a:uFillTx/>
              <a:latin typeface="Aptos" panose="020B0004020202020204" pitchFamily="34" charset="0"/>
              <a:ea typeface="+mn-ea"/>
              <a:cs typeface="+mn-cs"/>
            </a:rPr>
            <a:t>suspends the collection of excise tax on </a:t>
          </a:r>
          <a:r>
            <a:rPr kumimoji="0" lang="en-US" sz="1400" b="0" i="0" u="none" strike="noStrike" kern="1200" cap="none" spc="0" normalizeH="0" baseline="0" noProof="0">
              <a:ln>
                <a:noFill/>
              </a:ln>
              <a:solidFill>
                <a:schemeClr val="tx1"/>
              </a:solidFill>
              <a:effectLst/>
              <a:uLnTx/>
              <a:uFillTx/>
              <a:latin typeface="Aptos" panose="020B0004020202020204" pitchFamily="34" charset="0"/>
              <a:ea typeface="+mn-ea"/>
              <a:cs typeface="+mn-cs"/>
              <a:hlinkClick xmlns:r="http://schemas.openxmlformats.org/officeDocument/2006/relationships" r:id="rId6"/>
            </a:rPr>
            <a:t>gasoline</a:t>
          </a:r>
          <a:r>
            <a:rPr kumimoji="0" lang="en-US" sz="1400" b="0" i="0" u="none" strike="noStrike" kern="1200" cap="none" spc="0" normalizeH="0" baseline="0" noProof="0">
              <a:ln>
                <a:noFill/>
              </a:ln>
              <a:solidFill>
                <a:schemeClr val="tx1"/>
              </a:solidFill>
              <a:effectLst/>
              <a:uLnTx/>
              <a:uFillTx/>
              <a:latin typeface="Aptos" panose="020B0004020202020204" pitchFamily="34" charset="0"/>
              <a:ea typeface="+mn-ea"/>
              <a:cs typeface="+mn-cs"/>
            </a:rPr>
            <a:t> for 60 days and conforms to GOP tax law, while decoupling some business tax breaks</a:t>
          </a:r>
          <a:r>
            <a:rPr lang="en-US" sz="1400" b="0" kern="1200">
              <a:solidFill>
                <a:schemeClr val="tx1"/>
              </a:solidFill>
              <a:latin typeface="Aptos" panose="020B0004020202020204" pitchFamily="34" charset="0"/>
            </a:rPr>
            <a:t>; </a:t>
          </a:r>
          <a:r>
            <a:rPr lang="en-US" sz="1400" b="0" kern="1200">
              <a:solidFill>
                <a:schemeClr val="tx1"/>
              </a:solidFill>
              <a:latin typeface="Aptos" panose="020B0004020202020204" pitchFamily="34" charset="0"/>
              <a:hlinkClick xmlns:r="http://schemas.openxmlformats.org/officeDocument/2006/relationships" r:id="rId7"/>
            </a:rPr>
            <a:t>HB 1000</a:t>
          </a:r>
          <a:r>
            <a:rPr lang="en-US" sz="1400" b="0" kern="1200">
              <a:solidFill>
                <a:schemeClr val="tx1"/>
              </a:solidFill>
              <a:latin typeface="Aptos" panose="020B0004020202020204" pitchFamily="34" charset="0"/>
            </a:rPr>
            <a:t> creates a one-time tax rebate of $250 for single filers or $500 for married couples</a:t>
          </a:r>
          <a:endParaRPr lang="en-US" sz="1400" kern="1200">
            <a:solidFill>
              <a:schemeClr val="tx1"/>
            </a:solidFill>
            <a:latin typeface="Aptos" panose="020B0004020202020204" pitchFamily="34" charset="0"/>
          </a:endParaRPr>
        </a:p>
      </dsp:txBody>
      <dsp:txXfrm>
        <a:off x="1790094" y="806770"/>
        <a:ext cx="6799169" cy="722420"/>
      </dsp:txXfrm>
    </dsp:sp>
    <dsp:sp modelId="{103819A7-0E52-4AA5-96E2-0C4C03BE3FB9}">
      <dsp:nvSpPr>
        <dsp:cNvPr id="0" name=""/>
        <dsp:cNvSpPr/>
      </dsp:nvSpPr>
      <dsp:spPr>
        <a:xfrm>
          <a:off x="82291" y="88155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158932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8"/>
            </a:rPr>
            <a:t>SB 33</a:t>
          </a:r>
          <a:r>
            <a:rPr lang="en-US" sz="1400" b="0" i="0" kern="1200">
              <a:solidFill>
                <a:schemeClr val="tx1"/>
              </a:solidFill>
              <a:latin typeface="Aptos" panose="020B0004020202020204" pitchFamily="34" charset="0"/>
            </a:rPr>
            <a:t> allows local governments to </a:t>
          </a:r>
          <a:r>
            <a:rPr lang="en-US" sz="1400" b="0" i="0" kern="1200">
              <a:solidFill>
                <a:schemeClr val="tx1"/>
              </a:solidFill>
              <a:latin typeface="Aptos" panose="020B0004020202020204" pitchFamily="34" charset="0"/>
              <a:hlinkClick xmlns:r="http://schemas.openxmlformats.org/officeDocument/2006/relationships" r:id="rId2"/>
            </a:rPr>
            <a:t>adopt</a:t>
          </a:r>
          <a:r>
            <a:rPr lang="en-US" sz="1400" b="0" i="0" kern="1200">
              <a:solidFill>
                <a:schemeClr val="tx1"/>
              </a:solidFill>
              <a:latin typeface="Aptos" panose="020B0004020202020204" pitchFamily="34" charset="0"/>
            </a:rPr>
            <a:t> a 1% sales and use tax to offset property tax deductions</a:t>
          </a:r>
          <a:endParaRPr lang="en-US" sz="1400" b="0" kern="1200">
            <a:solidFill>
              <a:schemeClr val="tx1"/>
            </a:solidFill>
            <a:latin typeface="Aptos" panose="020B0004020202020204" pitchFamily="34" charset="0"/>
          </a:endParaRPr>
        </a:p>
      </dsp:txBody>
      <dsp:txXfrm>
        <a:off x="1790094" y="1589326"/>
        <a:ext cx="6799169" cy="722420"/>
      </dsp:txXfrm>
    </dsp:sp>
    <dsp:sp modelId="{D71C3935-1C64-406E-8CD0-74206CAC6D8D}">
      <dsp:nvSpPr>
        <dsp:cNvPr id="0" name=""/>
        <dsp:cNvSpPr/>
      </dsp:nvSpPr>
      <dsp:spPr>
        <a:xfrm>
          <a:off x="82291" y="167621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238110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10"/>
            </a:rPr>
            <a:t>HB 295</a:t>
          </a:r>
          <a:r>
            <a:rPr lang="en-US" sz="1400" b="0" i="0" kern="1200">
              <a:solidFill>
                <a:schemeClr val="tx1"/>
              </a:solidFill>
              <a:latin typeface="Aptos" panose="020B0004020202020204" pitchFamily="34" charset="0"/>
            </a:rPr>
            <a:t> allows property owners to sue local governments for failing to enforce prohibitions on immigration sanctuary policies or laws related to homeless and public safety if it reduces their property values</a:t>
          </a:r>
          <a:endParaRPr lang="en-US" sz="1400" b="0" kern="1200">
            <a:solidFill>
              <a:schemeClr val="tx1"/>
            </a:solidFill>
            <a:latin typeface="Aptos" panose="020B0004020202020204" pitchFamily="34" charset="0"/>
          </a:endParaRPr>
        </a:p>
      </dsp:txBody>
      <dsp:txXfrm>
        <a:off x="1790094" y="2381106"/>
        <a:ext cx="6799169" cy="722420"/>
      </dsp:txXfrm>
    </dsp:sp>
    <dsp:sp modelId="{AA6E8F42-18AC-4B0F-B8F8-10EB8D9D5800}">
      <dsp:nvSpPr>
        <dsp:cNvPr id="0" name=""/>
        <dsp:cNvSpPr/>
      </dsp:nvSpPr>
      <dsp:spPr>
        <a:xfrm>
          <a:off x="82291" y="247087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E385F-B334-45CC-8109-52F59D7628AC}">
      <dsp:nvSpPr>
        <dsp:cNvPr id="0" name=""/>
        <dsp:cNvSpPr/>
      </dsp:nvSpPr>
      <dsp:spPr>
        <a:xfrm>
          <a:off x="0" y="317865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hlinkClick xmlns:r="http://schemas.openxmlformats.org/officeDocument/2006/relationships" r:id="rId12"/>
            </a:rPr>
            <a:t>HB 1009</a:t>
          </a:r>
          <a:r>
            <a:rPr lang="en-US" sz="1400" kern="1200">
              <a:solidFill>
                <a:schemeClr val="tx1"/>
              </a:solidFill>
              <a:latin typeface="Aptos" panose="020B0004020202020204" pitchFamily="34" charset="0"/>
            </a:rPr>
            <a:t> prohibits high school students from using personal electronic devices during the school day</a:t>
          </a:r>
          <a:endParaRPr lang="en-US" sz="1400" b="0" kern="1200">
            <a:solidFill>
              <a:schemeClr val="tx1"/>
            </a:solidFill>
            <a:latin typeface="Aptos" panose="020B0004020202020204" pitchFamily="34" charset="0"/>
          </a:endParaRPr>
        </a:p>
      </dsp:txBody>
      <dsp:txXfrm>
        <a:off x="1790094" y="3178652"/>
        <a:ext cx="6799169" cy="722420"/>
      </dsp:txXfrm>
    </dsp:sp>
    <dsp:sp modelId="{26083246-69A9-4A57-85C7-653A8EAD3885}">
      <dsp:nvSpPr>
        <dsp:cNvPr id="0" name=""/>
        <dsp:cNvSpPr/>
      </dsp:nvSpPr>
      <dsp:spPr>
        <a:xfrm>
          <a:off x="82291" y="326554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BE734-A8A0-47EB-9D1B-D745BF4D9F99}">
      <dsp:nvSpPr>
        <dsp:cNvPr id="0" name=""/>
        <dsp:cNvSpPr/>
      </dsp:nvSpPr>
      <dsp:spPr>
        <a:xfrm>
          <a:off x="0" y="3973315"/>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4"/>
            </a:rPr>
            <a:t>SB 220</a:t>
          </a:r>
          <a:r>
            <a:rPr lang="en-US" sz="1400" kern="1200" dirty="0">
              <a:solidFill>
                <a:schemeClr val="tx1"/>
              </a:solidFill>
              <a:latin typeface="Aptos" panose="020B0004020202020204" pitchFamily="34" charset="0"/>
            </a:rPr>
            <a:t> allows individuals to possess up to 12,000 milligrams of THC for medical purposes </a:t>
          </a:r>
          <a:r>
            <a:rPr lang="en-US" sz="1400" b="0" kern="1200" dirty="0">
              <a:solidFill>
                <a:schemeClr val="tx1"/>
              </a:solidFill>
              <a:latin typeface="Aptos" panose="020B0004020202020204" pitchFamily="34" charset="0"/>
            </a:rPr>
            <a:t>and remove the requirement that covered medical conditions are severe or end stage</a:t>
          </a:r>
          <a:endParaRPr lang="en-US" sz="1400" kern="1200" dirty="0">
            <a:solidFill>
              <a:schemeClr val="tx1"/>
            </a:solidFill>
          </a:endParaRPr>
        </a:p>
      </dsp:txBody>
      <dsp:txXfrm>
        <a:off x="1790094" y="3973315"/>
        <a:ext cx="6799169" cy="722420"/>
      </dsp:txXfrm>
    </dsp:sp>
    <dsp:sp modelId="{1FDEB9A8-4824-47BF-8624-781665A4F004}">
      <dsp:nvSpPr>
        <dsp:cNvPr id="0" name=""/>
        <dsp:cNvSpPr/>
      </dsp:nvSpPr>
      <dsp:spPr>
        <a:xfrm>
          <a:off x="82291" y="4060205"/>
          <a:ext cx="548647" cy="548641"/>
        </a:xfrm>
        <a:prstGeom prst="roundRect">
          <a:avLst>
            <a:gd name="adj" fmla="val 10000"/>
          </a:avLst>
        </a:prstGeom>
        <a:blipFill>
          <a:blip xmlns:r="http://schemas.openxmlformats.org/officeDocument/2006/relationships" r:embed="rId15" cstate="hq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28B8-D879-4B3C-9B7F-619ED7C3E2C8}">
      <dsp:nvSpPr>
        <dsp:cNvPr id="0" name=""/>
        <dsp:cNvSpPr/>
      </dsp:nvSpPr>
      <dsp:spPr>
        <a:xfrm>
          <a:off x="0" y="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
            </a:rPr>
            <a:t>HB 757</a:t>
          </a:r>
          <a:r>
            <a:rPr lang="en-US" sz="1400" kern="1200">
              <a:latin typeface="Aptos" panose="020B0004020202020204" pitchFamily="34" charset="0"/>
            </a:rPr>
            <a:t> </a:t>
          </a:r>
          <a:r>
            <a:rPr lang="en-US" sz="1400" kern="1200">
              <a:solidFill>
                <a:schemeClr val="tx1"/>
              </a:solidFill>
              <a:latin typeface="Aptos" panose="020B0004020202020204" pitchFamily="34" charset="0"/>
            </a:rPr>
            <a:t>imposes a </a:t>
          </a:r>
          <a:r>
            <a:rPr lang="en-US" sz="1400" kern="1200">
              <a:solidFill>
                <a:schemeClr val="tx1"/>
              </a:solidFill>
              <a:latin typeface="Aptos" panose="020B0004020202020204" pitchFamily="34" charset="0"/>
              <a:hlinkClick xmlns:r="http://schemas.openxmlformats.org/officeDocument/2006/relationships" r:id="rId2"/>
            </a:rPr>
            <a:t>first-in-the-nation</a:t>
          </a:r>
          <a:r>
            <a:rPr lang="en-US" sz="1400" kern="1200">
              <a:solidFill>
                <a:schemeClr val="tx1"/>
              </a:solidFill>
              <a:latin typeface="Aptos" panose="020B0004020202020204" pitchFamily="34" charset="0"/>
            </a:rPr>
            <a:t>, 14.25% tax on prediction market operators’ transaction fees; partially conforms to federal tax provisions with some exceptions, including provisions related to overtime, tips, and domestic research</a:t>
          </a:r>
          <a:endParaRPr lang="en-US" sz="1400" strike="sngStrike" kern="1200">
            <a:solidFill>
              <a:srgbClr val="FF0000"/>
            </a:solidFill>
            <a:latin typeface="Aptos" panose="020B0004020202020204" pitchFamily="34" charset="0"/>
          </a:endParaRPr>
        </a:p>
      </dsp:txBody>
      <dsp:txXfrm>
        <a:off x="1804772" y="0"/>
        <a:ext cx="6784491" cy="869198"/>
      </dsp:txXfrm>
    </dsp:sp>
    <dsp:sp modelId="{E9C8A5D3-171F-43FA-9240-CE44C187D99F}">
      <dsp:nvSpPr>
        <dsp:cNvPr id="0" name=""/>
        <dsp:cNvSpPr/>
      </dsp:nvSpPr>
      <dsp:spPr>
        <a:xfrm>
          <a:off x="82298" y="160280"/>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B4514-3670-4FA2-81D4-E51D37D7C8AB}">
      <dsp:nvSpPr>
        <dsp:cNvPr id="0" name=""/>
        <dsp:cNvSpPr/>
      </dsp:nvSpPr>
      <dsp:spPr>
        <a:xfrm>
          <a:off x="0" y="95611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4"/>
            </a:rPr>
            <a:t>HB 139</a:t>
          </a:r>
          <a:r>
            <a:rPr lang="en-US" sz="1400" kern="1200" dirty="0">
              <a:solidFill>
                <a:schemeClr val="tx1"/>
              </a:solidFill>
              <a:latin typeface="Aptos" panose="020B0004020202020204" pitchFamily="34" charset="0"/>
            </a:rPr>
            <a:t> requires proof of citizenship before voting, allowing individuals to cast a provisional ballot by attestation; removes Social Security and public benefit cards from the list of acceptable ID at polls; allows judicial candidates to disclose political party</a:t>
          </a:r>
          <a:endParaRPr lang="en-US" sz="1400" b="1" kern="1200" dirty="0">
            <a:solidFill>
              <a:schemeClr val="tx1"/>
            </a:solidFill>
            <a:latin typeface="Aptos" panose="020B0004020202020204" pitchFamily="34" charset="0"/>
          </a:endParaRPr>
        </a:p>
      </dsp:txBody>
      <dsp:txXfrm>
        <a:off x="1804772" y="956118"/>
        <a:ext cx="6784491" cy="869198"/>
      </dsp:txXfrm>
    </dsp:sp>
    <dsp:sp modelId="{2609AADC-ECAA-4BF0-A593-185B0E096C8C}">
      <dsp:nvSpPr>
        <dsp:cNvPr id="0" name=""/>
        <dsp:cNvSpPr/>
      </dsp:nvSpPr>
      <dsp:spPr>
        <a:xfrm>
          <a:off x="82298" y="1116398"/>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1911593"/>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6"/>
            </a:rPr>
            <a:t>HB 2</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codifies new federal work requirements, sets copayments for Medicaid enrollees at $5 for medical services and $1 for prescription drugs, and prohibits coverage of drugs prescribed primarily for weight loss</a:t>
          </a:r>
        </a:p>
      </dsp:txBody>
      <dsp:txXfrm>
        <a:off x="1804772" y="1911593"/>
        <a:ext cx="6784491" cy="869198"/>
      </dsp:txXfrm>
    </dsp:sp>
    <dsp:sp modelId="{103819A7-0E52-4AA5-96E2-0C4C03BE3FB9}">
      <dsp:nvSpPr>
        <dsp:cNvPr id="0" name=""/>
        <dsp:cNvSpPr/>
      </dsp:nvSpPr>
      <dsp:spPr>
        <a:xfrm>
          <a:off x="82298" y="2072517"/>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286835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8"/>
            </a:rPr>
            <a:t>HB 78</a:t>
          </a:r>
          <a:r>
            <a:rPr lang="en-US" sz="1400" b="0" i="0" kern="1200">
              <a:solidFill>
                <a:schemeClr val="tx1"/>
              </a:solidFill>
              <a:latin typeface="Aptos" panose="020B0004020202020204" pitchFamily="34" charset="0"/>
            </a:rPr>
            <a:t> </a:t>
          </a:r>
          <a:r>
            <a:rPr lang="en-US" sz="1400" b="0" i="0" strike="noStrike" kern="1200">
              <a:solidFill>
                <a:schemeClr val="tx1"/>
              </a:solidFill>
              <a:latin typeface="Aptos" panose="020B0004020202020204" pitchFamily="34" charset="0"/>
            </a:rPr>
            <a:t>provides immunity to </a:t>
          </a:r>
          <a:r>
            <a:rPr lang="en-US" sz="1400" b="0" i="0" kern="1200">
              <a:solidFill>
                <a:schemeClr val="tx1"/>
              </a:solidFill>
              <a:latin typeface="Aptos" panose="020B0004020202020204" pitchFamily="34" charset="0"/>
            </a:rPr>
            <a:t>gun manufacturers, </a:t>
          </a:r>
          <a:r>
            <a:rPr lang="en-US" sz="1400" b="0" i="0" strike="noStrike" kern="1200">
              <a:solidFill>
                <a:schemeClr val="tx1"/>
              </a:solidFill>
              <a:latin typeface="Aptos" panose="020B0004020202020204" pitchFamily="34" charset="0"/>
            </a:rPr>
            <a:t>sellers, and trade associations from civil lawsuits, preempting local laws</a:t>
          </a:r>
          <a:r>
            <a:rPr lang="en-US" sz="1400" b="0" i="0" kern="1200">
              <a:solidFill>
                <a:schemeClr val="tx1"/>
              </a:solidFill>
              <a:latin typeface="Aptos" panose="020B0004020202020204" pitchFamily="34" charset="0"/>
            </a:rPr>
            <a:t>;</a:t>
          </a:r>
          <a:r>
            <a:rPr lang="en-US" sz="1400" b="1" i="0" kern="1200">
              <a:solidFill>
                <a:schemeClr val="tx1"/>
              </a:solidFill>
              <a:latin typeface="Aptos" panose="020B0004020202020204" pitchFamily="34" charset="0"/>
            </a:rPr>
            <a:t> </a:t>
          </a:r>
          <a:r>
            <a:rPr lang="en-US" sz="1400" b="0" i="0" kern="1200">
              <a:solidFill>
                <a:schemeClr val="tx1"/>
              </a:solidFill>
              <a:latin typeface="Aptos" panose="020B0004020202020204" pitchFamily="34" charset="0"/>
              <a:hlinkClick xmlns:r="http://schemas.openxmlformats.org/officeDocument/2006/relationships" r:id="rId9"/>
            </a:rPr>
            <a:t>HB 312</a:t>
          </a:r>
          <a:r>
            <a:rPr lang="en-US" sz="1400" b="0" i="0" kern="1200">
              <a:solidFill>
                <a:schemeClr val="tx1"/>
              </a:solidFill>
              <a:latin typeface="Aptos" panose="020B0004020202020204" pitchFamily="34" charset="0"/>
            </a:rPr>
            <a:t> allows individuals ages 18 to 20 to obtain a provisional concealed carry permit</a:t>
          </a:r>
          <a:endParaRPr lang="en-US" sz="1400" b="1" kern="1200">
            <a:solidFill>
              <a:schemeClr val="tx1"/>
            </a:solidFill>
            <a:latin typeface="Aptos" panose="020B0004020202020204" pitchFamily="34" charset="0"/>
          </a:endParaRPr>
        </a:p>
      </dsp:txBody>
      <dsp:txXfrm>
        <a:off x="1804772" y="2868355"/>
        <a:ext cx="6784491" cy="869198"/>
      </dsp:txXfrm>
    </dsp:sp>
    <dsp:sp modelId="{D71C3935-1C64-406E-8CD0-74206CAC6D8D}">
      <dsp:nvSpPr>
        <dsp:cNvPr id="0" name=""/>
        <dsp:cNvSpPr/>
      </dsp:nvSpPr>
      <dsp:spPr>
        <a:xfrm>
          <a:off x="82298" y="3028635"/>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82100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latin typeface="Aptos" panose="020B0004020202020204" pitchFamily="34" charset="0"/>
              <a:hlinkClick xmlns:r="http://schemas.openxmlformats.org/officeDocument/2006/relationships" r:id="rId11"/>
            </a:rPr>
            <a:t>SB 57</a:t>
          </a:r>
          <a:r>
            <a:rPr lang="en-US" sz="1400" b="0" i="0" kern="1200" dirty="0">
              <a:solidFill>
                <a:schemeClr val="tx1"/>
              </a:solidFill>
              <a:latin typeface="Aptos" panose="020B0004020202020204" pitchFamily="34" charset="0"/>
            </a:rPr>
            <a:t> creates a Nuclear Reactor Site Readiness Pilot Program to provide grants of up to $25 million to help utilities obtain permits for proposed sites of new nuclear energy generating facilities</a:t>
          </a:r>
          <a:endParaRPr lang="en-US" sz="1400" kern="1200" dirty="0">
            <a:solidFill>
              <a:schemeClr val="tx1"/>
            </a:solidFill>
            <a:latin typeface="Aptos" panose="020B0004020202020204" pitchFamily="34" charset="0"/>
          </a:endParaRPr>
        </a:p>
      </dsp:txBody>
      <dsp:txXfrm>
        <a:off x="1804772" y="3821005"/>
        <a:ext cx="6784491" cy="869198"/>
      </dsp:txXfrm>
    </dsp:sp>
    <dsp:sp modelId="{AA6E8F42-18AC-4B0F-B8F8-10EB8D9D5800}">
      <dsp:nvSpPr>
        <dsp:cNvPr id="0" name=""/>
        <dsp:cNvSpPr/>
      </dsp:nvSpPr>
      <dsp:spPr>
        <a:xfrm>
          <a:off x="82298" y="3984753"/>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B191A-980F-445F-875F-76347F305C56}">
      <dsp:nvSpPr>
        <dsp:cNvPr id="0" name=""/>
        <dsp:cNvSpPr/>
      </dsp:nvSpPr>
      <dsp:spPr>
        <a:xfrm>
          <a:off x="0" y="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
            </a:rPr>
            <a:t>HB 895</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prohibits a food retailer or third-party delivery service from using consumer data to set dynamic prices for goods or services</a:t>
          </a:r>
        </a:p>
      </dsp:txBody>
      <dsp:txXfrm>
        <a:off x="1790094" y="0"/>
        <a:ext cx="6799169" cy="722420"/>
      </dsp:txXfrm>
    </dsp:sp>
    <dsp:sp modelId="{2970DADA-25DD-4F79-A334-0E66B366BF32}">
      <dsp:nvSpPr>
        <dsp:cNvPr id="0" name=""/>
        <dsp:cNvSpPr/>
      </dsp:nvSpPr>
      <dsp:spPr>
        <a:xfrm>
          <a:off x="82291" y="8688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794663"/>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3"/>
            </a:rPr>
            <a:t>SB 417</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bans</a:t>
          </a:r>
          <a:r>
            <a:rPr lang="en-US" sz="1400" kern="1200" dirty="0">
              <a:latin typeface="Aptos" panose="020B0004020202020204" pitchFamily="34" charset="0"/>
            </a:rPr>
            <a:t> </a:t>
          </a:r>
          <a:r>
            <a:rPr lang="en-US" sz="1400" b="0" i="0" kern="1200" dirty="0">
              <a:solidFill>
                <a:schemeClr val="tx1"/>
              </a:solidFill>
              <a:latin typeface="Aptos" panose="020B0004020202020204" pitchFamily="34" charset="0"/>
              <a:hlinkClick xmlns:r="http://schemas.openxmlformats.org/officeDocument/2006/relationships" r:id="rId4"/>
            </a:rPr>
            <a:t>employers</a:t>
          </a:r>
          <a:r>
            <a:rPr lang="en-US" sz="1400" b="0" i="0" kern="1200" dirty="0">
              <a:solidFill>
                <a:schemeClr val="tx1"/>
              </a:solidFill>
              <a:latin typeface="Aptos" panose="020B0004020202020204" pitchFamily="34" charset="0"/>
            </a:rPr>
            <a:t> from penalizing employees for not attending an employer-sponsored meeting where the employer opines on union membership or religious and political matters</a:t>
          </a:r>
          <a:endParaRPr lang="en-US" sz="1400" b="0" kern="1200" dirty="0">
            <a:solidFill>
              <a:schemeClr val="tx1"/>
            </a:solidFill>
            <a:latin typeface="Aptos" panose="020B0004020202020204" pitchFamily="34" charset="0"/>
          </a:endParaRPr>
        </a:p>
      </dsp:txBody>
      <dsp:txXfrm>
        <a:off x="1790094" y="794663"/>
        <a:ext cx="6799169" cy="722420"/>
      </dsp:txXfrm>
    </dsp:sp>
    <dsp:sp modelId="{E9C8A5D3-171F-43FA-9240-CE44C187D99F}">
      <dsp:nvSpPr>
        <dsp:cNvPr id="0" name=""/>
        <dsp:cNvSpPr/>
      </dsp:nvSpPr>
      <dsp:spPr>
        <a:xfrm>
          <a:off x="82291" y="88155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158932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hlinkClick xmlns:r="http://schemas.openxmlformats.org/officeDocument/2006/relationships" r:id="rId6"/>
            </a:rPr>
            <a:t>SB245</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 bans state entities from entering federal immigration enforcement agreements</a:t>
          </a:r>
          <a:r>
            <a:rPr lang="en-US" sz="1400" b="0" kern="1200" dirty="0">
              <a:solidFill>
                <a:schemeClr val="tx1"/>
              </a:solidFill>
              <a:latin typeface="Aptos" panose="020B0004020202020204" pitchFamily="34" charset="0"/>
            </a:rPr>
            <a:t>; </a:t>
          </a:r>
          <a:r>
            <a:rPr lang="en-US" sz="1400" b="0" kern="1200" dirty="0">
              <a:solidFill>
                <a:schemeClr val="tx1"/>
              </a:solidFill>
              <a:latin typeface="Aptos" panose="020B0004020202020204" pitchFamily="34" charset="0"/>
              <a:hlinkClick xmlns:r="http://schemas.openxmlformats.org/officeDocument/2006/relationships" r:id="rId7"/>
            </a:rPr>
            <a:t>SB791</a:t>
          </a:r>
          <a:r>
            <a:rPr lang="en-US" sz="1400" b="0" kern="1200" dirty="0">
              <a:solidFill>
                <a:schemeClr val="tx1"/>
              </a:solidFill>
              <a:latin typeface="Aptos" panose="020B0004020202020204" pitchFamily="34" charset="0"/>
            </a:rPr>
            <a:t> limits detaining practices;</a:t>
          </a:r>
          <a:r>
            <a:rPr lang="en-US" sz="1400" b="0" kern="1200" dirty="0">
              <a:solidFill>
                <a:schemeClr val="accent6"/>
              </a:solidFill>
              <a:latin typeface="Aptos" panose="020B0004020202020204" pitchFamily="34" charset="0"/>
            </a:rPr>
            <a:t> </a:t>
          </a:r>
          <a:r>
            <a:rPr lang="en-US" sz="1400" b="0" kern="1200" dirty="0">
              <a:solidFill>
                <a:schemeClr val="tx1"/>
              </a:solidFill>
              <a:latin typeface="Aptos" panose="020B0004020202020204" pitchFamily="34" charset="0"/>
              <a:hlinkClick xmlns:r="http://schemas.openxmlformats.org/officeDocument/2006/relationships" r:id="rId8"/>
            </a:rPr>
            <a:t>SB792</a:t>
          </a:r>
          <a:r>
            <a:rPr lang="en-US" sz="1400" b="0" kern="1200" dirty="0">
              <a:solidFill>
                <a:schemeClr val="tx1"/>
              </a:solidFill>
              <a:latin typeface="Aptos" panose="020B0004020202020204" pitchFamily="34" charset="0"/>
            </a:rPr>
            <a:t> requires</a:t>
          </a:r>
          <a:r>
            <a:rPr lang="en-US" sz="1400" b="0" kern="1200" dirty="0">
              <a:solidFill>
                <a:srgbClr val="FF0000"/>
              </a:solidFill>
              <a:latin typeface="Aptos" panose="020B0004020202020204" pitchFamily="34" charset="0"/>
            </a:rPr>
            <a:t> </a:t>
          </a:r>
          <a:r>
            <a:rPr lang="en-US" sz="1400" b="0" kern="1200" dirty="0">
              <a:solidFill>
                <a:schemeClr val="tx1"/>
              </a:solidFill>
              <a:latin typeface="Aptos" panose="020B0004020202020204" pitchFamily="34" charset="0"/>
            </a:rPr>
            <a:t>hospitals to adopt enforcement protocols; </a:t>
          </a:r>
          <a:r>
            <a:rPr lang="en-US" sz="1400" b="0" kern="1200" dirty="0">
              <a:solidFill>
                <a:schemeClr val="tx1"/>
              </a:solidFill>
              <a:latin typeface="Aptos" panose="020B0004020202020204" pitchFamily="34" charset="0"/>
              <a:hlinkClick xmlns:r="http://schemas.openxmlformats.org/officeDocument/2006/relationships" r:id="rId9"/>
            </a:rPr>
            <a:t>SB810</a:t>
          </a:r>
          <a:r>
            <a:rPr lang="en-US" sz="1400" b="0" kern="1200" dirty="0">
              <a:solidFill>
                <a:schemeClr val="tx1"/>
              </a:solidFill>
              <a:latin typeface="Aptos" panose="020B0004020202020204" pitchFamily="34" charset="0"/>
            </a:rPr>
            <a:t> allows</a:t>
          </a:r>
          <a:r>
            <a:rPr lang="en-US" sz="1400" b="0" kern="1200" dirty="0">
              <a:solidFill>
                <a:srgbClr val="FF0000"/>
              </a:solidFill>
              <a:latin typeface="Aptos" panose="020B0004020202020204" pitchFamily="34" charset="0"/>
            </a:rPr>
            <a:t> </a:t>
          </a:r>
          <a:r>
            <a:rPr lang="en-US" sz="1400" b="0" kern="1200" dirty="0">
              <a:solidFill>
                <a:schemeClr val="tx1"/>
              </a:solidFill>
              <a:latin typeface="Aptos" panose="020B0004020202020204" pitchFamily="34" charset="0"/>
            </a:rPr>
            <a:t>schools to deny law enforcement access without a warrant</a:t>
          </a:r>
        </a:p>
      </dsp:txBody>
      <dsp:txXfrm>
        <a:off x="1790094" y="1589326"/>
        <a:ext cx="6799169" cy="722420"/>
      </dsp:txXfrm>
    </dsp:sp>
    <dsp:sp modelId="{103819A7-0E52-4AA5-96E2-0C4C03BE3FB9}">
      <dsp:nvSpPr>
        <dsp:cNvPr id="0" name=""/>
        <dsp:cNvSpPr/>
      </dsp:nvSpPr>
      <dsp:spPr>
        <a:xfrm>
          <a:off x="82291" y="167621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2383989"/>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11"/>
            </a:rPr>
            <a:t>SB 255</a:t>
          </a:r>
          <a:r>
            <a:rPr lang="en-US" sz="1400" b="0" i="0" kern="1200">
              <a:solidFill>
                <a:schemeClr val="tx1"/>
              </a:solidFill>
              <a:latin typeface="Aptos" panose="020B0004020202020204" pitchFamily="34" charset="0"/>
            </a:rPr>
            <a:t> prohibits voting practices that impair a protected class’ ability to influence an election, the Supreme Court</a:t>
          </a:r>
          <a:r>
            <a:rPr lang="en-US" sz="1400" b="0" i="0" kern="1200">
              <a:solidFill>
                <a:srgbClr val="FF0000"/>
              </a:solidFill>
              <a:latin typeface="Aptos" panose="020B0004020202020204" pitchFamily="34" charset="0"/>
            </a:rPr>
            <a:t> </a:t>
          </a:r>
          <a:r>
            <a:rPr lang="en-US" sz="1400" b="0" i="0" kern="1200">
              <a:solidFill>
                <a:schemeClr val="tx1"/>
              </a:solidFill>
              <a:latin typeface="Aptos" panose="020B0004020202020204" pitchFamily="34" charset="0"/>
            </a:rPr>
            <a:t>in April </a:t>
          </a:r>
          <a:r>
            <a:rPr lang="en-US" sz="1400" b="0" i="0" kern="1200">
              <a:solidFill>
                <a:schemeClr val="tx1"/>
              </a:solidFill>
              <a:latin typeface="Aptos" panose="020B0004020202020204" pitchFamily="34" charset="0"/>
              <a:hlinkClick xmlns:r="http://schemas.openxmlformats.org/officeDocument/2006/relationships" r:id="rId12"/>
            </a:rPr>
            <a:t>limited </a:t>
          </a:r>
          <a:r>
            <a:rPr lang="en-US" sz="1400" b="0" i="0" kern="1200">
              <a:solidFill>
                <a:schemeClr val="tx1"/>
              </a:solidFill>
              <a:latin typeface="Aptos" panose="020B0004020202020204" pitchFamily="34" charset="0"/>
            </a:rPr>
            <a:t>similar provisions in the 1965 Voting Rights Act; </a:t>
          </a:r>
          <a:r>
            <a:rPr lang="en-US" sz="1400" b="0" i="0" kern="1200">
              <a:solidFill>
                <a:schemeClr val="tx1"/>
              </a:solidFill>
              <a:latin typeface="Aptos" panose="020B0004020202020204" pitchFamily="34" charset="0"/>
              <a:hlinkClick xmlns:r="http://schemas.openxmlformats.org/officeDocument/2006/relationships" r:id="rId13"/>
            </a:rPr>
            <a:t>HB 263</a:t>
          </a:r>
          <a:r>
            <a:rPr lang="en-US" sz="1400" b="0" i="0" kern="1200">
              <a:solidFill>
                <a:schemeClr val="tx1"/>
              </a:solidFill>
              <a:latin typeface="Aptos" panose="020B0004020202020204" pitchFamily="34" charset="0"/>
            </a:rPr>
            <a:t> requires nearby bus routes to stop near voting locations entrance</a:t>
          </a:r>
          <a:endParaRPr lang="en-US" sz="1400" b="0" kern="1200">
            <a:solidFill>
              <a:schemeClr val="tx1"/>
            </a:solidFill>
            <a:latin typeface="Aptos" panose="020B0004020202020204" pitchFamily="34" charset="0"/>
          </a:endParaRPr>
        </a:p>
      </dsp:txBody>
      <dsp:txXfrm>
        <a:off x="1790094" y="2383989"/>
        <a:ext cx="6799169" cy="722420"/>
      </dsp:txXfrm>
    </dsp:sp>
    <dsp:sp modelId="{D71C3935-1C64-406E-8CD0-74206CAC6D8D}">
      <dsp:nvSpPr>
        <dsp:cNvPr id="0" name=""/>
        <dsp:cNvSpPr/>
      </dsp:nvSpPr>
      <dsp:spPr>
        <a:xfrm>
          <a:off x="82291" y="247087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175769"/>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hlinkClick xmlns:r="http://schemas.openxmlformats.org/officeDocument/2006/relationships" r:id="rId15"/>
            </a:rPr>
            <a:t>SB 334</a:t>
          </a:r>
          <a:r>
            <a:rPr lang="en-US" sz="1400" kern="1200">
              <a:solidFill>
                <a:schemeClr val="tx1"/>
              </a:solidFill>
              <a:latin typeface="Aptos" panose="020B0004020202020204" pitchFamily="34" charset="0"/>
            </a:rPr>
            <a:t> prohibits manufacturing, selling, or transferring firearms that can be converted into machine guns</a:t>
          </a:r>
          <a:endParaRPr lang="en-US" sz="1400" b="0" strike="noStrike" kern="1200">
            <a:solidFill>
              <a:schemeClr val="tx1"/>
            </a:solidFill>
            <a:latin typeface="Aptos" panose="020B0004020202020204" pitchFamily="34" charset="0"/>
          </a:endParaRPr>
        </a:p>
      </dsp:txBody>
      <dsp:txXfrm>
        <a:off x="1790094" y="3175769"/>
        <a:ext cx="6799169" cy="722420"/>
      </dsp:txXfrm>
    </dsp:sp>
    <dsp:sp modelId="{AA6E8F42-18AC-4B0F-B8F8-10EB8D9D5800}">
      <dsp:nvSpPr>
        <dsp:cNvPr id="0" name=""/>
        <dsp:cNvSpPr/>
      </dsp:nvSpPr>
      <dsp:spPr>
        <a:xfrm>
          <a:off x="82291" y="326554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E385F-B334-45CC-8109-52F59D7628AC}">
      <dsp:nvSpPr>
        <dsp:cNvPr id="0" name=""/>
        <dsp:cNvSpPr/>
      </dsp:nvSpPr>
      <dsp:spPr>
        <a:xfrm>
          <a:off x="0" y="397446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7"/>
            </a:rPr>
            <a:t>SB 385</a:t>
          </a:r>
          <a:r>
            <a:rPr lang="en-US" sz="1400" kern="1200" dirty="0">
              <a:solidFill>
                <a:schemeClr val="tx1"/>
              </a:solidFill>
              <a:latin typeface="Aptos" panose="020B0004020202020204" pitchFamily="34" charset="0"/>
            </a:rPr>
            <a:t> requires the Maryland Department of Health to make vaccine recommendations that follow generally accepted scientific consensus and clinical guidance</a:t>
          </a:r>
        </a:p>
      </dsp:txBody>
      <dsp:txXfrm>
        <a:off x="1790094" y="3974462"/>
        <a:ext cx="6799169" cy="722420"/>
      </dsp:txXfrm>
    </dsp:sp>
    <dsp:sp modelId="{26083246-69A9-4A57-85C7-653A8EAD3885}">
      <dsp:nvSpPr>
        <dsp:cNvPr id="0" name=""/>
        <dsp:cNvSpPr/>
      </dsp:nvSpPr>
      <dsp:spPr>
        <a:xfrm>
          <a:off x="82291" y="4060205"/>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E385F-B334-45CC-8109-52F59D7628AC}">
      <dsp:nvSpPr>
        <dsp:cNvPr id="0" name=""/>
        <dsp:cNvSpPr/>
      </dsp:nvSpPr>
      <dsp:spPr>
        <a:xfrm>
          <a:off x="0" y="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
            </a:rPr>
            <a:t>HJR 1-F</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creates a ballot measure for voters to decide whether to cap property tax increases at 5% rather than 10% beginning in 2027 and to increase a homestead tax exemption to $150,000 of assessed properties in 2027 and $250,000 in 2028</a:t>
          </a:r>
        </a:p>
      </dsp:txBody>
      <dsp:txXfrm>
        <a:off x="1790094" y="0"/>
        <a:ext cx="6799169" cy="722420"/>
      </dsp:txXfrm>
    </dsp:sp>
    <dsp:sp modelId="{26083246-69A9-4A57-85C7-653A8EAD3885}">
      <dsp:nvSpPr>
        <dsp:cNvPr id="0" name=""/>
        <dsp:cNvSpPr/>
      </dsp:nvSpPr>
      <dsp:spPr>
        <a:xfrm>
          <a:off x="82291" y="8688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794663"/>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3"/>
            </a:rPr>
            <a:t>HB 7031</a:t>
          </a:r>
          <a:r>
            <a:rPr lang="en-US" sz="1400" b="0" i="0" kern="1200">
              <a:solidFill>
                <a:schemeClr val="tx1"/>
              </a:solidFill>
              <a:latin typeface="Aptos" panose="020B0004020202020204" pitchFamily="34" charset="0"/>
            </a:rPr>
            <a:t> excludes from the state’s tax structure key </a:t>
          </a:r>
          <a:r>
            <a:rPr lang="en-US" sz="1400" b="0" i="0" kern="1200">
              <a:solidFill>
                <a:schemeClr val="tx1"/>
              </a:solidFill>
              <a:latin typeface="Aptos" panose="020B0004020202020204" pitchFamily="34" charset="0"/>
              <a:hlinkClick xmlns:r="http://schemas.openxmlformats.org/officeDocument/2006/relationships" r:id="rId4"/>
            </a:rPr>
            <a:t>corporate tax breaks</a:t>
          </a:r>
          <a:r>
            <a:rPr lang="en-US" sz="1400" b="0" i="0" kern="1200">
              <a:solidFill>
                <a:schemeClr val="tx1"/>
              </a:solidFill>
              <a:latin typeface="Aptos" panose="020B0004020202020204" pitchFamily="34" charset="0"/>
            </a:rPr>
            <a:t> enacted under the 2025 GOP tax law, while conforming to the rest of the federal law as of 2026</a:t>
          </a:r>
          <a:endParaRPr lang="en-US" sz="1400" b="0" strike="sngStrike" kern="1200">
            <a:solidFill>
              <a:srgbClr val="FF0000"/>
            </a:solidFill>
            <a:latin typeface="Aptos" panose="020B0004020202020204" pitchFamily="34" charset="0"/>
          </a:endParaRPr>
        </a:p>
      </dsp:txBody>
      <dsp:txXfrm>
        <a:off x="1790094" y="794663"/>
        <a:ext cx="6799169" cy="722420"/>
      </dsp:txXfrm>
    </dsp:sp>
    <dsp:sp modelId="{E9C8A5D3-171F-43FA-9240-CE44C187D99F}">
      <dsp:nvSpPr>
        <dsp:cNvPr id="0" name=""/>
        <dsp:cNvSpPr/>
      </dsp:nvSpPr>
      <dsp:spPr>
        <a:xfrm>
          <a:off x="82291" y="88155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F8307-7C8E-4DD1-82C6-A2F941C06278}">
      <dsp:nvSpPr>
        <dsp:cNvPr id="0" name=""/>
        <dsp:cNvSpPr/>
      </dsp:nvSpPr>
      <dsp:spPr>
        <a:xfrm>
          <a:off x="0" y="158932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6"/>
            </a:rPr>
            <a:t>SB 484</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requires </a:t>
          </a:r>
          <a:r>
            <a:rPr lang="en-US" sz="1400" kern="1200" dirty="0">
              <a:solidFill>
                <a:schemeClr val="tx1"/>
              </a:solidFill>
              <a:latin typeface="Aptos" panose="020B0004020202020204" pitchFamily="34" charset="0"/>
              <a:hlinkClick xmlns:r="http://schemas.openxmlformats.org/officeDocument/2006/relationships" r:id="rId7"/>
            </a:rPr>
            <a:t>data centers</a:t>
          </a:r>
          <a:r>
            <a:rPr lang="en-US" sz="1400" kern="1200" dirty="0">
              <a:solidFill>
                <a:schemeClr val="tx1"/>
              </a:solidFill>
              <a:latin typeface="Aptos" panose="020B0004020202020204" pitchFamily="34" charset="0"/>
            </a:rPr>
            <a:t> to bear the full cost of service for their electrical load; public </a:t>
          </a:r>
          <a:r>
            <a:rPr lang="en-US" sz="1400" b="0" kern="1200" dirty="0">
              <a:solidFill>
                <a:schemeClr val="tx1"/>
              </a:solidFill>
              <a:latin typeface="Aptos" panose="020B0004020202020204" pitchFamily="34" charset="0"/>
            </a:rPr>
            <a:t>utilities also couldn’t provide electric service to a data center that’s a foreign entity</a:t>
          </a:r>
        </a:p>
      </dsp:txBody>
      <dsp:txXfrm>
        <a:off x="1790094" y="1589326"/>
        <a:ext cx="6799169" cy="722420"/>
      </dsp:txXfrm>
    </dsp:sp>
    <dsp:sp modelId="{9ACCF81B-C7CA-4DA5-88A5-55DFFE837EBD}">
      <dsp:nvSpPr>
        <dsp:cNvPr id="0" name=""/>
        <dsp:cNvSpPr/>
      </dsp:nvSpPr>
      <dsp:spPr>
        <a:xfrm>
          <a:off x="82291" y="167621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2383989"/>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9"/>
            </a:rPr>
            <a:t>HB 1217</a:t>
          </a:r>
          <a:r>
            <a:rPr lang="en-US" sz="1400" b="0" i="0" kern="1200">
              <a:solidFill>
                <a:schemeClr val="tx1"/>
              </a:solidFill>
              <a:latin typeface="Aptos" panose="020B0004020202020204" pitchFamily="34" charset="0"/>
            </a:rPr>
            <a:t> prohibits a governmental entity from enacting or enforcing initiatives related to net-zero emissions policies, including as a condition of a contract</a:t>
          </a:r>
          <a:endParaRPr lang="en-US" sz="1400" kern="1200">
            <a:solidFill>
              <a:schemeClr val="tx1"/>
            </a:solidFill>
            <a:latin typeface="Aptos" panose="020B0004020202020204" pitchFamily="34" charset="0"/>
          </a:endParaRPr>
        </a:p>
      </dsp:txBody>
      <dsp:txXfrm>
        <a:off x="1790094" y="2383989"/>
        <a:ext cx="6799169" cy="722420"/>
      </dsp:txXfrm>
    </dsp:sp>
    <dsp:sp modelId="{103819A7-0E52-4AA5-96E2-0C4C03BE3FB9}">
      <dsp:nvSpPr>
        <dsp:cNvPr id="0" name=""/>
        <dsp:cNvSpPr/>
      </dsp:nvSpPr>
      <dsp:spPr>
        <a:xfrm>
          <a:off x="82291" y="247087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317865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1"/>
            </a:rPr>
            <a:t>HB 991</a:t>
          </a:r>
          <a:r>
            <a:rPr lang="en-US" sz="1400" kern="1200" dirty="0">
              <a:latin typeface="Aptos" panose="020B0004020202020204" pitchFamily="34" charset="0"/>
            </a:rPr>
            <a:t>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requires voters to provide evidence of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hlinkClick xmlns:r="http://schemas.openxmlformats.org/officeDocument/2006/relationships" r:id="rId12"/>
            </a:rPr>
            <a:t>US citizenship</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 to register or remain on registration list beginning in 2027 and limits</a:t>
          </a:r>
          <a:r>
            <a:rPr lang="en-US" sz="1400" kern="1200" dirty="0">
              <a:solidFill>
                <a:schemeClr val="tx1"/>
              </a:solidFill>
              <a:effectLst/>
              <a:latin typeface="Aptos" panose="020B0004020202020204" pitchFamily="34" charset="0"/>
              <a:ea typeface="+mn-ea"/>
              <a:cs typeface="+mn-cs"/>
            </a:rPr>
            <a:t> the list of acceptable identification to government-issued photo ID; law is being </a:t>
          </a:r>
          <a:r>
            <a:rPr lang="en-US" sz="1400" kern="1200" dirty="0">
              <a:solidFill>
                <a:schemeClr val="tx1"/>
              </a:solidFill>
              <a:effectLst/>
              <a:latin typeface="Aptos" panose="020B0004020202020204" pitchFamily="34" charset="0"/>
              <a:ea typeface="+mn-ea"/>
              <a:cs typeface="+mn-cs"/>
              <a:hlinkClick xmlns:r="http://schemas.openxmlformats.org/officeDocument/2006/relationships" r:id="rId13"/>
            </a:rPr>
            <a:t>challenged</a:t>
          </a:r>
          <a:r>
            <a:rPr lang="en-US" sz="1400" kern="1200" dirty="0">
              <a:solidFill>
                <a:srgbClr val="FF0000"/>
              </a:solidFill>
              <a:effectLst/>
              <a:latin typeface="Aptos" panose="020B0004020202020204" pitchFamily="34" charset="0"/>
              <a:ea typeface="+mn-ea"/>
              <a:cs typeface="+mn-cs"/>
            </a:rPr>
            <a:t> </a:t>
          </a:r>
          <a:r>
            <a:rPr lang="en-US" sz="1400" kern="1200" dirty="0">
              <a:solidFill>
                <a:schemeClr val="tx1"/>
              </a:solidFill>
              <a:effectLst/>
              <a:latin typeface="Aptos" panose="020B0004020202020204" pitchFamily="34" charset="0"/>
              <a:ea typeface="+mn-ea"/>
              <a:cs typeface="+mn-cs"/>
            </a:rPr>
            <a:t>in court</a:t>
          </a:r>
          <a:endParaRPr lang="en-US" sz="1400" b="1" kern="1200" dirty="0">
            <a:solidFill>
              <a:srgbClr val="FF0000"/>
            </a:solidFill>
            <a:latin typeface="Aptos" panose="020B0004020202020204" pitchFamily="34" charset="0"/>
          </a:endParaRPr>
        </a:p>
      </dsp:txBody>
      <dsp:txXfrm>
        <a:off x="1790094" y="3178652"/>
        <a:ext cx="6799169" cy="722420"/>
      </dsp:txXfrm>
    </dsp:sp>
    <dsp:sp modelId="{D71C3935-1C64-406E-8CD0-74206CAC6D8D}">
      <dsp:nvSpPr>
        <dsp:cNvPr id="0" name=""/>
        <dsp:cNvSpPr/>
      </dsp:nvSpPr>
      <dsp:spPr>
        <a:xfrm>
          <a:off x="82291" y="326554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97043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hlinkClick xmlns:r="http://schemas.openxmlformats.org/officeDocument/2006/relationships" r:id="rId15"/>
            </a:rPr>
            <a:t>HB 757</a:t>
          </a:r>
          <a:r>
            <a:rPr lang="en-US" sz="1400" kern="1200">
              <a:solidFill>
                <a:schemeClr val="tx1"/>
              </a:solidFill>
              <a:latin typeface="Aptos" panose="020B0004020202020204" pitchFamily="34" charset="0"/>
            </a:rPr>
            <a:t> </a:t>
          </a:r>
          <a:r>
            <a:rPr lang="en-US" sz="1400" b="0" i="0" kern="1200">
              <a:solidFill>
                <a:schemeClr val="tx1"/>
              </a:solidFill>
              <a:latin typeface="Aptos" panose="020B0004020202020204" pitchFamily="34" charset="0"/>
            </a:rPr>
            <a:t>expands to public universities a program allowing faculty to carry guns on campus after completing training program; creates a second-degree felony for discharging a firearm within 1,000 feet of a school</a:t>
          </a:r>
          <a:endParaRPr lang="en-US" sz="1400" b="0" kern="1200">
            <a:solidFill>
              <a:schemeClr val="tx1"/>
            </a:solidFill>
            <a:latin typeface="Aptos" panose="020B0004020202020204" pitchFamily="34" charset="0"/>
          </a:endParaRPr>
        </a:p>
      </dsp:txBody>
      <dsp:txXfrm>
        <a:off x="1790094" y="3970432"/>
        <a:ext cx="6799169" cy="722420"/>
      </dsp:txXfrm>
    </dsp:sp>
    <dsp:sp modelId="{AA6E8F42-18AC-4B0F-B8F8-10EB8D9D5800}">
      <dsp:nvSpPr>
        <dsp:cNvPr id="0" name=""/>
        <dsp:cNvSpPr/>
      </dsp:nvSpPr>
      <dsp:spPr>
        <a:xfrm>
          <a:off x="82291" y="4060205"/>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4C17-0484-4A2D-9077-7173D7068B1A}">
      <dsp:nvSpPr>
        <dsp:cNvPr id="0" name=""/>
        <dsp:cNvSpPr/>
      </dsp:nvSpPr>
      <dsp:spPr>
        <a:xfrm>
          <a:off x="0" y="0"/>
          <a:ext cx="8596191"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hlinkClick xmlns:r="http://schemas.openxmlformats.org/officeDocument/2006/relationships" r:id="rId1"/>
            </a:rPr>
            <a:t>SB 243</a:t>
          </a:r>
          <a:r>
            <a:rPr lang="en-US" sz="1400" kern="1200">
              <a:solidFill>
                <a:schemeClr val="tx1"/>
              </a:solidFill>
              <a:latin typeface="Aptos" panose="020B0004020202020204" pitchFamily="34" charset="0"/>
            </a:rPr>
            <a:t> conforms Indiana’s tax code to Republicans’ 2025 </a:t>
          </a:r>
          <a:r>
            <a:rPr lang="en-US" sz="1400" kern="1200">
              <a:solidFill>
                <a:schemeClr val="tx1"/>
              </a:solidFill>
              <a:latin typeface="Aptos" panose="020B0004020202020204" pitchFamily="34" charset="0"/>
              <a:hlinkClick xmlns:r="http://schemas.openxmlformats.org/officeDocument/2006/relationships" r:id="rId2"/>
            </a:rPr>
            <a:t>federal tax law</a:t>
          </a:r>
          <a:r>
            <a:rPr lang="en-US" sz="1400" kern="1200">
              <a:solidFill>
                <a:schemeClr val="tx1"/>
              </a:solidFill>
              <a:latin typeface="Aptos" panose="020B0004020202020204" pitchFamily="34" charset="0"/>
            </a:rPr>
            <a:t> regarding </a:t>
          </a:r>
          <a:r>
            <a:rPr lang="en-US" sz="1400" b="0" i="0" kern="1200">
              <a:solidFill>
                <a:schemeClr val="tx1"/>
              </a:solidFill>
              <a:latin typeface="Aptos" panose="020B0004020202020204" pitchFamily="34" charset="0"/>
            </a:rPr>
            <a:t>tax exemptions for tipped and overtime income and car loan interest for the 2026 tax year; decouples from federal tax relief provisions for businesses</a:t>
          </a:r>
          <a:endParaRPr lang="en-US" sz="1400" kern="1200">
            <a:solidFill>
              <a:schemeClr val="tx1"/>
            </a:solidFill>
            <a:latin typeface="Aptos" panose="020B0004020202020204" pitchFamily="34" charset="0"/>
          </a:endParaRPr>
        </a:p>
      </dsp:txBody>
      <dsp:txXfrm>
        <a:off x="1806158" y="0"/>
        <a:ext cx="6790032" cy="869198"/>
      </dsp:txXfrm>
    </dsp:sp>
    <dsp:sp modelId="{103819A7-0E52-4AA5-96E2-0C4C03BE3FB9}">
      <dsp:nvSpPr>
        <dsp:cNvPr id="0" name=""/>
        <dsp:cNvSpPr/>
      </dsp:nvSpPr>
      <dsp:spPr>
        <a:xfrm>
          <a:off x="81710" y="160280"/>
          <a:ext cx="548643"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2C9ED-F7D8-422A-A649-1AE00B0FC45D}">
      <dsp:nvSpPr>
        <dsp:cNvPr id="0" name=""/>
        <dsp:cNvSpPr/>
      </dsp:nvSpPr>
      <dsp:spPr>
        <a:xfrm>
          <a:off x="0" y="956118"/>
          <a:ext cx="8596191"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4"/>
            </a:rPr>
            <a:t>SB 277</a:t>
          </a:r>
          <a:r>
            <a:rPr lang="en-US" sz="1400" kern="1200" dirty="0">
              <a:solidFill>
                <a:schemeClr val="tx1"/>
              </a:solidFill>
              <a:latin typeface="Aptos" panose="020B0004020202020204" pitchFamily="34" charset="0"/>
            </a:rPr>
            <a:t> restructures state environmental agency </a:t>
          </a:r>
          <a:r>
            <a:rPr lang="en-US" sz="1400" b="0" i="0" kern="1200" dirty="0">
              <a:solidFill>
                <a:schemeClr val="tx1"/>
              </a:solidFill>
              <a:latin typeface="Aptos" panose="020B0004020202020204" pitchFamily="34" charset="0"/>
            </a:rPr>
            <a:t>mandates; prohibits decision making based solely on federal risk values that haven’t been promulgated through federal rulemaking; removes state agency reporting requirements</a:t>
          </a:r>
          <a:endParaRPr lang="en-US" sz="1400" b="1" kern="1200" dirty="0">
            <a:solidFill>
              <a:schemeClr val="tx1"/>
            </a:solidFill>
            <a:latin typeface="Aptos" panose="020B0004020202020204" pitchFamily="34" charset="0"/>
          </a:endParaRPr>
        </a:p>
      </dsp:txBody>
      <dsp:txXfrm>
        <a:off x="1806158" y="956118"/>
        <a:ext cx="6790032" cy="869198"/>
      </dsp:txXfrm>
    </dsp:sp>
    <dsp:sp modelId="{1C2A5E8F-4C87-44FB-8976-29AF1ED7F47A}">
      <dsp:nvSpPr>
        <dsp:cNvPr id="0" name=""/>
        <dsp:cNvSpPr/>
      </dsp:nvSpPr>
      <dsp:spPr>
        <a:xfrm>
          <a:off x="81710" y="1116398"/>
          <a:ext cx="548643"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B96866-B2E4-400A-98A4-EEEFB5EC0925}">
      <dsp:nvSpPr>
        <dsp:cNvPr id="0" name=""/>
        <dsp:cNvSpPr/>
      </dsp:nvSpPr>
      <dsp:spPr>
        <a:xfrm>
          <a:off x="0" y="1912236"/>
          <a:ext cx="8596191"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6"/>
            </a:rPr>
            <a:t>SB 76</a:t>
          </a:r>
          <a:r>
            <a:rPr lang="en-US" sz="1400" kern="1200" dirty="0">
              <a:solidFill>
                <a:schemeClr val="tx1"/>
              </a:solidFill>
              <a:latin typeface="Aptos" panose="020B0004020202020204" pitchFamily="34" charset="0"/>
            </a:rPr>
            <a:t> allows the state attorney general to sue public entities for failing to comply with immigration inquiries</a:t>
          </a:r>
          <a:r>
            <a:rPr lang="en-US" sz="1400" b="0" i="0" kern="1200" dirty="0">
              <a:solidFill>
                <a:schemeClr val="tx1"/>
              </a:solidFill>
              <a:latin typeface="Aptos" panose="020B0004020202020204" pitchFamily="34" charset="0"/>
            </a:rPr>
            <a:t>; requires local agencies to comply with federal detainer requests and prohibits businesses from employing unauthorized immigrants</a:t>
          </a:r>
          <a:endParaRPr lang="en-US" sz="1400" b="1" kern="1200" dirty="0">
            <a:solidFill>
              <a:schemeClr val="tx1"/>
            </a:solidFill>
            <a:latin typeface="Aptos" panose="020B0004020202020204" pitchFamily="34" charset="0"/>
          </a:endParaRPr>
        </a:p>
      </dsp:txBody>
      <dsp:txXfrm>
        <a:off x="1806158" y="1912236"/>
        <a:ext cx="6790032" cy="869198"/>
      </dsp:txXfrm>
    </dsp:sp>
    <dsp:sp modelId="{5D296D91-A4F8-45E3-9636-917ACA450D65}">
      <dsp:nvSpPr>
        <dsp:cNvPr id="0" name=""/>
        <dsp:cNvSpPr/>
      </dsp:nvSpPr>
      <dsp:spPr>
        <a:xfrm>
          <a:off x="81710" y="2072517"/>
          <a:ext cx="548643"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2868355"/>
          <a:ext cx="8596191"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8"/>
            </a:rPr>
            <a:t>HB 1001</a:t>
          </a:r>
          <a:r>
            <a:rPr lang="en-US" sz="1400" kern="1200" dirty="0">
              <a:solidFill>
                <a:schemeClr val="tx1"/>
              </a:solidFill>
              <a:latin typeface="Aptos" panose="020B0004020202020204" pitchFamily="34" charset="0"/>
            </a:rPr>
            <a:t> limits </a:t>
          </a:r>
          <a:r>
            <a:rPr lang="en-US" sz="1400" b="0" i="0" kern="1200" dirty="0">
              <a:solidFill>
                <a:schemeClr val="tx1"/>
              </a:solidFill>
              <a:latin typeface="Aptos" panose="020B0004020202020204" pitchFamily="34" charset="0"/>
            </a:rPr>
            <a:t>impact fees on new development and caps building permit fee increases</a:t>
          </a:r>
          <a:r>
            <a:rPr lang="en-US" sz="1400" kern="1200" dirty="0">
              <a:solidFill>
                <a:schemeClr val="tx1"/>
              </a:solidFill>
              <a:latin typeface="Aptos" panose="020B0004020202020204" pitchFamily="34" charset="0"/>
            </a:rPr>
            <a:t>; requires local governments to examine their ordinances and zoning regulations with the goal of increasing housing development</a:t>
          </a:r>
        </a:p>
      </dsp:txBody>
      <dsp:txXfrm>
        <a:off x="1806158" y="2868355"/>
        <a:ext cx="6790032" cy="869198"/>
      </dsp:txXfrm>
    </dsp:sp>
    <dsp:sp modelId="{AA6E8F42-18AC-4B0F-B8F8-10EB8D9D5800}">
      <dsp:nvSpPr>
        <dsp:cNvPr id="0" name=""/>
        <dsp:cNvSpPr/>
      </dsp:nvSpPr>
      <dsp:spPr>
        <a:xfrm>
          <a:off x="81710" y="3028635"/>
          <a:ext cx="548643" cy="548638"/>
        </a:xfrm>
        <a:prstGeom prst="roundRect">
          <a:avLst>
            <a:gd name="adj" fmla="val 10000"/>
          </a:avLst>
        </a:prstGeom>
        <a:blipFill rotWithShape="1">
          <a:blip xmlns:r="http://schemas.openxmlformats.org/officeDocument/2006/relationships" r:embed="rId9"/>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E385F-B334-45CC-8109-52F59D7628AC}">
      <dsp:nvSpPr>
        <dsp:cNvPr id="0" name=""/>
        <dsp:cNvSpPr/>
      </dsp:nvSpPr>
      <dsp:spPr>
        <a:xfrm>
          <a:off x="0" y="3824473"/>
          <a:ext cx="8596191"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hlinkClick xmlns:r="http://schemas.openxmlformats.org/officeDocument/2006/relationships" r:id="rId10"/>
            </a:rPr>
            <a:t>SB 78</a:t>
          </a:r>
          <a:r>
            <a:rPr lang="en-US" sz="1400" kern="1200">
              <a:solidFill>
                <a:schemeClr val="tx1"/>
              </a:solidFill>
              <a:latin typeface="Aptos" panose="020B0004020202020204" pitchFamily="34" charset="0"/>
            </a:rPr>
            <a:t> requires schools to adopt a cell phone policy for school days that institutes storage rules or bars device use</a:t>
          </a:r>
          <a:r>
            <a:rPr lang="en-US" sz="1400" strike="noStrike" kern="1200">
              <a:solidFill>
                <a:schemeClr val="tx1"/>
              </a:solidFill>
              <a:latin typeface="Aptos" panose="020B0004020202020204" pitchFamily="34" charset="0"/>
            </a:rPr>
            <a:t>; provides immunity to schools from civil liability for good-faith actions to comply </a:t>
          </a:r>
          <a:endParaRPr lang="en-US" sz="1400" kern="1200">
            <a:solidFill>
              <a:schemeClr val="tx1"/>
            </a:solidFill>
            <a:latin typeface="Aptos" panose="020B0004020202020204" pitchFamily="34" charset="0"/>
          </a:endParaRPr>
        </a:p>
      </dsp:txBody>
      <dsp:txXfrm>
        <a:off x="1806158" y="3824473"/>
        <a:ext cx="6790032" cy="869198"/>
      </dsp:txXfrm>
    </dsp:sp>
    <dsp:sp modelId="{26083246-69A9-4A57-85C7-653A8EAD3885}">
      <dsp:nvSpPr>
        <dsp:cNvPr id="0" name=""/>
        <dsp:cNvSpPr/>
      </dsp:nvSpPr>
      <dsp:spPr>
        <a:xfrm>
          <a:off x="81710" y="3984753"/>
          <a:ext cx="548643" cy="548638"/>
        </a:xfrm>
        <a:prstGeom prst="roundRect">
          <a:avLst>
            <a:gd name="adj" fmla="val 10000"/>
          </a:avLst>
        </a:prstGeom>
        <a:blipFill rotWithShape="1">
          <a:blip xmlns:r="http://schemas.openxmlformats.org/officeDocument/2006/relationships" r:embed="rId1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28B8-D879-4B3C-9B7F-619ED7C3E2C8}">
      <dsp:nvSpPr>
        <dsp:cNvPr id="0" name=""/>
        <dsp:cNvSpPr/>
      </dsp:nvSpPr>
      <dsp:spPr>
        <a:xfrm>
          <a:off x="0" y="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cs typeface="Aparajita" panose="02020603050405020304" pitchFamily="18" charset="0"/>
              <a:hlinkClick xmlns:r="http://schemas.openxmlformats.org/officeDocument/2006/relationships" r:id="rId1"/>
            </a:rPr>
            <a:t>SB 151</a:t>
          </a:r>
          <a:r>
            <a:rPr lang="en-US" sz="1400" b="0" i="0" kern="1200">
              <a:solidFill>
                <a:schemeClr val="tx1"/>
              </a:solidFill>
              <a:latin typeface="Aptos" panose="020B0004020202020204" pitchFamily="34" charset="0"/>
              <a:cs typeface="Aparajita" panose="02020603050405020304" pitchFamily="18" charset="0"/>
            </a:rPr>
            <a:t> affirmatively </a:t>
          </a:r>
          <a:r>
            <a:rPr lang="en-US" sz="1400" b="0" i="0" kern="1200">
              <a:solidFill>
                <a:schemeClr val="tx1"/>
              </a:solidFill>
              <a:latin typeface="Aptos" panose="020B0004020202020204" pitchFamily="34" charset="0"/>
              <a:cs typeface="Aparajita" panose="02020603050405020304" pitchFamily="18" charset="0"/>
              <a:hlinkClick xmlns:r="http://schemas.openxmlformats.org/officeDocument/2006/relationships" r:id="rId2"/>
            </a:rPr>
            <a:t>decouples</a:t>
          </a:r>
          <a:r>
            <a:rPr lang="en-US" sz="1400" b="0" i="0" kern="1200">
              <a:solidFill>
                <a:schemeClr val="tx1"/>
              </a:solidFill>
              <a:latin typeface="Aptos" panose="020B0004020202020204" pitchFamily="34" charset="0"/>
              <a:cs typeface="Aparajita" panose="02020603050405020304" pitchFamily="18" charset="0"/>
            </a:rPr>
            <a:t> the state tax framework from the 2025 GOP federal tax law and creates a new state tax credit and exemption programs benefiting local news organizations, physicians, and developers of affordable housing</a:t>
          </a:r>
          <a:endParaRPr lang="en-US" sz="1400" kern="1200">
            <a:solidFill>
              <a:schemeClr val="tx1"/>
            </a:solidFill>
            <a:latin typeface="Aptos" panose="020B0004020202020204" pitchFamily="34" charset="0"/>
            <a:cs typeface="Aparajita" panose="02020603050405020304" pitchFamily="18" charset="0"/>
          </a:endParaRPr>
        </a:p>
      </dsp:txBody>
      <dsp:txXfrm>
        <a:off x="1804772" y="0"/>
        <a:ext cx="6784491" cy="869198"/>
      </dsp:txXfrm>
    </dsp:sp>
    <dsp:sp modelId="{E9C8A5D3-171F-43FA-9240-CE44C187D99F}">
      <dsp:nvSpPr>
        <dsp:cNvPr id="0" name=""/>
        <dsp:cNvSpPr/>
      </dsp:nvSpPr>
      <dsp:spPr>
        <a:xfrm>
          <a:off x="75959" y="160280"/>
          <a:ext cx="548647" cy="548638"/>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95611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cs typeface="Aparajita" panose="02020603050405020304" pitchFamily="18" charset="0"/>
              <a:hlinkClick xmlns:r="http://schemas.openxmlformats.org/officeDocument/2006/relationships" r:id="rId4"/>
            </a:rPr>
            <a:t>HB 9</a:t>
          </a:r>
          <a:r>
            <a:rPr lang="en-US" sz="1400" kern="1200" dirty="0">
              <a:solidFill>
                <a:schemeClr val="tx1"/>
              </a:solidFill>
              <a:latin typeface="Aptos" panose="020B0004020202020204" pitchFamily="34" charset="0"/>
              <a:cs typeface="Aparajita" panose="02020603050405020304" pitchFamily="18" charset="0"/>
            </a:rPr>
            <a:t> prohibits public agencies from entering into or continuing agreements to detain individuals for federal civil immigration violations</a:t>
          </a:r>
        </a:p>
      </dsp:txBody>
      <dsp:txXfrm>
        <a:off x="1804772" y="956118"/>
        <a:ext cx="6784491" cy="869198"/>
      </dsp:txXfrm>
    </dsp:sp>
    <dsp:sp modelId="{103819A7-0E52-4AA5-96E2-0C4C03BE3FB9}">
      <dsp:nvSpPr>
        <dsp:cNvPr id="0" name=""/>
        <dsp:cNvSpPr/>
      </dsp:nvSpPr>
      <dsp:spPr>
        <a:xfrm>
          <a:off x="75959" y="1116398"/>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190530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cs typeface="Aparajita" panose="02020603050405020304" pitchFamily="18" charset="0"/>
              <a:hlinkClick xmlns:r="http://schemas.openxmlformats.org/officeDocument/2006/relationships" r:id="rId6"/>
            </a:rPr>
            <a:t>HB 99</a:t>
          </a:r>
          <a:r>
            <a:rPr lang="en-US" sz="1400" kern="1200">
              <a:latin typeface="Aptos" panose="020B0004020202020204" pitchFamily="34" charset="0"/>
              <a:cs typeface="Aparajita" panose="02020603050405020304" pitchFamily="18" charset="0"/>
            </a:rPr>
            <a:t> </a:t>
          </a:r>
          <a:r>
            <a:rPr lang="en-US" sz="1400" kern="1200">
              <a:solidFill>
                <a:schemeClr val="tx1"/>
              </a:solidFill>
              <a:latin typeface="Aptos" panose="020B0004020202020204" pitchFamily="34" charset="0"/>
              <a:cs typeface="Aparajita" panose="02020603050405020304" pitchFamily="18" charset="0"/>
            </a:rPr>
            <a:t>creates</a:t>
          </a:r>
          <a:r>
            <a:rPr lang="en-US" sz="1400" kern="1200">
              <a:solidFill>
                <a:srgbClr val="FF0000"/>
              </a:solidFill>
              <a:latin typeface="Aptos" panose="020B0004020202020204" pitchFamily="34" charset="0"/>
              <a:cs typeface="Aparajita" panose="02020603050405020304" pitchFamily="18" charset="0"/>
            </a:rPr>
            <a:t> </a:t>
          </a:r>
          <a:r>
            <a:rPr lang="en-US" sz="1400" kern="1200">
              <a:solidFill>
                <a:schemeClr val="tx1"/>
              </a:solidFill>
              <a:latin typeface="Aptos" panose="020B0004020202020204" pitchFamily="34" charset="0"/>
              <a:cs typeface="Aparajita" panose="02020603050405020304" pitchFamily="18" charset="0"/>
            </a:rPr>
            <a:t>caps on punitive damages based on type of provider and requires plaintiffs to provide clear and convincing evidence that a provider’s actions were malicious or willful</a:t>
          </a:r>
          <a:endParaRPr lang="en-US" sz="1400" kern="1200">
            <a:latin typeface="Aptos" panose="020B0004020202020204" pitchFamily="34" charset="0"/>
            <a:cs typeface="Aparajita" panose="02020603050405020304" pitchFamily="18" charset="0"/>
          </a:endParaRPr>
        </a:p>
      </dsp:txBody>
      <dsp:txXfrm>
        <a:off x="1804772" y="1905300"/>
        <a:ext cx="6784491" cy="869198"/>
      </dsp:txXfrm>
    </dsp:sp>
    <dsp:sp modelId="{AA6E8F42-18AC-4B0F-B8F8-10EB8D9D5800}">
      <dsp:nvSpPr>
        <dsp:cNvPr id="0" name=""/>
        <dsp:cNvSpPr/>
      </dsp:nvSpPr>
      <dsp:spPr>
        <a:xfrm>
          <a:off x="75959" y="2072517"/>
          <a:ext cx="548647" cy="548638"/>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F13494-A649-4F30-B3EF-FABEEBB6A2F7}">
      <dsp:nvSpPr>
        <dsp:cNvPr id="0" name=""/>
        <dsp:cNvSpPr/>
      </dsp:nvSpPr>
      <dsp:spPr>
        <a:xfrm>
          <a:off x="0" y="2846703"/>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cs typeface="Aparajita" panose="02020603050405020304" pitchFamily="18" charset="0"/>
              <a:hlinkClick xmlns:r="http://schemas.openxmlformats.org/officeDocument/2006/relationships" r:id="rId8"/>
            </a:rPr>
            <a:t>HB 200</a:t>
          </a:r>
          <a:r>
            <a:rPr lang="en-US" sz="1400" kern="1200">
              <a:latin typeface="Aptos" panose="020B0004020202020204" pitchFamily="34" charset="0"/>
              <a:cs typeface="Aparajita" panose="02020603050405020304" pitchFamily="18" charset="0"/>
            </a:rPr>
            <a:t> </a:t>
          </a:r>
          <a:r>
            <a:rPr lang="en-US" sz="1400" kern="1200">
              <a:solidFill>
                <a:schemeClr val="tx1"/>
              </a:solidFill>
              <a:latin typeface="Aptos" panose="020B0004020202020204" pitchFamily="34" charset="0"/>
              <a:cs typeface="Aparajita" panose="02020603050405020304" pitchFamily="18" charset="0"/>
            </a:rPr>
            <a:t>provides loans for first-time homebuyers to purchase starter homes from eligible builders</a:t>
          </a:r>
          <a:r>
            <a:rPr lang="en-US" sz="1400" strike="noStrike" kern="1200">
              <a:solidFill>
                <a:schemeClr val="tx1"/>
              </a:solidFill>
              <a:latin typeface="Aptos" panose="020B0004020202020204" pitchFamily="34" charset="0"/>
              <a:cs typeface="Aparajita" panose="02020603050405020304" pitchFamily="18" charset="0"/>
            </a:rPr>
            <a:t>; applies to buyers with income </a:t>
          </a:r>
          <a:r>
            <a:rPr lang="en-US" sz="1400" kern="1200">
              <a:solidFill>
                <a:schemeClr val="tx1"/>
              </a:solidFill>
              <a:latin typeface="Aptos" panose="020B0004020202020204" pitchFamily="34" charset="0"/>
              <a:cs typeface="Aparajita" panose="02020603050405020304" pitchFamily="18" charset="0"/>
            </a:rPr>
            <a:t>below 120% of the area median income </a:t>
          </a:r>
        </a:p>
      </dsp:txBody>
      <dsp:txXfrm>
        <a:off x="1804772" y="2846703"/>
        <a:ext cx="6784491" cy="869198"/>
      </dsp:txXfrm>
    </dsp:sp>
    <dsp:sp modelId="{85E87DE7-55D1-4F08-8704-6639D5D50394}">
      <dsp:nvSpPr>
        <dsp:cNvPr id="0" name=""/>
        <dsp:cNvSpPr/>
      </dsp:nvSpPr>
      <dsp:spPr>
        <a:xfrm>
          <a:off x="72781" y="3028635"/>
          <a:ext cx="548647" cy="548638"/>
        </a:xfrm>
        <a:prstGeom prst="roundRect">
          <a:avLst>
            <a:gd name="adj" fmla="val 10000"/>
          </a:avLst>
        </a:prstGeom>
        <a:blipFill rotWithShape="1">
          <a:blip xmlns:r="http://schemas.openxmlformats.org/officeDocument/2006/relationships" r:embed="rId9"/>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E385F-B334-45CC-8109-52F59D7628AC}">
      <dsp:nvSpPr>
        <dsp:cNvPr id="0" name=""/>
        <dsp:cNvSpPr/>
      </dsp:nvSpPr>
      <dsp:spPr>
        <a:xfrm>
          <a:off x="0" y="3824473"/>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cs typeface="Aparajita" panose="02020603050405020304" pitchFamily="18" charset="0"/>
              <a:hlinkClick xmlns:r="http://schemas.openxmlformats.org/officeDocument/2006/relationships" r:id="rId10"/>
            </a:rPr>
            <a:t>SB 241</a:t>
          </a:r>
          <a:r>
            <a:rPr lang="en-US" sz="1400" kern="1200">
              <a:latin typeface="Aptos" panose="020B0004020202020204" pitchFamily="34" charset="0"/>
              <a:cs typeface="Aparajita" panose="02020603050405020304" pitchFamily="18" charset="0"/>
            </a:rPr>
            <a:t> </a:t>
          </a:r>
          <a:r>
            <a:rPr lang="en-US" sz="1400" kern="1200">
              <a:solidFill>
                <a:schemeClr val="tx1"/>
              </a:solidFill>
              <a:latin typeface="Aptos" panose="020B0004020202020204" pitchFamily="34" charset="0"/>
              <a:cs typeface="Aparajita" panose="02020603050405020304" pitchFamily="18" charset="0"/>
            </a:rPr>
            <a:t>codifies universal</a:t>
          </a:r>
          <a:r>
            <a:rPr lang="en-US" sz="1400" kern="1200">
              <a:solidFill>
                <a:srgbClr val="FF0000"/>
              </a:solidFill>
              <a:latin typeface="Aptos" panose="020B0004020202020204" pitchFamily="34" charset="0"/>
              <a:cs typeface="Aparajita" panose="02020603050405020304" pitchFamily="18" charset="0"/>
            </a:rPr>
            <a:t> </a:t>
          </a:r>
          <a:r>
            <a:rPr lang="en-US" sz="1400" kern="1200">
              <a:solidFill>
                <a:schemeClr val="tx1"/>
              </a:solidFill>
              <a:latin typeface="Aptos" panose="020B0004020202020204" pitchFamily="34" charset="0"/>
              <a:cs typeface="Aparajita" panose="02020603050405020304" pitchFamily="18" charset="0"/>
              <a:hlinkClick xmlns:r="http://schemas.openxmlformats.org/officeDocument/2006/relationships" r:id="rId11"/>
            </a:rPr>
            <a:t>child care</a:t>
          </a:r>
          <a:r>
            <a:rPr lang="en-US" sz="1400" kern="1200">
              <a:solidFill>
                <a:schemeClr val="tx1"/>
              </a:solidFill>
              <a:latin typeface="Aptos" panose="020B0004020202020204" pitchFamily="34" charset="0"/>
              <a:cs typeface="Aparajita" panose="02020603050405020304" pitchFamily="18" charset="0"/>
            </a:rPr>
            <a:t> program and establishes requirements for program administration, including use of a cost estimation model for provider reimbursement rates based on facility type, age group served, facility quality rating </a:t>
          </a:r>
          <a:endParaRPr lang="en-US" sz="1400" b="1" kern="1200">
            <a:solidFill>
              <a:schemeClr val="tx1"/>
            </a:solidFill>
            <a:latin typeface="Aptos" panose="020B0004020202020204" pitchFamily="34" charset="0"/>
            <a:cs typeface="Aparajita" panose="02020603050405020304" pitchFamily="18" charset="0"/>
          </a:endParaRPr>
        </a:p>
      </dsp:txBody>
      <dsp:txXfrm>
        <a:off x="1804772" y="3824473"/>
        <a:ext cx="6784491" cy="869198"/>
      </dsp:txXfrm>
    </dsp:sp>
    <dsp:sp modelId="{26083246-69A9-4A57-85C7-653A8EAD3885}">
      <dsp:nvSpPr>
        <dsp:cNvPr id="0" name=""/>
        <dsp:cNvSpPr/>
      </dsp:nvSpPr>
      <dsp:spPr>
        <a:xfrm>
          <a:off x="75959" y="3984753"/>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9E369-3EA2-4F3D-AABA-7EED8C688A8D}">
      <dsp:nvSpPr>
        <dsp:cNvPr id="0" name=""/>
        <dsp:cNvSpPr/>
      </dsp:nvSpPr>
      <dsp:spPr>
        <a:xfrm>
          <a:off x="0" y="1269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
            </a:rPr>
            <a:t>SB 1507</a:t>
          </a:r>
          <a:r>
            <a:rPr lang="en-US" sz="1400" kern="1200" dirty="0">
              <a:solidFill>
                <a:schemeClr val="tx1"/>
              </a:solidFill>
              <a:latin typeface="Aptos" panose="020B0004020202020204" pitchFamily="34" charset="0"/>
            </a:rPr>
            <a:t> </a:t>
          </a:r>
          <a:r>
            <a:rPr lang="en-US" sz="1400" b="0" i="0" kern="1200" dirty="0">
              <a:solidFill>
                <a:schemeClr val="tx1"/>
              </a:solidFill>
              <a:latin typeface="Aptos" panose="020B0004020202020204" pitchFamily="34" charset="0"/>
              <a:cs typeface="Aparajita" panose="02020603050405020304" pitchFamily="18" charset="0"/>
            </a:rPr>
            <a:t>affirmatively </a:t>
          </a:r>
          <a:r>
            <a:rPr lang="en-US" sz="1400" b="0" i="0" kern="1200" dirty="0">
              <a:solidFill>
                <a:schemeClr val="tx1"/>
              </a:solidFill>
              <a:latin typeface="Aptos" panose="020B0004020202020204" pitchFamily="34" charset="0"/>
              <a:cs typeface="Aparajita" panose="02020603050405020304" pitchFamily="18" charset="0"/>
              <a:hlinkClick xmlns:r="http://schemas.openxmlformats.org/officeDocument/2006/relationships" r:id="rId2"/>
            </a:rPr>
            <a:t>decouples</a:t>
          </a:r>
          <a:r>
            <a:rPr lang="en-US" sz="1400" b="0" i="0" kern="1200" dirty="0">
              <a:solidFill>
                <a:schemeClr val="tx1"/>
              </a:solidFill>
              <a:latin typeface="Aptos" panose="020B0004020202020204" pitchFamily="34" charset="0"/>
              <a:cs typeface="Aparajita" panose="02020603050405020304" pitchFamily="18" charset="0"/>
            </a:rPr>
            <a:t> the state tax framework from parts of the 2025 GOP federal tax law, including </a:t>
          </a:r>
          <a:r>
            <a:rPr lang="en-US" sz="1400" b="0" i="0" kern="1200" dirty="0">
              <a:solidFill>
                <a:schemeClr val="tx1"/>
              </a:solidFill>
              <a:latin typeface="Aptos" panose="020B0004020202020204" pitchFamily="34" charset="0"/>
            </a:rPr>
            <a:t>auto loan interest deduction, small-business stock exemption, and part of the bonus depreciation deduction</a:t>
          </a:r>
          <a:endParaRPr lang="en-US" sz="1400" b="1" kern="1200" dirty="0">
            <a:solidFill>
              <a:srgbClr val="FF0000"/>
            </a:solidFill>
            <a:latin typeface="Aptos" panose="020B0004020202020204" pitchFamily="34" charset="0"/>
          </a:endParaRPr>
        </a:p>
      </dsp:txBody>
      <dsp:txXfrm>
        <a:off x="1804772" y="12698"/>
        <a:ext cx="6784491" cy="869198"/>
      </dsp:txXfrm>
    </dsp:sp>
    <dsp:sp modelId="{BC15F2B0-E885-489E-9FFB-73B87FB2648C}">
      <dsp:nvSpPr>
        <dsp:cNvPr id="0" name=""/>
        <dsp:cNvSpPr/>
      </dsp:nvSpPr>
      <dsp:spPr>
        <a:xfrm>
          <a:off x="72575" y="160280"/>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95611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hlinkClick xmlns:r="http://schemas.openxmlformats.org/officeDocument/2006/relationships" r:id="rId4"/>
            </a:rPr>
            <a:t>SB 1510</a:t>
          </a:r>
          <a:r>
            <a:rPr lang="en-US" sz="1400" kern="1200">
              <a:solidFill>
                <a:schemeClr val="tx1"/>
              </a:solidFill>
              <a:latin typeface="Aptos" panose="020B0004020202020204" pitchFamily="34" charset="0"/>
            </a:rPr>
            <a:t> </a:t>
          </a:r>
          <a:r>
            <a:rPr lang="en-US" sz="1400" b="0" i="0" kern="1200">
              <a:solidFill>
                <a:schemeClr val="tx1"/>
              </a:solidFill>
              <a:latin typeface="Aptos" panose="020B0004020202020204" pitchFamily="34" charset="0"/>
            </a:rPr>
            <a:t>extends through 2027 the pass-through entity elective tax, which was created under a 2021 law </a:t>
          </a:r>
          <a:r>
            <a:rPr lang="en-US" sz="1400" b="0" i="0" kern="1200">
              <a:solidFill>
                <a:schemeClr val="tx1"/>
              </a:solidFill>
              <a:latin typeface="Aptos" panose="020B0004020202020204" pitchFamily="34" charset="0"/>
              <a:hlinkClick xmlns:r="http://schemas.openxmlformats.org/officeDocument/2006/relationships" r:id="rId5"/>
            </a:rPr>
            <a:t>in response</a:t>
          </a:r>
          <a:r>
            <a:rPr lang="en-US" sz="1400" b="0" i="0" kern="1200">
              <a:solidFill>
                <a:schemeClr val="tx1"/>
              </a:solidFill>
              <a:latin typeface="Aptos" panose="020B0004020202020204" pitchFamily="34" charset="0"/>
            </a:rPr>
            <a:t> to the 2017 federal tax law that instituted a $10,000 cap on the state and local tax deduction</a:t>
          </a:r>
          <a:endParaRPr lang="en-US" sz="1400" b="1" kern="1200">
            <a:solidFill>
              <a:schemeClr val="tx1"/>
            </a:solidFill>
            <a:latin typeface="Aptos" panose="020B0004020202020204" pitchFamily="34" charset="0"/>
          </a:endParaRPr>
        </a:p>
      </dsp:txBody>
      <dsp:txXfrm>
        <a:off x="1804772" y="956118"/>
        <a:ext cx="6784491" cy="869198"/>
      </dsp:txXfrm>
    </dsp:sp>
    <dsp:sp modelId="{E9C8A5D3-171F-43FA-9240-CE44C187D99F}">
      <dsp:nvSpPr>
        <dsp:cNvPr id="0" name=""/>
        <dsp:cNvSpPr/>
      </dsp:nvSpPr>
      <dsp:spPr>
        <a:xfrm>
          <a:off x="72575" y="1116398"/>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5D130-2659-4ACB-8319-7D35D1B5FD76}">
      <dsp:nvSpPr>
        <dsp:cNvPr id="0" name=""/>
        <dsp:cNvSpPr/>
      </dsp:nvSpPr>
      <dsp:spPr>
        <a:xfrm>
          <a:off x="0" y="1912236"/>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latin typeface="Aptos" panose="020B0004020202020204" pitchFamily="34" charset="0"/>
              <a:hlinkClick xmlns:r="http://schemas.openxmlformats.org/officeDocument/2006/relationships" r:id="rId6"/>
            </a:rPr>
            <a:t>SB 1599</a:t>
          </a:r>
          <a:r>
            <a:rPr lang="en-US" sz="1400" b="0" i="0" kern="1200" dirty="0">
              <a:solidFill>
                <a:schemeClr val="tx1"/>
              </a:solidFill>
              <a:latin typeface="Aptos" panose="020B0004020202020204" pitchFamily="34" charset="0"/>
            </a:rPr>
            <a:t> moves a ballot measure, with which voters will approve or reject parts of a 2025 law that would raise the state’s gas tax, to the May primary from the November general election; the date change is being </a:t>
          </a:r>
          <a:r>
            <a:rPr lang="en-US" sz="1400" b="0" i="0" kern="1200" dirty="0">
              <a:solidFill>
                <a:schemeClr val="tx1"/>
              </a:solidFill>
              <a:latin typeface="Aptos" panose="020B0004020202020204" pitchFamily="34" charset="0"/>
              <a:hlinkClick xmlns:r="http://schemas.openxmlformats.org/officeDocument/2006/relationships" r:id="rId7"/>
            </a:rPr>
            <a:t>challenged</a:t>
          </a:r>
          <a:r>
            <a:rPr lang="en-US" sz="1400" b="0" i="0" kern="1200" dirty="0">
              <a:solidFill>
                <a:srgbClr val="FF0000"/>
              </a:solidFill>
              <a:latin typeface="Aptos" panose="020B0004020202020204" pitchFamily="34" charset="0"/>
            </a:rPr>
            <a:t> </a:t>
          </a:r>
          <a:r>
            <a:rPr lang="en-US" sz="1400" b="0" i="0" kern="1200" dirty="0">
              <a:solidFill>
                <a:schemeClr val="tx1"/>
              </a:solidFill>
              <a:latin typeface="Aptos" panose="020B0004020202020204" pitchFamily="34" charset="0"/>
            </a:rPr>
            <a:t>in court</a:t>
          </a:r>
          <a:endParaRPr lang="en-US" sz="1400" b="1" kern="1200" dirty="0">
            <a:solidFill>
              <a:schemeClr val="tx1"/>
            </a:solidFill>
            <a:latin typeface="Aptos" panose="020B0004020202020204" pitchFamily="34" charset="0"/>
          </a:endParaRPr>
        </a:p>
      </dsp:txBody>
      <dsp:txXfrm>
        <a:off x="1804772" y="1912236"/>
        <a:ext cx="6784491" cy="869198"/>
      </dsp:txXfrm>
    </dsp:sp>
    <dsp:sp modelId="{45BE738D-531B-4E64-BB6A-C01EFE50F851}">
      <dsp:nvSpPr>
        <dsp:cNvPr id="0" name=""/>
        <dsp:cNvSpPr/>
      </dsp:nvSpPr>
      <dsp:spPr>
        <a:xfrm>
          <a:off x="72575" y="2072517"/>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D3522-CC7A-4052-B30B-80C280B7901F}">
      <dsp:nvSpPr>
        <dsp:cNvPr id="0" name=""/>
        <dsp:cNvSpPr/>
      </dsp:nvSpPr>
      <dsp:spPr>
        <a:xfrm>
          <a:off x="0" y="286835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9"/>
            </a:rPr>
            <a:t>HB 4138</a:t>
          </a:r>
          <a:r>
            <a:rPr lang="en-US" sz="1400" kern="1200">
              <a:latin typeface="Aptos" panose="020B0004020202020204" pitchFamily="34" charset="0"/>
            </a:rPr>
            <a:t> </a:t>
          </a:r>
          <a:r>
            <a:rPr lang="en-US" sz="1400" b="0" i="0" kern="1200">
              <a:solidFill>
                <a:schemeClr val="tx1"/>
              </a:solidFill>
              <a:latin typeface="Aptos" panose="020B0004020202020204" pitchFamily="34" charset="0"/>
            </a:rPr>
            <a:t>requires federal law enforcement agencies operating in the state to have officers clearly display their name and agency and prohibits officers from wearing face masks; </a:t>
          </a:r>
          <a:r>
            <a:rPr lang="en-US" sz="1400" kern="1200">
              <a:latin typeface="Aptos" panose="020B0004020202020204" pitchFamily="34" charset="0"/>
              <a:hlinkClick xmlns:r="http://schemas.openxmlformats.org/officeDocument/2006/relationships" r:id="rId10"/>
            </a:rPr>
            <a:t>SB 1587</a:t>
          </a:r>
          <a:r>
            <a:rPr lang="en-US" sz="1400" kern="1200">
              <a:latin typeface="Aptos" panose="020B0004020202020204" pitchFamily="34" charset="0"/>
            </a:rPr>
            <a:t> </a:t>
          </a:r>
          <a:r>
            <a:rPr lang="en-US" sz="1400" kern="1200">
              <a:solidFill>
                <a:schemeClr val="tx1"/>
              </a:solidFill>
              <a:latin typeface="Aptos" panose="020B0004020202020204" pitchFamily="34" charset="0"/>
            </a:rPr>
            <a:t>p</a:t>
          </a:r>
          <a:r>
            <a:rPr lang="en-US" sz="1400" b="0" i="0" kern="1200">
              <a:solidFill>
                <a:schemeClr val="tx1"/>
              </a:solidFill>
              <a:latin typeface="Aptos" panose="020B0004020202020204" pitchFamily="34" charset="0"/>
            </a:rPr>
            <a:t>rohibits public agencies from disclosing personal information to a data broker if the information could be sold for federal law enforcement purposes</a:t>
          </a:r>
          <a:endParaRPr lang="en-US" sz="1400" kern="1200">
            <a:solidFill>
              <a:srgbClr val="FF0000"/>
            </a:solidFill>
            <a:latin typeface="Aptos" panose="020B0004020202020204" pitchFamily="34" charset="0"/>
          </a:endParaRPr>
        </a:p>
      </dsp:txBody>
      <dsp:txXfrm>
        <a:off x="1804772" y="2868355"/>
        <a:ext cx="6784491" cy="869198"/>
      </dsp:txXfrm>
    </dsp:sp>
    <dsp:sp modelId="{87C1D5C0-49D9-4DC5-AC2E-C64700760D2B}">
      <dsp:nvSpPr>
        <dsp:cNvPr id="0" name=""/>
        <dsp:cNvSpPr/>
      </dsp:nvSpPr>
      <dsp:spPr>
        <a:xfrm>
          <a:off x="72575" y="3028635"/>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3814982"/>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2"/>
            </a:rPr>
            <a:t>HB 4088</a:t>
          </a:r>
          <a:r>
            <a:rPr lang="en-US" sz="1400" kern="1200" dirty="0">
              <a:solidFill>
                <a:schemeClr val="tx1"/>
              </a:solidFill>
              <a:latin typeface="Aptos" panose="020B0004020202020204" pitchFamily="34" charset="0"/>
            </a:rPr>
            <a:t> prohibits cooperation with federal or other state law enforcement agencies that are investigating legally protected reproductive or gender-affirming care; prevents disclosure of related health records containing personally identifiable information</a:t>
          </a:r>
          <a:endParaRPr lang="en-US" sz="1400" b="1" kern="1200" dirty="0">
            <a:solidFill>
              <a:schemeClr val="tx1"/>
            </a:solidFill>
            <a:latin typeface="Aptos" panose="020B0004020202020204" pitchFamily="34" charset="0"/>
          </a:endParaRPr>
        </a:p>
      </dsp:txBody>
      <dsp:txXfrm>
        <a:off x="1804772" y="3814982"/>
        <a:ext cx="6784491" cy="869198"/>
      </dsp:txXfrm>
    </dsp:sp>
    <dsp:sp modelId="{103819A7-0E52-4AA5-96E2-0C4C03BE3FB9}">
      <dsp:nvSpPr>
        <dsp:cNvPr id="0" name=""/>
        <dsp:cNvSpPr/>
      </dsp:nvSpPr>
      <dsp:spPr>
        <a:xfrm>
          <a:off x="72575" y="3984753"/>
          <a:ext cx="548647" cy="548638"/>
        </a:xfrm>
        <a:prstGeom prst="roundRect">
          <a:avLst>
            <a:gd name="adj" fmla="val 10000"/>
          </a:avLst>
        </a:prstGeom>
        <a:blipFill rotWithShape="1">
          <a:blip xmlns:r="http://schemas.openxmlformats.org/officeDocument/2006/relationships" r:embed="rId13" cstate="hqprint">
            <a:extLst>
              <a:ext uri="{28A0092B-C50C-407E-A947-70E740481C1C}">
                <a14:useLocalDpi xmlns:a14="http://schemas.microsoft.com/office/drawing/2010/main"/>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9E369-3EA2-4F3D-AABA-7EED8C688A8D}">
      <dsp:nvSpPr>
        <dsp:cNvPr id="0" name=""/>
        <dsp:cNvSpPr/>
      </dsp:nvSpPr>
      <dsp:spPr>
        <a:xfrm>
          <a:off x="0" y="10554"/>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35AEE1"/>
              </a:solidFill>
              <a:latin typeface="Aptos" panose="020B00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HB 222</a:t>
          </a:r>
          <a:r>
            <a:rPr lang="en-US" sz="1400" kern="1200">
              <a:solidFill>
                <a:srgbClr val="35AEE1"/>
              </a:solidFill>
              <a:latin typeface="Aptos" panose="020B0004020202020204" pitchFamily="34" charset="0"/>
            </a:rPr>
            <a:t> </a:t>
          </a:r>
          <a:r>
            <a:rPr lang="en-US" sz="1400" kern="1200">
              <a:solidFill>
                <a:schemeClr val="tx1"/>
              </a:solidFill>
              <a:latin typeface="Aptos" panose="020B0004020202020204" pitchFamily="34" charset="0"/>
            </a:rPr>
            <a:t>creates a first-in-the-nation law to limit companies’ </a:t>
          </a:r>
          <a:r>
            <a:rPr lang="en-US" sz="1400" kern="1200">
              <a:solidFill>
                <a:schemeClr val="tx1"/>
              </a:solidFill>
              <a:latin typeface="Aptos" panose="020B0004020202020204" pitchFamily="34" charset="0"/>
              <a:hlinkClick xmlns:r="http://schemas.openxmlformats.org/officeDocument/2006/relationships" r:id="rId2"/>
            </a:rPr>
            <a:t>liability </a:t>
          </a:r>
          <a:r>
            <a:rPr lang="en-US" sz="1400" b="0" i="0" kern="1200">
              <a:solidFill>
                <a:schemeClr val="tx1"/>
              </a:solidFill>
              <a:latin typeface="Aptos" panose="020B0004020202020204" pitchFamily="34" charset="0"/>
              <a:hlinkClick xmlns:r="http://schemas.openxmlformats.org/officeDocument/2006/relationships" r:id="rId2"/>
            </a:rPr>
            <a:t>for</a:t>
          </a:r>
          <a:r>
            <a:rPr lang="en-US" sz="1400" b="0" i="0" kern="1200">
              <a:solidFill>
                <a:srgbClr val="FF0000"/>
              </a:solidFill>
              <a:latin typeface="Aptos" panose="020B0004020202020204" pitchFamily="34" charset="0"/>
              <a:hlinkClick xmlns:r="http://schemas.openxmlformats.org/officeDocument/2006/relationships" r:id="rId2"/>
            </a:rPr>
            <a:t> </a:t>
          </a:r>
          <a:r>
            <a:rPr lang="en-US" sz="1400" b="0" i="0" kern="1200">
              <a:solidFill>
                <a:schemeClr val="tx1"/>
              </a:solidFill>
              <a:latin typeface="Aptos" panose="020B0004020202020204" pitchFamily="34" charset="0"/>
              <a:hlinkClick xmlns:r="http://schemas.openxmlformats.org/officeDocument/2006/relationships" r:id="rId2"/>
            </a:rPr>
            <a:t>damages</a:t>
          </a:r>
          <a:r>
            <a:rPr lang="en-US" sz="1400" b="0" i="0" kern="1200">
              <a:solidFill>
                <a:schemeClr val="tx1"/>
              </a:solidFill>
              <a:latin typeface="Aptos" panose="020B0004020202020204" pitchFamily="34" charset="0"/>
            </a:rPr>
            <a:t> caused by greenhouse gas emissions, unless they violate a specific restriction or permit</a:t>
          </a:r>
          <a:endParaRPr lang="en-US" sz="1400" u="sng" kern="1200">
            <a:solidFill>
              <a:schemeClr val="tx1"/>
            </a:solidFill>
            <a:latin typeface="Aptos" panose="020B00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sp:txBody>
      <dsp:txXfrm>
        <a:off x="1790094" y="10554"/>
        <a:ext cx="6799169" cy="722420"/>
      </dsp:txXfrm>
    </dsp:sp>
    <dsp:sp modelId="{BC15F2B0-E885-489E-9FFB-73B87FB2648C}">
      <dsp:nvSpPr>
        <dsp:cNvPr id="0" name=""/>
        <dsp:cNvSpPr/>
      </dsp:nvSpPr>
      <dsp:spPr>
        <a:xfrm>
          <a:off x="73341" y="8688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E2F4AC-0CEF-4045-A350-3804F0E008F6}">
      <dsp:nvSpPr>
        <dsp:cNvPr id="0" name=""/>
        <dsp:cNvSpPr/>
      </dsp:nvSpPr>
      <dsp:spPr>
        <a:xfrm>
          <a:off x="0" y="794663"/>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35AEE1"/>
              </a:solidFill>
              <a:latin typeface="Aptos" panose="020B00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HB 76</a:t>
          </a:r>
          <a:r>
            <a:rPr lang="en-US" sz="1400" kern="1200" dirty="0">
              <a:solidFill>
                <a:srgbClr val="35AEE1"/>
              </a:solidFill>
              <a:latin typeface="Aptos" panose="020B0004020202020204" pitchFamily="34" charset="0"/>
            </a:rPr>
            <a:t> </a:t>
          </a:r>
          <a:r>
            <a:rPr lang="en-US" sz="1400" b="0" kern="1200" dirty="0">
              <a:solidFill>
                <a:schemeClr val="tx1"/>
              </a:solidFill>
              <a:latin typeface="Aptos" panose="020B0004020202020204" pitchFamily="34" charset="0"/>
            </a:rPr>
            <a:t>requires large data centers to notify water providers of consumption needs and status before beginning construction and requires annual reporting</a:t>
          </a:r>
          <a:endParaRPr lang="en-US" sz="1400" kern="1200" dirty="0">
            <a:solidFill>
              <a:schemeClr val="tx1"/>
            </a:solidFill>
            <a:latin typeface="Aptos" panose="020B0004020202020204" pitchFamily="34" charset="0"/>
          </a:endParaRPr>
        </a:p>
      </dsp:txBody>
      <dsp:txXfrm>
        <a:off x="1790094" y="794663"/>
        <a:ext cx="6799169" cy="722420"/>
      </dsp:txXfrm>
    </dsp:sp>
    <dsp:sp modelId="{49BECEDE-CA82-4364-886D-062DFD19EFE1}">
      <dsp:nvSpPr>
        <dsp:cNvPr id="0" name=""/>
        <dsp:cNvSpPr/>
      </dsp:nvSpPr>
      <dsp:spPr>
        <a:xfrm>
          <a:off x="73341" y="885089"/>
          <a:ext cx="548647" cy="548641"/>
        </a:xfrm>
        <a:prstGeom prst="roundRect">
          <a:avLst>
            <a:gd name="adj" fmla="val 10000"/>
          </a:avLst>
        </a:prstGeom>
        <a:blipFill>
          <a:blip xmlns:r="http://schemas.openxmlformats.org/officeDocument/2006/relationships" r:embed="rId6" cstate="hqprint">
            <a:extLst>
              <a:ext uri="{28A0092B-C50C-407E-A947-70E740481C1C}">
                <a14:useLocalDpi xmlns:a14="http://schemas.microsoft.com/office/drawing/2010/main"/>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158932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35AEE1"/>
              </a:solidFill>
              <a:latin typeface="Aptos" panose="020B00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HB 498</a:t>
          </a:r>
          <a:r>
            <a:rPr lang="en-US" sz="1400" kern="1200" dirty="0">
              <a:solidFill>
                <a:srgbClr val="35AEE1"/>
              </a:solidFill>
              <a:latin typeface="Aptos" panose="020B0004020202020204" pitchFamily="34" charset="0"/>
            </a:rPr>
            <a:t> </a:t>
          </a:r>
          <a:r>
            <a:rPr lang="en-US" sz="1400" b="0" kern="1200" dirty="0">
              <a:solidFill>
                <a:schemeClr val="tx1"/>
              </a:solidFill>
              <a:latin typeface="Aptos" panose="020B0004020202020204" pitchFamily="34" charset="0"/>
            </a:rPr>
            <a:t>modifies Utah’s 2025 law on </a:t>
          </a:r>
          <a:r>
            <a:rPr lang="en-US" sz="1400" b="0" kern="1200" dirty="0">
              <a:solidFill>
                <a:schemeClr val="tx1"/>
              </a:solidFill>
              <a:latin typeface="Aptos" panose="020B0004020202020204" pitchFamily="34" charset="0"/>
              <a:hlinkClick xmlns:r="http://schemas.openxmlformats.org/officeDocument/2006/relationships" r:id="rId8"/>
            </a:rPr>
            <a:t>app store age checks</a:t>
          </a:r>
          <a:r>
            <a:rPr lang="en-US" sz="1400" b="0" kern="1200" dirty="0">
              <a:solidFill>
                <a:schemeClr val="tx1"/>
              </a:solidFill>
              <a:latin typeface="Aptos" panose="020B0004020202020204" pitchFamily="34" charset="0"/>
            </a:rPr>
            <a:t>, which is being challenged </a:t>
          </a:r>
          <a:r>
            <a:rPr lang="en-US" sz="1400" b="0" kern="1200" dirty="0">
              <a:solidFill>
                <a:schemeClr val="tx1"/>
              </a:solidFill>
              <a:latin typeface="Aptos" panose="020B0004020202020204" pitchFamily="34" charset="0"/>
              <a:hlinkClick xmlns:r="http://schemas.openxmlformats.org/officeDocument/2006/relationships" r:id="rId9"/>
            </a:rPr>
            <a:t>in court</a:t>
          </a:r>
          <a:r>
            <a:rPr lang="en-US" sz="1400" b="0" kern="1200" dirty="0">
              <a:solidFill>
                <a:schemeClr val="tx1"/>
              </a:solidFill>
              <a:latin typeface="Aptos" panose="020B0004020202020204" pitchFamily="34" charset="0"/>
            </a:rPr>
            <a:t>, including to apply to pre-installed apps and extend compliance until 2027</a:t>
          </a:r>
          <a:endParaRPr lang="en-US" sz="1400" kern="1200" dirty="0">
            <a:solidFill>
              <a:schemeClr val="tx1"/>
            </a:solidFill>
            <a:latin typeface="Aptos" panose="020B0004020202020204" pitchFamily="34" charset="0"/>
          </a:endParaRPr>
        </a:p>
      </dsp:txBody>
      <dsp:txXfrm>
        <a:off x="1790094" y="1589326"/>
        <a:ext cx="6799169" cy="722420"/>
      </dsp:txXfrm>
    </dsp:sp>
    <dsp:sp modelId="{E9C8A5D3-171F-43FA-9240-CE44C187D99F}">
      <dsp:nvSpPr>
        <dsp:cNvPr id="0" name=""/>
        <dsp:cNvSpPr/>
      </dsp:nvSpPr>
      <dsp:spPr>
        <a:xfrm>
          <a:off x="73341" y="167621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2383989"/>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solidFill>
                <a:srgbClr val="35AEE1"/>
              </a:solidFill>
              <a:latin typeface="Aptos" panose="020B00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SB 287</a:t>
          </a:r>
          <a:r>
            <a:rPr lang="en-US" sz="1400" b="0" kern="1200">
              <a:solidFill>
                <a:srgbClr val="35AEE1"/>
              </a:solidFill>
              <a:latin typeface="Aptos" panose="020B0004020202020204" pitchFamily="34" charset="0"/>
            </a:rPr>
            <a:t> </a:t>
          </a:r>
          <a:r>
            <a:rPr lang="en-US" sz="1400" b="0" kern="1200">
              <a:solidFill>
                <a:schemeClr val="tx1"/>
              </a:solidFill>
              <a:latin typeface="Aptos" panose="020B0004020202020204" pitchFamily="34" charset="0"/>
            </a:rPr>
            <a:t>imposes a 4.7% tax on companies that deliver </a:t>
          </a:r>
          <a:r>
            <a:rPr lang="en-US" sz="1400" b="0" kern="1200">
              <a:solidFill>
                <a:schemeClr val="tx1"/>
              </a:solidFill>
              <a:latin typeface="Aptos" panose="020B0004020202020204" pitchFamily="34" charset="0"/>
              <a:hlinkClick xmlns:r="http://schemas.openxmlformats.org/officeDocument/2006/relationships" r:id="rId12"/>
            </a:rPr>
            <a:t>targeted advertising</a:t>
          </a:r>
          <a:r>
            <a:rPr lang="en-US" sz="1400" b="0" kern="1200">
              <a:solidFill>
                <a:schemeClr val="tx1"/>
              </a:solidFill>
              <a:latin typeface="Aptos" panose="020B0004020202020204" pitchFamily="34" charset="0"/>
            </a:rPr>
            <a:t>;</a:t>
          </a:r>
          <a:r>
            <a:rPr lang="en-US" sz="1400" b="1" kern="1200">
              <a:solidFill>
                <a:schemeClr val="tx1"/>
              </a:solidFill>
              <a:latin typeface="Aptos" panose="020B0004020202020204" pitchFamily="34" charset="0"/>
            </a:rPr>
            <a:t> </a:t>
          </a:r>
          <a:r>
            <a:rPr lang="en-US" sz="1400" b="0" kern="1200">
              <a:solidFill>
                <a:srgbClr val="35AEE1"/>
              </a:solidFill>
              <a:latin typeface="Aptos" panose="020B00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SB 162</a:t>
          </a:r>
          <a:r>
            <a:rPr lang="en-US" sz="1400" b="0" kern="1200">
              <a:solidFill>
                <a:schemeClr val="accent1"/>
              </a:solidFill>
              <a:latin typeface="Aptos" panose="020B0004020202020204" pitchFamily="34" charset="0"/>
            </a:rPr>
            <a:t> </a:t>
          </a:r>
          <a:r>
            <a:rPr lang="en-US" sz="1400" b="0" kern="1200">
              <a:solidFill>
                <a:schemeClr val="tx1"/>
              </a:solidFill>
              <a:latin typeface="Aptos" panose="020B0004020202020204" pitchFamily="34" charset="0"/>
            </a:rPr>
            <a:t>applies </a:t>
          </a:r>
          <a:r>
            <a:rPr lang="en-US" sz="1400" b="0" i="0" kern="1200">
              <a:solidFill>
                <a:schemeClr val="tx1"/>
              </a:solidFill>
              <a:latin typeface="Aptos" panose="020B0004020202020204" pitchFamily="34" charset="0"/>
            </a:rPr>
            <a:t>sales tax to all </a:t>
          </a:r>
          <a:r>
            <a:rPr lang="en-US" sz="1400" b="0" i="0" kern="1200">
              <a:solidFill>
                <a:schemeClr val="tx1"/>
              </a:solidFill>
              <a:latin typeface="Aptos" panose="020B0004020202020204" pitchFamily="34" charset="0"/>
              <a:hlinkClick xmlns:r="http://schemas.openxmlformats.org/officeDocument/2006/relationships" r:id="rId14"/>
            </a:rPr>
            <a:t>streaming</a:t>
          </a:r>
          <a:r>
            <a:rPr lang="en-US" sz="1400" b="0" i="0" kern="1200">
              <a:solidFill>
                <a:schemeClr val="tx1"/>
              </a:solidFill>
              <a:latin typeface="Aptos" panose="020B0004020202020204" pitchFamily="34" charset="0"/>
            </a:rPr>
            <a:t> and downloaded content</a:t>
          </a:r>
          <a:r>
            <a:rPr lang="en-US" sz="1400" b="0" kern="1200">
              <a:solidFill>
                <a:schemeClr val="tx1"/>
              </a:solidFill>
              <a:latin typeface="Aptos" panose="020B0004020202020204" pitchFamily="34" charset="0"/>
            </a:rPr>
            <a:t>;</a:t>
          </a:r>
          <a:r>
            <a:rPr lang="en-US" sz="1400" b="1" kern="1200">
              <a:solidFill>
                <a:schemeClr val="tx1"/>
              </a:solidFill>
              <a:latin typeface="Aptos" panose="020B0004020202020204" pitchFamily="34" charset="0"/>
            </a:rPr>
            <a:t> </a:t>
          </a:r>
          <a:r>
            <a:rPr lang="en-US" sz="1400" b="0" i="0" kern="1200">
              <a:solidFill>
                <a:srgbClr val="35AEE1"/>
              </a:solidFill>
              <a:latin typeface="Aptos" panose="020B0004020202020204" pitchFamily="34" charset="0"/>
              <a:hlinkClick xmlns:r="http://schemas.openxmlformats.org/officeDocument/2006/relationships" r:id="rId15">
                <a:extLst>
                  <a:ext uri="{A12FA001-AC4F-418D-AE19-62706E023703}">
                    <ahyp:hlinkClr xmlns:ahyp="http://schemas.microsoft.com/office/drawing/2018/hyperlinkcolor" val="tx"/>
                  </a:ext>
                </a:extLst>
              </a:hlinkClick>
            </a:rPr>
            <a:t>SB 73</a:t>
          </a:r>
          <a:r>
            <a:rPr lang="en-US" sz="1400" b="0" i="0" kern="1200">
              <a:solidFill>
                <a:srgbClr val="35AEE1"/>
              </a:solidFill>
              <a:latin typeface="Aptos" panose="020B0004020202020204" pitchFamily="34" charset="0"/>
            </a:rPr>
            <a:t> </a:t>
          </a:r>
          <a:r>
            <a:rPr lang="en-US" sz="1400" b="0" i="0" kern="1200">
              <a:solidFill>
                <a:schemeClr val="tx1"/>
              </a:solidFill>
              <a:latin typeface="Aptos" panose="020B0004020202020204" pitchFamily="34" charset="0"/>
            </a:rPr>
            <a:t>imposes a new 2% excise tax on </a:t>
          </a:r>
          <a:r>
            <a:rPr lang="en-US" sz="1400" b="0" i="0" kern="1200">
              <a:solidFill>
                <a:schemeClr val="tx1"/>
              </a:solidFill>
              <a:latin typeface="Aptos" panose="020B0004020202020204" pitchFamily="34" charset="0"/>
              <a:hlinkClick xmlns:r="http://schemas.openxmlformats.org/officeDocument/2006/relationships" r:id="rId16"/>
            </a:rPr>
            <a:t>pornographic</a:t>
          </a:r>
          <a:r>
            <a:rPr lang="en-US" sz="1400" b="0" i="0" kern="1200">
              <a:solidFill>
                <a:schemeClr val="tx1"/>
              </a:solidFill>
              <a:latin typeface="Aptos" panose="020B0004020202020204" pitchFamily="34" charset="0"/>
            </a:rPr>
            <a:t> website subscriptions </a:t>
          </a:r>
          <a:endParaRPr lang="en-US" sz="1400" b="0" kern="1200">
            <a:solidFill>
              <a:schemeClr val="tx1"/>
            </a:solidFill>
            <a:latin typeface="Aptos" panose="020B0004020202020204" pitchFamily="34" charset="0"/>
          </a:endParaRPr>
        </a:p>
      </dsp:txBody>
      <dsp:txXfrm>
        <a:off x="1790094" y="2383989"/>
        <a:ext cx="6799169" cy="722420"/>
      </dsp:txXfrm>
    </dsp:sp>
    <dsp:sp modelId="{103819A7-0E52-4AA5-96E2-0C4C03BE3FB9}">
      <dsp:nvSpPr>
        <dsp:cNvPr id="0" name=""/>
        <dsp:cNvSpPr/>
      </dsp:nvSpPr>
      <dsp:spPr>
        <a:xfrm>
          <a:off x="73341" y="2470879"/>
          <a:ext cx="548647" cy="548641"/>
        </a:xfrm>
        <a:prstGeom prst="roundRect">
          <a:avLst>
            <a:gd name="adj" fmla="val 10000"/>
          </a:avLst>
        </a:prstGeom>
        <a:blipFill>
          <a:blip xmlns:r="http://schemas.openxmlformats.org/officeDocument/2006/relationships" r:embed="rId17" cstate="hqprint">
            <a:extLst>
              <a:ext uri="{28A0092B-C50C-407E-A947-70E740481C1C}">
                <a14:useLocalDpi xmlns:a14="http://schemas.microsoft.com/office/drawing/2010/main"/>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17865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dirty="0">
              <a:solidFill>
                <a:srgbClr val="35AEE1"/>
              </a:solidFill>
              <a:latin typeface="Aptos" panose="020B00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HB 527</a:t>
          </a:r>
          <a:r>
            <a:rPr lang="en-US" sz="1400" u="none" kern="1200" dirty="0">
              <a:solidFill>
                <a:schemeClr val="tx1"/>
              </a:solidFill>
              <a:latin typeface="Aptos" panose="020B0004020202020204" pitchFamily="34" charset="0"/>
            </a:rPr>
            <a:t>, as amended, requires</a:t>
          </a:r>
          <a:r>
            <a:rPr lang="en-US" sz="1400" u="none" kern="1200" dirty="0">
              <a:solidFill>
                <a:srgbClr val="35AEE1"/>
              </a:solidFill>
              <a:latin typeface="Aptos" panose="020B0004020202020204" pitchFamily="34" charset="0"/>
            </a:rPr>
            <a:t> </a:t>
          </a:r>
          <a:r>
            <a:rPr lang="en-US" sz="1400" u="none" kern="1200" dirty="0">
              <a:solidFill>
                <a:schemeClr val="tx1"/>
              </a:solidFill>
              <a:latin typeface="Aptos" panose="020B0004020202020204" pitchFamily="34" charset="0"/>
            </a:rPr>
            <a:t>pharmacy benefit managers </a:t>
          </a:r>
          <a:r>
            <a:rPr lang="en-US" sz="1400" b="0" kern="1200" dirty="0">
              <a:solidFill>
                <a:schemeClr val="tx1"/>
              </a:solidFill>
              <a:latin typeface="Aptos" panose="020B0004020202020204" pitchFamily="34" charset="0"/>
            </a:rPr>
            <a:t>to provide evidence of the pharmacy acquisition cost to deny appeals of a drug’s maximum allowable cost; the bill’s original language would have prohibited </a:t>
          </a:r>
          <a:r>
            <a:rPr lang="en-US" sz="1400" b="0" i="0" kern="1200" dirty="0">
              <a:solidFill>
                <a:schemeClr val="tx1"/>
              </a:solidFill>
              <a:latin typeface="Aptos" panose="020B0004020202020204" pitchFamily="34" charset="0"/>
            </a:rPr>
            <a:t>PBMs from engaging in spread pricing</a:t>
          </a:r>
          <a:endParaRPr lang="en-US" sz="1400" b="0" u="none" kern="1200" dirty="0">
            <a:solidFill>
              <a:schemeClr val="tx1"/>
            </a:solidFill>
            <a:latin typeface="Aptos" panose="020B0004020202020204" pitchFamily="34" charset="0"/>
          </a:endParaRPr>
        </a:p>
      </dsp:txBody>
      <dsp:txXfrm>
        <a:off x="1790094" y="3178652"/>
        <a:ext cx="6799169" cy="722420"/>
      </dsp:txXfrm>
    </dsp:sp>
    <dsp:sp modelId="{AA6E8F42-18AC-4B0F-B8F8-10EB8D9D5800}">
      <dsp:nvSpPr>
        <dsp:cNvPr id="0" name=""/>
        <dsp:cNvSpPr/>
      </dsp:nvSpPr>
      <dsp:spPr>
        <a:xfrm>
          <a:off x="73341" y="326554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E385F-B334-45CC-8109-52F59D7628AC}">
      <dsp:nvSpPr>
        <dsp:cNvPr id="0" name=""/>
        <dsp:cNvSpPr/>
      </dsp:nvSpPr>
      <dsp:spPr>
        <a:xfrm>
          <a:off x="0" y="3973315"/>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35AEE1"/>
              </a:solidFill>
              <a:latin typeface="Aptos" panose="020B0004020202020204" pitchFamily="34" charset="0"/>
              <a:hlinkClick xmlns:r="http://schemas.openxmlformats.org/officeDocument/2006/relationships" r:id="rId19">
                <a:extLst>
                  <a:ext uri="{A12FA001-AC4F-418D-AE19-62706E023703}">
                    <ahyp:hlinkClr xmlns:ahyp="http://schemas.microsoft.com/office/drawing/2018/hyperlinkcolor" val="tx"/>
                  </a:ext>
                </a:extLst>
              </a:hlinkClick>
            </a:rPr>
            <a:t>SB 174</a:t>
          </a:r>
          <a:r>
            <a:rPr lang="en-US" sz="1400" kern="1200">
              <a:solidFill>
                <a:srgbClr val="35AEE1"/>
              </a:solidFill>
              <a:latin typeface="Aptos" panose="020B0004020202020204" pitchFamily="34" charset="0"/>
            </a:rPr>
            <a:t> </a:t>
          </a:r>
          <a:r>
            <a:rPr lang="en-US" sz="1400" b="0" i="0" kern="1200">
              <a:solidFill>
                <a:schemeClr val="tx1"/>
              </a:solidFill>
              <a:latin typeface="Aptos" panose="020B0004020202020204" pitchFamily="34" charset="0"/>
            </a:rPr>
            <a:t>outlines rights for refusing to provide health services for religious reasons</a:t>
          </a:r>
          <a:r>
            <a:rPr lang="en-US" sz="1400" b="0" kern="1200">
              <a:solidFill>
                <a:schemeClr val="tx1"/>
              </a:solidFill>
              <a:latin typeface="Aptos" panose="020B0004020202020204" pitchFamily="34" charset="0"/>
            </a:rPr>
            <a:t>;</a:t>
          </a:r>
          <a:r>
            <a:rPr lang="en-US" sz="1400" b="1" kern="1200">
              <a:solidFill>
                <a:schemeClr val="tx1"/>
              </a:solidFill>
              <a:latin typeface="Aptos" panose="020B0004020202020204" pitchFamily="34" charset="0"/>
            </a:rPr>
            <a:t> </a:t>
          </a:r>
          <a:br>
            <a:rPr lang="en-US" sz="1400" b="1" kern="1200">
              <a:solidFill>
                <a:schemeClr val="tx1"/>
              </a:solidFill>
              <a:latin typeface="Aptos" panose="020B0004020202020204" pitchFamily="34" charset="0"/>
            </a:rPr>
          </a:br>
          <a:r>
            <a:rPr lang="en-US" sz="1400" b="0" kern="1200">
              <a:solidFill>
                <a:srgbClr val="35AEE1"/>
              </a:solidFill>
              <a:latin typeface="Aptos" panose="020B0004020202020204" pitchFamily="34" charset="0"/>
              <a:hlinkClick xmlns:r="http://schemas.openxmlformats.org/officeDocument/2006/relationships" r:id="rId20">
                <a:extLst>
                  <a:ext uri="{A12FA001-AC4F-418D-AE19-62706E023703}">
                    <ahyp:hlinkClr xmlns:ahyp="http://schemas.microsoft.com/office/drawing/2018/hyperlinkcolor" val="tx"/>
                  </a:ext>
                </a:extLst>
              </a:hlinkClick>
            </a:rPr>
            <a:t>HB 174</a:t>
          </a:r>
          <a:r>
            <a:rPr lang="en-US" sz="1400" b="0" kern="1200">
              <a:solidFill>
                <a:srgbClr val="35AEE1"/>
              </a:solidFill>
              <a:latin typeface="Aptos" panose="020B0004020202020204" pitchFamily="34" charset="0"/>
            </a:rPr>
            <a:t> </a:t>
          </a:r>
          <a:r>
            <a:rPr lang="en-US" sz="1400" b="0" kern="1200">
              <a:solidFill>
                <a:schemeClr val="tx1"/>
              </a:solidFill>
              <a:latin typeface="Aptos" panose="020B0004020202020204" pitchFamily="34" charset="0"/>
            </a:rPr>
            <a:t>prohibits providing </a:t>
          </a:r>
          <a:r>
            <a:rPr lang="en-US" sz="1400" b="0" i="0" u="none" kern="1200">
              <a:solidFill>
                <a:schemeClr val="tx1"/>
              </a:solidFill>
              <a:latin typeface="Aptos" panose="020B0004020202020204" pitchFamily="34" charset="0"/>
            </a:rPr>
            <a:t>gender-affirming hormones to minors</a:t>
          </a:r>
          <a:r>
            <a:rPr lang="en-US" sz="1400" b="0" kern="1200">
              <a:solidFill>
                <a:schemeClr val="tx1"/>
              </a:solidFill>
              <a:latin typeface="Aptos" panose="020B0004020202020204" pitchFamily="34" charset="0"/>
            </a:rPr>
            <a:t>;</a:t>
          </a:r>
          <a:r>
            <a:rPr lang="en-US" sz="1400" b="1" kern="1200">
              <a:solidFill>
                <a:schemeClr val="tx1"/>
              </a:solidFill>
              <a:latin typeface="Aptos" panose="020B0004020202020204" pitchFamily="34" charset="0"/>
            </a:rPr>
            <a:t> </a:t>
          </a:r>
          <a:r>
            <a:rPr lang="en-US" sz="1400" b="0" kern="1200">
              <a:solidFill>
                <a:srgbClr val="35AEE1"/>
              </a:solidFill>
              <a:latin typeface="Aptos" panose="020B0004020202020204" pitchFamily="34" charset="0"/>
              <a:hlinkClick xmlns:r="http://schemas.openxmlformats.org/officeDocument/2006/relationships" r:id="rId21">
                <a:extLst>
                  <a:ext uri="{A12FA001-AC4F-418D-AE19-62706E023703}">
                    <ahyp:hlinkClr xmlns:ahyp="http://schemas.microsoft.com/office/drawing/2018/hyperlinkcolor" val="tx"/>
                  </a:ext>
                </a:extLst>
              </a:hlinkClick>
            </a:rPr>
            <a:t>HB 258</a:t>
          </a:r>
          <a:r>
            <a:rPr lang="en-US" sz="1400" b="0" kern="1200">
              <a:solidFill>
                <a:srgbClr val="35AEE1"/>
              </a:solidFill>
              <a:latin typeface="Aptos" panose="020B0004020202020204" pitchFamily="34" charset="0"/>
            </a:rPr>
            <a:t> </a:t>
          </a:r>
          <a:r>
            <a:rPr lang="en-US" sz="1400" b="0" kern="1200">
              <a:solidFill>
                <a:schemeClr val="tx1"/>
              </a:solidFill>
              <a:latin typeface="Aptos" panose="020B0004020202020204" pitchFamily="34" charset="0"/>
            </a:rPr>
            <a:t>r</a:t>
          </a:r>
          <a:r>
            <a:rPr lang="en-US" sz="1400" b="0" i="0" kern="1200">
              <a:solidFill>
                <a:schemeClr val="tx1"/>
              </a:solidFill>
              <a:latin typeface="Aptos" panose="020B0004020202020204" pitchFamily="34" charset="0"/>
            </a:rPr>
            <a:t>equires health insurers to cover gender transition reversing procedures</a:t>
          </a:r>
          <a:endParaRPr lang="en-US" sz="1400" kern="1200">
            <a:solidFill>
              <a:schemeClr val="tx1"/>
            </a:solidFill>
            <a:latin typeface="Aptos" panose="020B0004020202020204" pitchFamily="34" charset="0"/>
          </a:endParaRPr>
        </a:p>
      </dsp:txBody>
      <dsp:txXfrm>
        <a:off x="1790094" y="3973315"/>
        <a:ext cx="6799169" cy="722420"/>
      </dsp:txXfrm>
    </dsp:sp>
    <dsp:sp modelId="{26083246-69A9-4A57-85C7-653A8EAD3885}">
      <dsp:nvSpPr>
        <dsp:cNvPr id="0" name=""/>
        <dsp:cNvSpPr/>
      </dsp:nvSpPr>
      <dsp:spPr>
        <a:xfrm>
          <a:off x="73341" y="4060205"/>
          <a:ext cx="548647" cy="548641"/>
        </a:xfrm>
        <a:prstGeom prst="roundRect">
          <a:avLst>
            <a:gd name="adj" fmla="val 10000"/>
          </a:avLst>
        </a:prstGeom>
        <a:blipFill>
          <a:blip xmlns:r="http://schemas.openxmlformats.org/officeDocument/2006/relationships" r:embed="rId22" cstate="hqprint">
            <a:extLst>
              <a:ext uri="{28A0092B-C50C-407E-A947-70E740481C1C}">
                <a14:useLocalDpi xmlns:a14="http://schemas.microsoft.com/office/drawing/2010/main"/>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28221-F1F1-457C-9DC7-9DF8F1829564}">
      <dsp:nvSpPr>
        <dsp:cNvPr id="0" name=""/>
        <dsp:cNvSpPr/>
      </dsp:nvSpPr>
      <dsp:spPr>
        <a:xfrm>
          <a:off x="0" y="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cs typeface="Aparajita" panose="02020603050405020304" pitchFamily="18" charset="0"/>
              <a:hlinkClick xmlns:r="http://schemas.openxmlformats.org/officeDocument/2006/relationships" r:id="rId1"/>
            </a:rPr>
            <a:t>HB 30</a:t>
          </a:r>
          <a:r>
            <a:rPr lang="en-US" sz="1400" kern="1200" dirty="0">
              <a:solidFill>
                <a:schemeClr val="tx1"/>
              </a:solidFill>
              <a:latin typeface="Aptos" panose="020B0004020202020204" pitchFamily="34" charset="0"/>
              <a:cs typeface="Aparajita" panose="02020603050405020304" pitchFamily="18" charset="0"/>
            </a:rPr>
            <a:t> imposes a first-of-its-kind </a:t>
          </a:r>
          <a:r>
            <a:rPr lang="en-US" sz="1400" kern="1200" dirty="0">
              <a:solidFill>
                <a:schemeClr val="tx1"/>
              </a:solidFill>
              <a:latin typeface="Aptos" panose="020B0004020202020204" pitchFamily="34" charset="0"/>
              <a:cs typeface="Aparajita" panose="02020603050405020304" pitchFamily="18" charset="0"/>
              <a:hlinkClick xmlns:r="http://schemas.openxmlformats.org/officeDocument/2006/relationships" r:id="rId2"/>
            </a:rPr>
            <a:t>tax</a:t>
          </a:r>
          <a:r>
            <a:rPr lang="en-US" sz="1400" kern="1200" dirty="0">
              <a:solidFill>
                <a:schemeClr val="tx1"/>
              </a:solidFill>
              <a:latin typeface="Aptos" panose="020B0004020202020204" pitchFamily="34" charset="0"/>
              <a:cs typeface="Aparajita" panose="02020603050405020304" pitchFamily="18" charset="0"/>
            </a:rPr>
            <a:t> on d</a:t>
          </a:r>
          <a:r>
            <a:rPr lang="en-US" sz="1400" b="0" i="0" kern="1200" dirty="0">
              <a:solidFill>
                <a:schemeClr val="tx1"/>
              </a:solidFill>
              <a:latin typeface="Aptos" panose="020B0004020202020204" pitchFamily="34" charset="0"/>
              <a:cs typeface="Aparajita" panose="02020603050405020304" pitchFamily="18" charset="0"/>
            </a:rPr>
            <a:t>ata centers’ electricity usage based on 1.1 cents per kilowatt-hour of electricity consumed; the legislation preserves the existing sales tax exemption in state law</a:t>
          </a:r>
          <a:endParaRPr lang="en-US" sz="1400" kern="1200" dirty="0">
            <a:solidFill>
              <a:schemeClr val="tx1"/>
            </a:solidFill>
            <a:latin typeface="Aptos" panose="020B0004020202020204" pitchFamily="34" charset="0"/>
            <a:cs typeface="Aparajita" panose="02020603050405020304" pitchFamily="18" charset="0"/>
          </a:endParaRPr>
        </a:p>
      </dsp:txBody>
      <dsp:txXfrm>
        <a:off x="1790094" y="0"/>
        <a:ext cx="6799169" cy="722420"/>
      </dsp:txXfrm>
    </dsp:sp>
    <dsp:sp modelId="{EDAE6AB0-5B06-4B4D-B532-42E923AF1EEB}">
      <dsp:nvSpPr>
        <dsp:cNvPr id="0" name=""/>
        <dsp:cNvSpPr/>
      </dsp:nvSpPr>
      <dsp:spPr>
        <a:xfrm>
          <a:off x="82291" y="8688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29E369-3EA2-4F3D-AABA-7EED8C688A8D}">
      <dsp:nvSpPr>
        <dsp:cNvPr id="0" name=""/>
        <dsp:cNvSpPr/>
      </dsp:nvSpPr>
      <dsp:spPr>
        <a:xfrm>
          <a:off x="0" y="81882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4"/>
            </a:rPr>
            <a:t>HB 1/SB 1</a:t>
          </a:r>
          <a:r>
            <a:rPr lang="en-US" sz="1400" b="0" i="0" kern="1200">
              <a:solidFill>
                <a:schemeClr val="tx1"/>
              </a:solidFill>
              <a:latin typeface="Aptos" panose="020B0004020202020204" pitchFamily="34" charset="0"/>
            </a:rPr>
            <a:t> increases the state </a:t>
          </a:r>
          <a:r>
            <a:rPr lang="en-US" sz="1400" b="0" i="0" kern="1200">
              <a:solidFill>
                <a:schemeClr val="tx1"/>
              </a:solidFill>
              <a:latin typeface="Aptos" panose="020B0004020202020204" pitchFamily="34" charset="0"/>
              <a:hlinkClick xmlns:r="http://schemas.openxmlformats.org/officeDocument/2006/relationships" r:id="rId5"/>
            </a:rPr>
            <a:t>minimum wage</a:t>
          </a:r>
          <a:r>
            <a:rPr lang="en-US" sz="1400" b="0" i="0" kern="1200">
              <a:solidFill>
                <a:schemeClr val="tx1"/>
              </a:solidFill>
              <a:latin typeface="Aptos" panose="020B0004020202020204" pitchFamily="34" charset="0"/>
            </a:rPr>
            <a:t> to $13.75 per hour effective Jan. 1, 2027, and to $15.00 per hour effective Jan.1, 2028; rate would be adjusted for inflation annually after that</a:t>
          </a:r>
          <a:endParaRPr lang="en-US" sz="1400" b="1" kern="1200">
            <a:solidFill>
              <a:schemeClr val="tx1"/>
            </a:solidFill>
            <a:latin typeface="Aptos" panose="020B0004020202020204" pitchFamily="34" charset="0"/>
          </a:endParaRPr>
        </a:p>
      </dsp:txBody>
      <dsp:txXfrm>
        <a:off x="1790094" y="818820"/>
        <a:ext cx="6799169" cy="722420"/>
      </dsp:txXfrm>
    </dsp:sp>
    <dsp:sp modelId="{BC15F2B0-E885-489E-9FFB-73B87FB2648C}">
      <dsp:nvSpPr>
        <dsp:cNvPr id="0" name=""/>
        <dsp:cNvSpPr/>
      </dsp:nvSpPr>
      <dsp:spPr>
        <a:xfrm>
          <a:off x="82291" y="88155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158932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7"/>
            </a:rPr>
            <a:t>SB 361</a:t>
          </a:r>
          <a:r>
            <a:rPr lang="en-US" sz="1400" kern="1200">
              <a:latin typeface="Aptos" panose="020B0004020202020204" pitchFamily="34" charset="0"/>
            </a:rPr>
            <a:t> </a:t>
          </a:r>
          <a:r>
            <a:rPr lang="en-US" sz="1400" kern="1200">
              <a:solidFill>
                <a:schemeClr val="tx1"/>
              </a:solidFill>
              <a:latin typeface="Aptos" panose="020B0004020202020204" pitchFamily="34" charset="0"/>
            </a:rPr>
            <a:t>requires insurers cover contraceptive drugs and prohibits insurers from charging copays, coinsurance, or other fees</a:t>
          </a:r>
          <a:endParaRPr lang="en-US" sz="1400" b="0" strike="sngStrike" kern="1200">
            <a:solidFill>
              <a:srgbClr val="FF0000"/>
            </a:solidFill>
            <a:latin typeface="Aptos" panose="020B0004020202020204" pitchFamily="34" charset="0"/>
          </a:endParaRPr>
        </a:p>
      </dsp:txBody>
      <dsp:txXfrm>
        <a:off x="1790094" y="1589326"/>
        <a:ext cx="6799169" cy="722420"/>
      </dsp:txXfrm>
    </dsp:sp>
    <dsp:sp modelId="{E9C8A5D3-171F-43FA-9240-CE44C187D99F}">
      <dsp:nvSpPr>
        <dsp:cNvPr id="0" name=""/>
        <dsp:cNvSpPr/>
      </dsp:nvSpPr>
      <dsp:spPr>
        <a:xfrm>
          <a:off x="82291" y="167621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DC52C-BEA8-4541-A82B-A7DF177EC5F6}">
      <dsp:nvSpPr>
        <dsp:cNvPr id="0" name=""/>
        <dsp:cNvSpPr/>
      </dsp:nvSpPr>
      <dsp:spPr>
        <a:xfrm>
          <a:off x="0" y="2383989"/>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9"/>
            </a:rPr>
            <a:t>HB 29</a:t>
          </a:r>
          <a:r>
            <a:rPr lang="en-US" sz="1400" b="0" i="0" kern="1200">
              <a:solidFill>
                <a:schemeClr val="tx1"/>
              </a:solidFill>
              <a:latin typeface="Aptos" panose="020B0004020202020204" pitchFamily="34" charset="0"/>
            </a:rPr>
            <a:t> directs state agencies to </a:t>
          </a:r>
          <a:r>
            <a:rPr lang="en-US" sz="1400" kern="1200">
              <a:solidFill>
                <a:schemeClr val="tx1"/>
              </a:solidFill>
              <a:latin typeface="Aptos" panose="020B0004020202020204" pitchFamily="34" charset="0"/>
              <a:hlinkClick xmlns:r="http://schemas.openxmlformats.org/officeDocument/2006/relationships" r:id="rId10"/>
            </a:rPr>
            <a:t>rejoin</a:t>
          </a:r>
          <a:r>
            <a:rPr lang="en-US" sz="1400" kern="1200">
              <a:solidFill>
                <a:schemeClr val="tx1"/>
              </a:solidFill>
              <a:latin typeface="Aptos" panose="020B0004020202020204" pitchFamily="34" charset="0"/>
            </a:rPr>
            <a:t> the Regional Greenhouse Gas Initiative; </a:t>
          </a:r>
          <a:r>
            <a:rPr lang="en-US" sz="1400" kern="1200">
              <a:solidFill>
                <a:schemeClr val="tx1"/>
              </a:solidFill>
              <a:latin typeface="Aptos" panose="020B0004020202020204" pitchFamily="34" charset="0"/>
              <a:hlinkClick xmlns:r="http://schemas.openxmlformats.org/officeDocument/2006/relationships" r:id="rId11"/>
            </a:rPr>
            <a:t>HB397</a:t>
          </a:r>
          <a:r>
            <a:rPr lang="en-US" sz="1400" kern="1200">
              <a:solidFill>
                <a:schemeClr val="tx1"/>
              </a:solidFill>
              <a:latin typeface="Aptos" panose="020B0004020202020204" pitchFamily="34" charset="0"/>
            </a:rPr>
            <a:t>/</a:t>
          </a:r>
          <a:r>
            <a:rPr lang="en-US" sz="1400" kern="1200">
              <a:solidFill>
                <a:schemeClr val="tx1"/>
              </a:solidFill>
              <a:latin typeface="Aptos" panose="020B0004020202020204" pitchFamily="34" charset="0"/>
              <a:hlinkClick xmlns:r="http://schemas.openxmlformats.org/officeDocument/2006/relationships" r:id="rId12"/>
            </a:rPr>
            <a:t>SB802</a:t>
          </a:r>
          <a:r>
            <a:rPr lang="en-US" sz="1400" kern="1200">
              <a:solidFill>
                <a:schemeClr val="tx1"/>
              </a:solidFill>
              <a:latin typeface="Aptos" panose="020B0004020202020204" pitchFamily="34" charset="0"/>
            </a:rPr>
            <a:t> codifies requirement to maintain a market-based trading program consistent with the initiative to reduce emissions from power plants</a:t>
          </a:r>
        </a:p>
      </dsp:txBody>
      <dsp:txXfrm>
        <a:off x="1790094" y="2383989"/>
        <a:ext cx="6799169" cy="722420"/>
      </dsp:txXfrm>
    </dsp:sp>
    <dsp:sp modelId="{BE506AFD-ADA8-400E-8A05-F608891A546E}">
      <dsp:nvSpPr>
        <dsp:cNvPr id="0" name=""/>
        <dsp:cNvSpPr/>
      </dsp:nvSpPr>
      <dsp:spPr>
        <a:xfrm>
          <a:off x="82291" y="2457280"/>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FB876-2104-4633-9D57-74ACAA19EE8D}">
      <dsp:nvSpPr>
        <dsp:cNvPr id="0" name=""/>
        <dsp:cNvSpPr/>
      </dsp:nvSpPr>
      <dsp:spPr>
        <a:xfrm>
          <a:off x="0" y="317865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latin typeface="Aptos" panose="020B0004020202020204" pitchFamily="34" charset="0"/>
              <a:hlinkClick xmlns:r="http://schemas.openxmlformats.org/officeDocument/2006/relationships" r:id="rId14"/>
            </a:rPr>
            <a:t>SB 338</a:t>
          </a:r>
          <a:r>
            <a:rPr lang="en-US" sz="1400" b="0" i="0" kern="1200" dirty="0">
              <a:solidFill>
                <a:schemeClr val="tx1"/>
              </a:solidFill>
              <a:latin typeface="Aptos" panose="020B0004020202020204" pitchFamily="34" charset="0"/>
            </a:rPr>
            <a:t> prohibits entities from selling consumers’ precise </a:t>
          </a:r>
          <a:r>
            <a:rPr lang="en-US" sz="1400" b="0" i="0" kern="1200" dirty="0">
              <a:solidFill>
                <a:schemeClr val="tx1"/>
              </a:solidFill>
              <a:latin typeface="Aptos" panose="020B0004020202020204" pitchFamily="34" charset="0"/>
              <a:hlinkClick xmlns:r="http://schemas.openxmlformats.org/officeDocument/2006/relationships" r:id="rId15"/>
            </a:rPr>
            <a:t>geolocation data</a:t>
          </a:r>
          <a:endParaRPr lang="en-US" sz="1400" kern="1200" dirty="0">
            <a:solidFill>
              <a:schemeClr val="tx1"/>
            </a:solidFill>
            <a:latin typeface="Aptos" panose="020B0004020202020204" pitchFamily="34" charset="0"/>
          </a:endParaRPr>
        </a:p>
      </dsp:txBody>
      <dsp:txXfrm>
        <a:off x="1790094" y="3178652"/>
        <a:ext cx="6799169" cy="722420"/>
      </dsp:txXfrm>
    </dsp:sp>
    <dsp:sp modelId="{9BC65C47-78F6-4505-8ECA-1FA0BCE352CB}">
      <dsp:nvSpPr>
        <dsp:cNvPr id="0" name=""/>
        <dsp:cNvSpPr/>
      </dsp:nvSpPr>
      <dsp:spPr>
        <a:xfrm>
          <a:off x="82291" y="326554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5D130-2659-4ACB-8319-7D35D1B5FD76}">
      <dsp:nvSpPr>
        <dsp:cNvPr id="0" name=""/>
        <dsp:cNvSpPr/>
      </dsp:nvSpPr>
      <dsp:spPr>
        <a:xfrm>
          <a:off x="0" y="3973315"/>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7"/>
            </a:rPr>
            <a:t>SB 749</a:t>
          </a:r>
          <a:r>
            <a:rPr lang="en-US" sz="1400" kern="1200" dirty="0">
              <a:solidFill>
                <a:schemeClr val="tx1"/>
              </a:solidFill>
              <a:latin typeface="Aptos" panose="020B0004020202020204" pitchFamily="34" charset="0"/>
            </a:rPr>
            <a:t> bans the sale of any assault weapons and designates the crime as a </a:t>
          </a:r>
          <a:br>
            <a:rPr lang="en-US" sz="1400" kern="1200" dirty="0">
              <a:solidFill>
                <a:schemeClr val="tx1"/>
              </a:solidFill>
              <a:latin typeface="Aptos" panose="020B0004020202020204" pitchFamily="34" charset="0"/>
            </a:rPr>
          </a:br>
          <a:r>
            <a:rPr lang="en-US" sz="1400" kern="1200" dirty="0">
              <a:solidFill>
                <a:schemeClr val="tx1"/>
              </a:solidFill>
              <a:latin typeface="Aptos" panose="020B0004020202020204" pitchFamily="34" charset="0"/>
            </a:rPr>
            <a:t>Class 1 </a:t>
          </a:r>
          <a:r>
            <a:rPr lang="en-US" sz="1400" b="0" kern="1200" dirty="0">
              <a:solidFill>
                <a:schemeClr val="tx1"/>
              </a:solidFill>
              <a:latin typeface="Aptos" panose="020B0004020202020204" pitchFamily="34" charset="0"/>
            </a:rPr>
            <a:t>misdemeanor; also </a:t>
          </a:r>
          <a:r>
            <a:rPr lang="en-US" sz="1400" b="0" i="0" kern="1200" dirty="0">
              <a:solidFill>
                <a:schemeClr val="tx1"/>
              </a:solidFill>
              <a:latin typeface="Aptos" panose="020B0004020202020204" pitchFamily="34" charset="0"/>
            </a:rPr>
            <a:t>prohibits the sale of a large capacity ammunition feeding device</a:t>
          </a:r>
          <a:endParaRPr lang="en-US" sz="1400" b="0" kern="1200" dirty="0">
            <a:solidFill>
              <a:schemeClr val="tx1"/>
            </a:solidFill>
            <a:latin typeface="Aptos" panose="020B0004020202020204" pitchFamily="34" charset="0"/>
          </a:endParaRPr>
        </a:p>
      </dsp:txBody>
      <dsp:txXfrm>
        <a:off x="1790094" y="3973315"/>
        <a:ext cx="6799169" cy="722420"/>
      </dsp:txXfrm>
    </dsp:sp>
    <dsp:sp modelId="{45BE738D-531B-4E64-BB6A-C01EFE50F851}">
      <dsp:nvSpPr>
        <dsp:cNvPr id="0" name=""/>
        <dsp:cNvSpPr/>
      </dsp:nvSpPr>
      <dsp:spPr>
        <a:xfrm>
          <a:off x="82291" y="4060205"/>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28B8-D879-4B3C-9B7F-619ED7C3E2C8}">
      <dsp:nvSpPr>
        <dsp:cNvPr id="0" name=""/>
        <dsp:cNvSpPr/>
      </dsp:nvSpPr>
      <dsp:spPr>
        <a:xfrm>
          <a:off x="0" y="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latin typeface="Aptos" panose="020B0004020202020204" pitchFamily="34" charset="0"/>
              <a:hlinkClick xmlns:r="http://schemas.openxmlformats.org/officeDocument/2006/relationships" r:id="rId1"/>
            </a:rPr>
            <a:t>SB 6346</a:t>
          </a:r>
          <a:r>
            <a:rPr lang="en-US" sz="1400" b="0" i="0" kern="1200" dirty="0">
              <a:solidFill>
                <a:schemeClr val="tx1"/>
              </a:solidFill>
              <a:latin typeface="Aptos" panose="020B0004020202020204" pitchFamily="34" charset="0"/>
            </a:rPr>
            <a:t> </a:t>
          </a:r>
          <a:r>
            <a:rPr lang="en-US" sz="1400" b="0" kern="1200" dirty="0">
              <a:solidFill>
                <a:schemeClr val="tx1"/>
              </a:solidFill>
              <a:latin typeface="Aptos" panose="020B0004020202020204" pitchFamily="34" charset="0"/>
            </a:rPr>
            <a:t>applies </a:t>
          </a:r>
          <a:r>
            <a:rPr lang="en-US" sz="1400" b="0" i="0" kern="1200" dirty="0">
              <a:solidFill>
                <a:schemeClr val="tx1"/>
              </a:solidFill>
              <a:latin typeface="Aptos" panose="020B0004020202020204" pitchFamily="34" charset="0"/>
            </a:rPr>
            <a:t>a 9.9% </a:t>
          </a:r>
          <a:r>
            <a:rPr lang="en-US" sz="1400" b="0" i="0" kern="1200" dirty="0">
              <a:solidFill>
                <a:schemeClr val="tx1"/>
              </a:solidFill>
              <a:latin typeface="Aptos" panose="020B0004020202020204" pitchFamily="34" charset="0"/>
              <a:hlinkClick xmlns:r="http://schemas.openxmlformats.org/officeDocument/2006/relationships" r:id="rId2"/>
            </a:rPr>
            <a:t>tax</a:t>
          </a:r>
          <a:r>
            <a:rPr lang="en-US" sz="1400" b="0" i="0" kern="1200" dirty="0">
              <a:solidFill>
                <a:schemeClr val="tx1"/>
              </a:solidFill>
              <a:latin typeface="Aptos" panose="020B0004020202020204" pitchFamily="34" charset="0"/>
            </a:rPr>
            <a:t> — the state’s first personal income tax — on individuals who earn more than $1 million per year, excluding home value; the law could be </a:t>
          </a:r>
          <a:r>
            <a:rPr lang="en-US" sz="1400" b="0" i="0" kern="1200" dirty="0">
              <a:solidFill>
                <a:schemeClr val="tx1"/>
              </a:solidFill>
              <a:latin typeface="Aptos" panose="020B0004020202020204" pitchFamily="34" charset="0"/>
              <a:hlinkClick xmlns:r="http://schemas.openxmlformats.org/officeDocument/2006/relationships" r:id="rId3"/>
            </a:rPr>
            <a:t>challenged</a:t>
          </a:r>
          <a:r>
            <a:rPr lang="en-US" sz="1400" b="0" i="0" kern="1200" dirty="0">
              <a:solidFill>
                <a:schemeClr val="tx1"/>
              </a:solidFill>
              <a:latin typeface="Aptos" panose="020B0004020202020204" pitchFamily="34" charset="0"/>
            </a:rPr>
            <a:t> based on a 1933 court decision that blocked graduated income taxes in the state</a:t>
          </a:r>
          <a:endParaRPr lang="en-US" sz="1400" b="0" kern="1200" dirty="0">
            <a:solidFill>
              <a:schemeClr val="tx1"/>
            </a:solidFill>
            <a:latin typeface="Aptos" panose="020B0004020202020204" pitchFamily="34" charset="0"/>
          </a:endParaRPr>
        </a:p>
      </dsp:txBody>
      <dsp:txXfrm>
        <a:off x="1804772" y="0"/>
        <a:ext cx="6784491" cy="869198"/>
      </dsp:txXfrm>
    </dsp:sp>
    <dsp:sp modelId="{E9C8A5D3-171F-43FA-9240-CE44C187D99F}">
      <dsp:nvSpPr>
        <dsp:cNvPr id="0" name=""/>
        <dsp:cNvSpPr/>
      </dsp:nvSpPr>
      <dsp:spPr>
        <a:xfrm>
          <a:off x="72575" y="160280"/>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95611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5"/>
            </a:rPr>
            <a:t>SB 6231</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eliminates a tax exemption for </a:t>
          </a:r>
          <a:r>
            <a:rPr lang="en-US" sz="1400" kern="1200" dirty="0">
              <a:solidFill>
                <a:schemeClr val="tx1"/>
              </a:solidFill>
              <a:latin typeface="Aptos" panose="020B0004020202020204" pitchFamily="34" charset="0"/>
              <a:hlinkClick xmlns:r="http://schemas.openxmlformats.org/officeDocument/2006/relationships" r:id="rId6"/>
            </a:rPr>
            <a:t>data centers</a:t>
          </a:r>
          <a:r>
            <a:rPr lang="en-US" sz="1400" kern="1200" dirty="0">
              <a:solidFill>
                <a:schemeClr val="tx1"/>
              </a:solidFill>
              <a:latin typeface="Aptos" panose="020B0004020202020204" pitchFamily="34" charset="0"/>
            </a:rPr>
            <a:t> when refurbishing equipment and any existing exemption certificates would expire July 1, 2026</a:t>
          </a:r>
        </a:p>
      </dsp:txBody>
      <dsp:txXfrm>
        <a:off x="1804772" y="956118"/>
        <a:ext cx="6784491" cy="869198"/>
      </dsp:txXfrm>
    </dsp:sp>
    <dsp:sp modelId="{103819A7-0E52-4AA5-96E2-0C4C03BE3FB9}">
      <dsp:nvSpPr>
        <dsp:cNvPr id="0" name=""/>
        <dsp:cNvSpPr/>
      </dsp:nvSpPr>
      <dsp:spPr>
        <a:xfrm>
          <a:off x="72575" y="1116398"/>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988CC-1B1E-4377-A0E7-4529BCFA1840}">
      <dsp:nvSpPr>
        <dsp:cNvPr id="0" name=""/>
        <dsp:cNvSpPr/>
      </dsp:nvSpPr>
      <dsp:spPr>
        <a:xfrm>
          <a:off x="0" y="1912236"/>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8"/>
            </a:rPr>
            <a:t>HB 2105</a:t>
          </a:r>
          <a:r>
            <a:rPr lang="en-US" sz="1400" kern="1200">
              <a:latin typeface="Aptos" panose="020B0004020202020204" pitchFamily="34" charset="0"/>
            </a:rPr>
            <a:t> </a:t>
          </a:r>
          <a:r>
            <a:rPr lang="en-US" sz="1400" kern="1200">
              <a:solidFill>
                <a:schemeClr val="tx1"/>
              </a:solidFill>
              <a:latin typeface="Aptos" panose="020B0004020202020204" pitchFamily="34" charset="0"/>
            </a:rPr>
            <a:t>requires employers to provide </a:t>
          </a:r>
          <a:r>
            <a:rPr lang="en-US" sz="1400" kern="1200">
              <a:solidFill>
                <a:schemeClr val="tx1"/>
              </a:solidFill>
              <a:latin typeface="Aptos" panose="020B0004020202020204" pitchFamily="34" charset="0"/>
              <a:hlinkClick xmlns:r="http://schemas.openxmlformats.org/officeDocument/2006/relationships" r:id="rId9"/>
            </a:rPr>
            <a:t>written notice</a:t>
          </a:r>
          <a:r>
            <a:rPr lang="en-US" sz="1400" kern="1200">
              <a:solidFill>
                <a:schemeClr val="tx1"/>
              </a:solidFill>
              <a:latin typeface="Aptos" panose="020B0004020202020204" pitchFamily="34" charset="0"/>
            </a:rPr>
            <a:t> of any federal inspections of I-9 employment eligibility forms and related worker records to each worker within five business days of receiving notification from a federal agency</a:t>
          </a:r>
        </a:p>
      </dsp:txBody>
      <dsp:txXfrm>
        <a:off x="1804772" y="1912236"/>
        <a:ext cx="6784491" cy="869198"/>
      </dsp:txXfrm>
    </dsp:sp>
    <dsp:sp modelId="{5F9BF74A-31A2-48E3-9A8B-4AA0312869E5}">
      <dsp:nvSpPr>
        <dsp:cNvPr id="0" name=""/>
        <dsp:cNvSpPr/>
      </dsp:nvSpPr>
      <dsp:spPr>
        <a:xfrm>
          <a:off x="72575" y="2072517"/>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2861419"/>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1"/>
            </a:rPr>
            <a:t>HB 2471</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provides the state </a:t>
          </a:r>
          <a:r>
            <a:rPr lang="en-US" sz="1400" kern="1200" dirty="0">
              <a:solidFill>
                <a:schemeClr val="tx1"/>
              </a:solidFill>
              <a:latin typeface="Aptos" panose="020B0004020202020204" pitchFamily="34" charset="0"/>
              <a:hlinkClick xmlns:r="http://schemas.openxmlformats.org/officeDocument/2006/relationships" r:id="rId12"/>
            </a:rPr>
            <a:t>labor board</a:t>
          </a:r>
          <a:r>
            <a:rPr lang="en-US" sz="1400" kern="1200" dirty="0">
              <a:solidFill>
                <a:schemeClr val="tx1"/>
              </a:solidFill>
              <a:latin typeface="Aptos" panose="020B0004020202020204" pitchFamily="34" charset="0"/>
            </a:rPr>
            <a:t> with authority over private sector collective bargaining if federal labor laws are rolled back or not enforced</a:t>
          </a:r>
          <a:r>
            <a:rPr lang="en-US" sz="1400" b="0" kern="1200" dirty="0">
              <a:solidFill>
                <a:schemeClr val="tx1"/>
              </a:solidFill>
              <a:latin typeface="Aptos" panose="020B0004020202020204" pitchFamily="34" charset="0"/>
            </a:rPr>
            <a:t>; </a:t>
          </a:r>
          <a:r>
            <a:rPr lang="en-US" sz="1400" b="0" i="0" strike="noStrike" kern="1200" dirty="0">
              <a:solidFill>
                <a:schemeClr val="tx1"/>
              </a:solidFill>
              <a:latin typeface="Aptos" panose="020B0004020202020204" pitchFamily="34" charset="0"/>
            </a:rPr>
            <a:t>similar</a:t>
          </a:r>
          <a:r>
            <a:rPr lang="en-US" sz="1400" b="0" i="0" strike="noStrike" kern="1200" dirty="0">
              <a:solidFill>
                <a:srgbClr val="FF0000"/>
              </a:solidFill>
              <a:latin typeface="Aptos" panose="020B0004020202020204" pitchFamily="34" charset="0"/>
            </a:rPr>
            <a:t> </a:t>
          </a:r>
          <a:r>
            <a:rPr lang="en-US" sz="1400" b="0" i="0" kern="1200" dirty="0">
              <a:solidFill>
                <a:schemeClr val="tx1"/>
              </a:solidFill>
              <a:latin typeface="Aptos" panose="020B0004020202020204" pitchFamily="34" charset="0"/>
            </a:rPr>
            <a:t>laws in </a:t>
          </a:r>
          <a:r>
            <a:rPr lang="en-US" sz="1400" b="0" i="0" kern="1200" dirty="0">
              <a:solidFill>
                <a:schemeClr val="tx1"/>
              </a:solidFill>
              <a:latin typeface="Aptos" panose="020B0004020202020204" pitchFamily="34" charset="0"/>
              <a:hlinkClick xmlns:r="http://schemas.openxmlformats.org/officeDocument/2006/relationships" r:id="rId13"/>
            </a:rPr>
            <a:t>California</a:t>
          </a:r>
          <a:r>
            <a:rPr lang="en-US" sz="1400" b="0" i="0" kern="1200" dirty="0">
              <a:solidFill>
                <a:schemeClr val="tx1"/>
              </a:solidFill>
              <a:latin typeface="Aptos" panose="020B0004020202020204" pitchFamily="34" charset="0"/>
            </a:rPr>
            <a:t> and </a:t>
          </a:r>
          <a:r>
            <a:rPr lang="en-US" sz="1400" b="0" i="0" kern="1200" dirty="0">
              <a:solidFill>
                <a:schemeClr val="tx1"/>
              </a:solidFill>
              <a:latin typeface="Aptos" panose="020B0004020202020204" pitchFamily="34" charset="0"/>
              <a:hlinkClick xmlns:r="http://schemas.openxmlformats.org/officeDocument/2006/relationships" r:id="rId14"/>
            </a:rPr>
            <a:t>New York</a:t>
          </a:r>
          <a:r>
            <a:rPr lang="en-US" sz="1400" b="0" i="0" kern="1200" dirty="0">
              <a:solidFill>
                <a:schemeClr val="tx1"/>
              </a:solidFill>
              <a:latin typeface="Aptos" panose="020B0004020202020204" pitchFamily="34" charset="0"/>
            </a:rPr>
            <a:t> have been temporarily blocked in court</a:t>
          </a:r>
          <a:endParaRPr lang="en-US" sz="1400" kern="1200" dirty="0">
            <a:solidFill>
              <a:schemeClr val="tx1"/>
            </a:solidFill>
            <a:latin typeface="Aptos" panose="020B0004020202020204" pitchFamily="34" charset="0"/>
          </a:endParaRPr>
        </a:p>
      </dsp:txBody>
      <dsp:txXfrm>
        <a:off x="1804772" y="2861419"/>
        <a:ext cx="6784491" cy="869198"/>
      </dsp:txXfrm>
    </dsp:sp>
    <dsp:sp modelId="{AA6E8F42-18AC-4B0F-B8F8-10EB8D9D5800}">
      <dsp:nvSpPr>
        <dsp:cNvPr id="0" name=""/>
        <dsp:cNvSpPr/>
      </dsp:nvSpPr>
      <dsp:spPr>
        <a:xfrm>
          <a:off x="72575" y="3028635"/>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1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E385F-B334-45CC-8109-52F59D7628AC}">
      <dsp:nvSpPr>
        <dsp:cNvPr id="0" name=""/>
        <dsp:cNvSpPr/>
      </dsp:nvSpPr>
      <dsp:spPr>
        <a:xfrm>
          <a:off x="0" y="3824473"/>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6"/>
            </a:rPr>
            <a:t>HB 1916</a:t>
          </a:r>
          <a:r>
            <a:rPr lang="en-US" sz="1400" kern="1200" dirty="0">
              <a:solidFill>
                <a:schemeClr val="tx1"/>
              </a:solidFill>
              <a:latin typeface="Aptos" panose="020B0004020202020204" pitchFamily="34" charset="0"/>
            </a:rPr>
            <a:t> outlines new requirements for challenging an individual’s voter registration and increases evidentiary standard; establishes a misdemeanor crime for knowingly challenging a registration without reasonable cause</a:t>
          </a:r>
          <a:endParaRPr lang="en-US" sz="1400" b="1" kern="1200" dirty="0">
            <a:solidFill>
              <a:schemeClr val="tx1"/>
            </a:solidFill>
            <a:latin typeface="Aptos" panose="020B0004020202020204" pitchFamily="34" charset="0"/>
          </a:endParaRPr>
        </a:p>
      </dsp:txBody>
      <dsp:txXfrm>
        <a:off x="1804772" y="3824473"/>
        <a:ext cx="6784491" cy="869198"/>
      </dsp:txXfrm>
    </dsp:sp>
    <dsp:sp modelId="{26083246-69A9-4A57-85C7-653A8EAD3885}">
      <dsp:nvSpPr>
        <dsp:cNvPr id="0" name=""/>
        <dsp:cNvSpPr/>
      </dsp:nvSpPr>
      <dsp:spPr>
        <a:xfrm>
          <a:off x="72575" y="3984753"/>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1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F8307-7C8E-4DD1-82C6-A2F941C06278}">
      <dsp:nvSpPr>
        <dsp:cNvPr id="0" name=""/>
        <dsp:cNvSpPr/>
      </dsp:nvSpPr>
      <dsp:spPr>
        <a:xfrm>
          <a:off x="0" y="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
            </a:rPr>
            <a:t>SB 386</a:t>
          </a:r>
          <a:r>
            <a:rPr lang="en-US" sz="1400" kern="1200" dirty="0">
              <a:latin typeface="Aptos" panose="020B0004020202020204" pitchFamily="34" charset="0"/>
            </a:rPr>
            <a:t>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creates a data privacy framework that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xmlns:r="http://schemas.openxmlformats.org/officeDocument/2006/relationships" r:id="rId2"/>
            </a:rPr>
            <a:t>allows consumers</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to access, correct, or delete their personal data, opt out of its sale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and targeted ads</a:t>
          </a:r>
          <a:endParaRPr lang="en-US" sz="1400" b="0" strike="sngStrike" kern="1200" dirty="0">
            <a:solidFill>
              <a:srgbClr val="FF0000"/>
            </a:solidFill>
            <a:latin typeface="Aptos" panose="020B0004020202020204" pitchFamily="34" charset="0"/>
            <a:cs typeface="AngsanaUPC" panose="020B0502040204020203" pitchFamily="18" charset="-34"/>
          </a:endParaRPr>
        </a:p>
      </dsp:txBody>
      <dsp:txXfrm>
        <a:off x="1804772" y="0"/>
        <a:ext cx="6784491" cy="869198"/>
      </dsp:txXfrm>
    </dsp:sp>
    <dsp:sp modelId="{9ACCF81B-C7CA-4DA5-88A5-55DFFE837EBD}">
      <dsp:nvSpPr>
        <dsp:cNvPr id="0" name=""/>
        <dsp:cNvSpPr/>
      </dsp:nvSpPr>
      <dsp:spPr>
        <a:xfrm>
          <a:off x="82298" y="160280"/>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EF8D2-7C43-41E8-B4B3-5F555458D748}">
      <dsp:nvSpPr>
        <dsp:cNvPr id="0" name=""/>
        <dsp:cNvSpPr/>
      </dsp:nvSpPr>
      <dsp:spPr>
        <a:xfrm>
          <a:off x="0" y="95611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4"/>
            </a:rPr>
            <a:t>HB691</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requires the secretary of state to submit voter rolls through the federal SAVE database and challenge registration of any noncitizens; the state separately </a:t>
          </a:r>
          <a:r>
            <a:rPr lang="en-US" sz="1400" kern="1200" dirty="0">
              <a:solidFill>
                <a:schemeClr val="tx1"/>
              </a:solidFill>
              <a:latin typeface="Aptos" panose="020B0004020202020204" pitchFamily="34" charset="0"/>
              <a:hlinkClick xmlns:r="http://schemas.openxmlformats.org/officeDocument/2006/relationships" r:id="rId5"/>
            </a:rPr>
            <a:t>sued</a:t>
          </a:r>
          <a:r>
            <a:rPr lang="en-US" sz="1400" kern="1200" dirty="0">
              <a:solidFill>
                <a:schemeClr val="tx1"/>
              </a:solidFill>
              <a:latin typeface="Aptos" panose="020B0004020202020204" pitchFamily="34" charset="0"/>
            </a:rPr>
            <a:t> the </a:t>
          </a:r>
          <a:r>
            <a:rPr lang="en-US" sz="1400" b="0" i="0" kern="1200" dirty="0">
              <a:solidFill>
                <a:schemeClr val="tx1"/>
              </a:solidFill>
              <a:latin typeface="Aptos" panose="020B0004020202020204" pitchFamily="34" charset="0"/>
            </a:rPr>
            <a:t>US Election Assistance Commission alleging it improperly blocked a 2024 law requiring proof of citizenship to register</a:t>
          </a:r>
          <a:endParaRPr lang="en-US" sz="1400" kern="1200" dirty="0">
            <a:solidFill>
              <a:schemeClr val="tx1"/>
            </a:solidFill>
            <a:latin typeface="Aptos" panose="020B0004020202020204" pitchFamily="34" charset="0"/>
          </a:endParaRPr>
        </a:p>
      </dsp:txBody>
      <dsp:txXfrm>
        <a:off x="1804772" y="956118"/>
        <a:ext cx="6784491" cy="869198"/>
      </dsp:txXfrm>
    </dsp:sp>
    <dsp:sp modelId="{D8F91580-4C4F-4AF8-B7FD-C4990E11D755}">
      <dsp:nvSpPr>
        <dsp:cNvPr id="0" name=""/>
        <dsp:cNvSpPr/>
      </dsp:nvSpPr>
      <dsp:spPr>
        <a:xfrm>
          <a:off x="82298" y="1116398"/>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1912236"/>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7"/>
            </a:rPr>
            <a:t>SB 347</a:t>
          </a:r>
          <a:r>
            <a:rPr lang="en-US" sz="1400" kern="1200">
              <a:latin typeface="Aptos" panose="020B0004020202020204" pitchFamily="34" charset="0"/>
            </a:rPr>
            <a:t> </a:t>
          </a:r>
          <a:r>
            <a:rPr lang="en-US" sz="1400" kern="1200">
              <a:solidFill>
                <a:schemeClr val="tx1"/>
              </a:solidFill>
              <a:latin typeface="Aptos" panose="020B0004020202020204" pitchFamily="34" charset="0"/>
            </a:rPr>
            <a:t>adds digitally altered “deepfakes” to the definition of power-based violence for purposes of college reporting requirements; requires schools to provide information about how to identify and prevent power-based violence at least four times per year</a:t>
          </a:r>
        </a:p>
      </dsp:txBody>
      <dsp:txXfrm>
        <a:off x="1804772" y="1912236"/>
        <a:ext cx="6784491" cy="869198"/>
      </dsp:txXfrm>
    </dsp:sp>
    <dsp:sp modelId="{103819A7-0E52-4AA5-96E2-0C4C03BE3FB9}">
      <dsp:nvSpPr>
        <dsp:cNvPr id="0" name=""/>
        <dsp:cNvSpPr/>
      </dsp:nvSpPr>
      <dsp:spPr>
        <a:xfrm>
          <a:off x="82298" y="2072517"/>
          <a:ext cx="548647" cy="548638"/>
        </a:xfrm>
        <a:prstGeom prst="roundRect">
          <a:avLst>
            <a:gd name="adj" fmla="val 10000"/>
          </a:avLst>
        </a:prstGeom>
        <a:blipFill rotWithShape="1">
          <a:blip xmlns:r="http://schemas.openxmlformats.org/officeDocument/2006/relationships" r:embed="rId8" cstate="hqprint">
            <a:extLst>
              <a:ext uri="{28A0092B-C50C-407E-A947-70E740481C1C}">
                <a14:useLocalDpi xmlns:a14="http://schemas.microsoft.com/office/drawing/2010/main"/>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286835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9"/>
            </a:rPr>
            <a:t>HB 1137</a:t>
          </a:r>
          <a:r>
            <a:rPr lang="en-US" sz="1400" b="0" i="0" kern="1200">
              <a:solidFill>
                <a:schemeClr val="tx1"/>
              </a:solidFill>
              <a:latin typeface="Aptos" panose="020B0004020202020204" pitchFamily="34" charset="0"/>
            </a:rPr>
            <a:t> prohibits public </a:t>
          </a:r>
          <a:r>
            <a:rPr lang="en-US" sz="1400" kern="1200">
              <a:solidFill>
                <a:schemeClr val="tx1"/>
              </a:solidFill>
              <a:latin typeface="Aptos" panose="020B0004020202020204" pitchFamily="34" charset="0"/>
            </a:rPr>
            <a:t>employers from punishing employees who refuse to use pronouns inconsistent with an individual’s sex assigned at birth, or any name other than their legal name</a:t>
          </a:r>
          <a:endParaRPr lang="en-US" sz="1400" b="0" i="0" kern="1200">
            <a:solidFill>
              <a:schemeClr val="tx1"/>
            </a:solidFill>
            <a:latin typeface="Aptos" panose="020B0004020202020204" pitchFamily="34" charset="0"/>
          </a:endParaRPr>
        </a:p>
      </dsp:txBody>
      <dsp:txXfrm>
        <a:off x="1804772" y="2868355"/>
        <a:ext cx="6784491" cy="869198"/>
      </dsp:txXfrm>
    </dsp:sp>
    <dsp:sp modelId="{D71C3935-1C64-406E-8CD0-74206CAC6D8D}">
      <dsp:nvSpPr>
        <dsp:cNvPr id="0" name=""/>
        <dsp:cNvSpPr/>
      </dsp:nvSpPr>
      <dsp:spPr>
        <a:xfrm>
          <a:off x="82298" y="3028635"/>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82100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1"/>
            </a:rPr>
            <a:t>HB 608</a:t>
          </a:r>
          <a:r>
            <a:rPr lang="en-US" sz="1400" kern="1200">
              <a:latin typeface="Aptos" panose="020B0004020202020204" pitchFamily="34" charset="0"/>
            </a:rPr>
            <a:t> </a:t>
          </a:r>
          <a:r>
            <a:rPr lang="en-US" sz="1400" strike="noStrike" kern="1200">
              <a:solidFill>
                <a:schemeClr val="tx1"/>
              </a:solidFill>
              <a:latin typeface="Aptos" panose="020B0004020202020204" pitchFamily="34" charset="0"/>
            </a:rPr>
            <a:t>exempts from public disclosure requirements the total amount of </a:t>
          </a:r>
          <a:r>
            <a:rPr lang="en-US" sz="1400" kern="1200">
              <a:solidFill>
                <a:schemeClr val="tx1"/>
              </a:solidFill>
              <a:latin typeface="Aptos" panose="020B0004020202020204" pitchFamily="34" charset="0"/>
            </a:rPr>
            <a:t>money universities pay directly to student athletes or to a specific athletic program</a:t>
          </a:r>
        </a:p>
      </dsp:txBody>
      <dsp:txXfrm>
        <a:off x="1804772" y="3821005"/>
        <a:ext cx="6784491" cy="869198"/>
      </dsp:txXfrm>
    </dsp:sp>
    <dsp:sp modelId="{AA6E8F42-18AC-4B0F-B8F8-10EB8D9D5800}">
      <dsp:nvSpPr>
        <dsp:cNvPr id="0" name=""/>
        <dsp:cNvSpPr/>
      </dsp:nvSpPr>
      <dsp:spPr>
        <a:xfrm>
          <a:off x="82298" y="3984753"/>
          <a:ext cx="548647" cy="548638"/>
        </a:xfrm>
        <a:prstGeom prst="roundRect">
          <a:avLst>
            <a:gd name="adj" fmla="val 10000"/>
          </a:avLst>
        </a:prstGeom>
        <a:blipFill rotWithShape="1">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28B8-D879-4B3C-9B7F-619ED7C3E2C8}">
      <dsp:nvSpPr>
        <dsp:cNvPr id="0" name=""/>
        <dsp:cNvSpPr/>
      </dsp:nvSpPr>
      <dsp:spPr>
        <a:xfrm>
          <a:off x="0" y="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hlinkClick xmlns:r="http://schemas.openxmlformats.org/officeDocument/2006/relationships" r:id="rId1"/>
            </a:rPr>
            <a:t>Budget package</a:t>
          </a:r>
          <a:r>
            <a:rPr lang="en-US" sz="1400" kern="1200" dirty="0">
              <a:solidFill>
                <a:schemeClr val="tx1"/>
              </a:solidFill>
              <a:latin typeface="Aptos" panose="020B0004020202020204" pitchFamily="34" charset="0"/>
            </a:rPr>
            <a:t> includes a </a:t>
          </a:r>
          <a:r>
            <a:rPr lang="en-US" sz="1400" kern="1200" dirty="0">
              <a:solidFill>
                <a:schemeClr val="tx1"/>
              </a:solidFill>
              <a:latin typeface="Aptos" panose="020B0004020202020204" pitchFamily="34" charset="0"/>
              <a:hlinkClick xmlns:r="http://schemas.openxmlformats.org/officeDocument/2006/relationships" r:id="rId2"/>
            </a:rPr>
            <a:t>tax on second homes</a:t>
          </a:r>
          <a:r>
            <a:rPr lang="en-US" sz="1400" kern="1200" dirty="0">
              <a:solidFill>
                <a:schemeClr val="tx1"/>
              </a:solidFill>
              <a:latin typeface="Aptos" panose="020B0004020202020204" pitchFamily="34" charset="0"/>
            </a:rPr>
            <a:t> in New York City; delays </a:t>
          </a:r>
          <a:r>
            <a:rPr lang="en-US" sz="1400" kern="1200" dirty="0">
              <a:solidFill>
                <a:schemeClr val="tx1"/>
              </a:solidFill>
              <a:latin typeface="Aptos" panose="020B0004020202020204" pitchFamily="34" charset="0"/>
              <a:hlinkClick xmlns:r="http://schemas.openxmlformats.org/officeDocument/2006/relationships" r:id="rId3"/>
            </a:rPr>
            <a:t>climate benchmarks</a:t>
          </a:r>
          <a:r>
            <a:rPr lang="en-US" sz="1400" kern="1200" dirty="0">
              <a:solidFill>
                <a:schemeClr val="tx1"/>
              </a:solidFill>
              <a:latin typeface="Aptos" panose="020B0004020202020204" pitchFamily="34" charset="0"/>
            </a:rPr>
            <a:t> set in 2019; limits car accident </a:t>
          </a:r>
          <a:r>
            <a:rPr lang="en-US" sz="1400" kern="1200" dirty="0">
              <a:solidFill>
                <a:schemeClr val="tx1"/>
              </a:solidFill>
              <a:latin typeface="Aptos" panose="020B0004020202020204" pitchFamily="34" charset="0"/>
              <a:hlinkClick xmlns:r="http://schemas.openxmlformats.org/officeDocument/2006/relationships" r:id="rId4"/>
            </a:rPr>
            <a:t>insurance claims</a:t>
          </a:r>
          <a:r>
            <a:rPr lang="en-US" sz="1400" kern="1200" dirty="0">
              <a:solidFill>
                <a:schemeClr val="tx1"/>
              </a:solidFill>
              <a:latin typeface="Aptos" panose="020B0004020202020204" pitchFamily="34" charset="0"/>
            </a:rPr>
            <a:t>; and adds mechanism to cap excess utility company profits, require executive </a:t>
          </a:r>
          <a:r>
            <a:rPr lang="en-US" sz="1400" b="0" i="0" kern="1200" dirty="0">
              <a:solidFill>
                <a:schemeClr val="tx1"/>
              </a:solidFill>
              <a:latin typeface="Aptos" panose="020B0004020202020204" pitchFamily="34" charset="0"/>
            </a:rPr>
            <a:t>compensation </a:t>
          </a:r>
          <a:r>
            <a:rPr lang="en-US" sz="1400" b="0" i="0" kern="1200" dirty="0">
              <a:solidFill>
                <a:schemeClr val="tx1"/>
              </a:solidFill>
              <a:latin typeface="Aptos" panose="020B0004020202020204" pitchFamily="34" charset="0"/>
              <a:hlinkClick xmlns:r="http://schemas.openxmlformats.org/officeDocument/2006/relationships" r:id="rId5"/>
            </a:rPr>
            <a:t>disclosures</a:t>
          </a:r>
          <a:endParaRPr lang="en-US" sz="1400" b="0" strike="sngStrike" kern="1200" dirty="0">
            <a:solidFill>
              <a:srgbClr val="FF0000"/>
            </a:solidFill>
            <a:latin typeface="Aptos" panose="020B0004020202020204" pitchFamily="34" charset="0"/>
            <a:cs typeface="AngsanaUPC" panose="020B0502040204020203" pitchFamily="18" charset="-34"/>
          </a:endParaRPr>
        </a:p>
      </dsp:txBody>
      <dsp:txXfrm>
        <a:off x="1790094" y="0"/>
        <a:ext cx="6799169" cy="722420"/>
      </dsp:txXfrm>
    </dsp:sp>
    <dsp:sp modelId="{E9C8A5D3-171F-43FA-9240-CE44C187D99F}">
      <dsp:nvSpPr>
        <dsp:cNvPr id="0" name=""/>
        <dsp:cNvSpPr/>
      </dsp:nvSpPr>
      <dsp:spPr>
        <a:xfrm>
          <a:off x="82291" y="8688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F8307-7C8E-4DD1-82C6-A2F941C06278}">
      <dsp:nvSpPr>
        <dsp:cNvPr id="0" name=""/>
        <dsp:cNvSpPr/>
      </dsp:nvSpPr>
      <dsp:spPr>
        <a:xfrm>
          <a:off x="0" y="794663"/>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hlinkClick xmlns:r="http://schemas.openxmlformats.org/officeDocument/2006/relationships" r:id="rId7"/>
            </a:rPr>
            <a:t>S 10642</a:t>
          </a:r>
          <a:r>
            <a:rPr lang="en-US" sz="1400" kern="1200">
              <a:solidFill>
                <a:schemeClr val="tx1"/>
              </a:solidFill>
              <a:latin typeface="Aptos" panose="020B0004020202020204" pitchFamily="34" charset="0"/>
            </a:rPr>
            <a:t> would </a:t>
          </a:r>
          <a:r>
            <a:rPr lang="en-US" sz="1400" b="0" i="0" kern="1200">
              <a:solidFill>
                <a:schemeClr val="tx1"/>
              </a:solidFill>
              <a:latin typeface="Aptos" panose="020B0004020202020204" pitchFamily="34" charset="0"/>
            </a:rPr>
            <a:t>create a one-year moratorium on new permits for large </a:t>
          </a:r>
          <a:r>
            <a:rPr lang="en-US" sz="1400" b="0" i="0" kern="1200">
              <a:solidFill>
                <a:schemeClr val="tx1"/>
              </a:solidFill>
              <a:latin typeface="Aptos" panose="020B0004020202020204" pitchFamily="34" charset="0"/>
              <a:hlinkClick xmlns:r="http://schemas.openxmlformats.org/officeDocument/2006/relationships" r:id="rId8"/>
            </a:rPr>
            <a:t>data centers</a:t>
          </a:r>
          <a:r>
            <a:rPr lang="en-US" sz="1400" b="0" i="0" kern="1200">
              <a:solidFill>
                <a:schemeClr val="tx1"/>
              </a:solidFill>
              <a:latin typeface="Aptos" panose="020B0004020202020204" pitchFamily="34" charset="0"/>
            </a:rPr>
            <a:t>; would require a public hearing before issuing permits, separate service classification for data centers, and facilities to use increasing amounts of renewable electricity sources</a:t>
          </a:r>
          <a:endParaRPr lang="en-US" sz="1400" b="0" kern="1200">
            <a:solidFill>
              <a:schemeClr val="tx1"/>
            </a:solidFill>
            <a:latin typeface="Aptos" panose="020B0004020202020204" pitchFamily="34" charset="0"/>
            <a:cs typeface="AngsanaUPC" panose="020B0502040204020203" pitchFamily="18" charset="-34"/>
          </a:endParaRPr>
        </a:p>
      </dsp:txBody>
      <dsp:txXfrm>
        <a:off x="1790094" y="794663"/>
        <a:ext cx="6799169" cy="722420"/>
      </dsp:txXfrm>
    </dsp:sp>
    <dsp:sp modelId="{9ACCF81B-C7CA-4DA5-88A5-55DFFE837EBD}">
      <dsp:nvSpPr>
        <dsp:cNvPr id="0" name=""/>
        <dsp:cNvSpPr/>
      </dsp:nvSpPr>
      <dsp:spPr>
        <a:xfrm>
          <a:off x="82291" y="88155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EF8D2-7C43-41E8-B4B3-5F555458D748}">
      <dsp:nvSpPr>
        <dsp:cNvPr id="0" name=""/>
        <dsp:cNvSpPr/>
      </dsp:nvSpPr>
      <dsp:spPr>
        <a:xfrm>
          <a:off x="0" y="158932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hlinkClick xmlns:r="http://schemas.openxmlformats.org/officeDocument/2006/relationships" r:id="rId10"/>
            </a:rPr>
            <a:t>A 10379-C</a:t>
          </a:r>
          <a:r>
            <a:rPr lang="en-US" sz="1400" b="0" i="0" kern="1200">
              <a:solidFill>
                <a:schemeClr val="tx1"/>
              </a:solidFill>
              <a:latin typeface="Aptos" panose="020B0004020202020204" pitchFamily="34" charset="0"/>
            </a:rPr>
            <a:t> would ban the use of chatbots with </a:t>
          </a:r>
          <a:r>
            <a:rPr lang="en-US" sz="1400" b="0" i="0" kern="1200">
              <a:solidFill>
                <a:schemeClr val="tx1"/>
              </a:solidFill>
              <a:latin typeface="Aptos" panose="020B0004020202020204" pitchFamily="34" charset="0"/>
              <a:hlinkClick xmlns:r="http://schemas.openxmlformats.org/officeDocument/2006/relationships" r:id="rId11"/>
            </a:rPr>
            <a:t>features unsafe</a:t>
          </a:r>
          <a:r>
            <a:rPr lang="en-US" sz="1400" b="0" i="0" kern="1200">
              <a:solidFill>
                <a:schemeClr val="tx1"/>
              </a:solidFill>
              <a:latin typeface="Aptos" panose="020B0004020202020204" pitchFamily="34" charset="0"/>
            </a:rPr>
            <a:t> for minors, including features where AI content suggests it is a real person, uses mental health information, simulates companionship, or generates sexually explicit material </a:t>
          </a:r>
          <a:endParaRPr lang="en-US" sz="1400" kern="1200">
            <a:solidFill>
              <a:schemeClr val="tx1"/>
            </a:solidFill>
            <a:latin typeface="Aptos" panose="020B0004020202020204" pitchFamily="34" charset="0"/>
          </a:endParaRPr>
        </a:p>
      </dsp:txBody>
      <dsp:txXfrm>
        <a:off x="1790094" y="1589326"/>
        <a:ext cx="6799169" cy="722420"/>
      </dsp:txXfrm>
    </dsp:sp>
    <dsp:sp modelId="{D8F91580-4C4F-4AF8-B7FD-C4990E11D755}">
      <dsp:nvSpPr>
        <dsp:cNvPr id="0" name=""/>
        <dsp:cNvSpPr/>
      </dsp:nvSpPr>
      <dsp:spPr>
        <a:xfrm>
          <a:off x="82291" y="167621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2383989"/>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latin typeface="Aptos" panose="020B0004020202020204" pitchFamily="34" charset="0"/>
              <a:hlinkClick xmlns:r="http://schemas.openxmlformats.org/officeDocument/2006/relationships" r:id="rId13"/>
            </a:rPr>
            <a:t>S 9934A</a:t>
          </a:r>
          <a:r>
            <a:rPr lang="en-US" sz="1400" b="0" i="0" kern="1200">
              <a:latin typeface="Aptos" panose="020B0004020202020204" pitchFamily="34" charset="0"/>
            </a:rPr>
            <a:t> </a:t>
          </a:r>
          <a:r>
            <a:rPr lang="en-US" sz="1400" b="0" i="0" kern="1200">
              <a:solidFill>
                <a:schemeClr val="tx1"/>
              </a:solidFill>
              <a:latin typeface="Aptos" panose="020B0004020202020204" pitchFamily="34" charset="0"/>
            </a:rPr>
            <a:t>would create first-ever law to </a:t>
          </a:r>
          <a:r>
            <a:rPr lang="en-US" sz="1400" b="0" i="0" kern="1200">
              <a:solidFill>
                <a:schemeClr val="tx1"/>
              </a:solidFill>
              <a:latin typeface="Aptos" panose="020B0004020202020204" pitchFamily="34" charset="0"/>
              <a:hlinkClick xmlns:r="http://schemas.openxmlformats.org/officeDocument/2006/relationships" r:id="rId14"/>
            </a:rPr>
            <a:t>restrict</a:t>
          </a:r>
          <a:r>
            <a:rPr lang="en-US" sz="1400" b="0" i="0" kern="1200">
              <a:solidFill>
                <a:schemeClr val="tx1"/>
              </a:solidFill>
              <a:latin typeface="Aptos" panose="020B0004020202020204" pitchFamily="34" charset="0"/>
            </a:rPr>
            <a:t> bots that scrape content from news sites; </a:t>
          </a:r>
          <a:r>
            <a:rPr lang="en-US" sz="1400" kern="1200">
              <a:solidFill>
                <a:schemeClr val="tx1"/>
              </a:solidFill>
              <a:latin typeface="Aptos" panose="020B0004020202020204" pitchFamily="34" charset="0"/>
              <a:hlinkClick xmlns:r="http://schemas.openxmlformats.org/officeDocument/2006/relationships" r:id="rId15"/>
            </a:rPr>
            <a:t>S 8451-B</a:t>
          </a:r>
          <a:r>
            <a:rPr lang="en-US" sz="1400" kern="1200">
              <a:solidFill>
                <a:schemeClr val="tx1"/>
              </a:solidFill>
              <a:latin typeface="Aptos" panose="020B0004020202020204" pitchFamily="34" charset="0"/>
            </a:rPr>
            <a:t> would require news organizations to disclose content created with AI; </a:t>
          </a:r>
          <a:r>
            <a:rPr lang="en-US" sz="1400" b="0" i="0" kern="1200">
              <a:solidFill>
                <a:schemeClr val="tx1"/>
              </a:solidFill>
              <a:latin typeface="Aptos" panose="020B0004020202020204" pitchFamily="34" charset="0"/>
            </a:rPr>
            <a:t> </a:t>
          </a:r>
          <a:r>
            <a:rPr lang="en-US" sz="1400" kern="1200">
              <a:solidFill>
                <a:schemeClr val="tx1"/>
              </a:solidFill>
              <a:latin typeface="Aptos" panose="020B0004020202020204" pitchFamily="34" charset="0"/>
              <a:hlinkClick xmlns:r="http://schemas.openxmlformats.org/officeDocument/2006/relationships" r:id="rId16"/>
            </a:rPr>
            <a:t>S 8706</a:t>
          </a:r>
          <a:r>
            <a:rPr lang="en-US" sz="1400" kern="1200">
              <a:solidFill>
                <a:schemeClr val="tx1"/>
              </a:solidFill>
              <a:latin typeface="Aptos" panose="020B0004020202020204" pitchFamily="34" charset="0"/>
            </a:rPr>
            <a:t> would require larger companies to </a:t>
          </a:r>
          <a:r>
            <a:rPr lang="en-US" sz="1400" kern="1200">
              <a:solidFill>
                <a:schemeClr val="tx1"/>
              </a:solidFill>
              <a:latin typeface="Aptos" panose="020B0004020202020204" pitchFamily="34" charset="0"/>
              <a:hlinkClick xmlns:r="http://schemas.openxmlformats.org/officeDocument/2006/relationships" r:id="rId17"/>
            </a:rPr>
            <a:t>annually report</a:t>
          </a:r>
          <a:r>
            <a:rPr lang="en-US" sz="1400" kern="1200">
              <a:solidFill>
                <a:schemeClr val="tx1"/>
              </a:solidFill>
              <a:latin typeface="Aptos" panose="020B0004020202020204" pitchFamily="34" charset="0"/>
            </a:rPr>
            <a:t> how AI affects hiring</a:t>
          </a:r>
          <a:endParaRPr lang="en-US" sz="1400" b="0" i="0" kern="1200">
            <a:solidFill>
              <a:schemeClr val="tx1"/>
            </a:solidFill>
            <a:latin typeface="Aptos" panose="020B0004020202020204" pitchFamily="34" charset="0"/>
          </a:endParaRPr>
        </a:p>
      </dsp:txBody>
      <dsp:txXfrm>
        <a:off x="1790094" y="2383989"/>
        <a:ext cx="6799169" cy="722420"/>
      </dsp:txXfrm>
    </dsp:sp>
    <dsp:sp modelId="{103819A7-0E52-4AA5-96E2-0C4C03BE3FB9}">
      <dsp:nvSpPr>
        <dsp:cNvPr id="0" name=""/>
        <dsp:cNvSpPr/>
      </dsp:nvSpPr>
      <dsp:spPr>
        <a:xfrm>
          <a:off x="82291" y="247087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317865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latin typeface="Aptos" panose="020B0004020202020204" pitchFamily="34" charset="0"/>
              <a:hlinkClick xmlns:r="http://schemas.openxmlformats.org/officeDocument/2006/relationships" r:id="rId19"/>
            </a:rPr>
            <a:t>A 9349-A</a:t>
          </a:r>
          <a:r>
            <a:rPr lang="en-US" sz="1400" b="0" i="0" kern="1200" dirty="0">
              <a:solidFill>
                <a:schemeClr val="tx1"/>
              </a:solidFill>
              <a:latin typeface="Aptos" panose="020B0004020202020204" pitchFamily="34" charset="0"/>
            </a:rPr>
            <a:t> would</a:t>
          </a:r>
          <a:r>
            <a:rPr lang="en-US" sz="1400" b="0" i="0" kern="1200" dirty="0">
              <a:solidFill>
                <a:srgbClr val="FF0000"/>
              </a:solidFill>
              <a:latin typeface="Aptos" panose="020B0004020202020204" pitchFamily="34" charset="0"/>
            </a:rPr>
            <a:t> </a:t>
          </a:r>
          <a:r>
            <a:rPr lang="en-US" sz="1400" b="0" i="0" kern="1200" dirty="0">
              <a:solidFill>
                <a:schemeClr val="tx1"/>
              </a:solidFill>
              <a:latin typeface="Aptos" panose="020B0004020202020204" pitchFamily="34" charset="0"/>
            </a:rPr>
            <a:t>prohibit </a:t>
          </a:r>
          <a:r>
            <a:rPr lang="en-US" sz="1400" b="0" i="0" kern="1200" dirty="0">
              <a:solidFill>
                <a:schemeClr val="tx1"/>
              </a:solidFill>
              <a:latin typeface="Aptos" panose="020B0004020202020204" pitchFamily="34" charset="0"/>
              <a:hlinkClick xmlns:r="http://schemas.openxmlformats.org/officeDocument/2006/relationships" r:id="rId20"/>
            </a:rPr>
            <a:t>surveillance pricing</a:t>
          </a:r>
          <a:r>
            <a:rPr lang="en-US" sz="1400" b="0" i="0" kern="1200" dirty="0">
              <a:solidFill>
                <a:srgbClr val="FF0000"/>
              </a:solidFill>
              <a:latin typeface="Aptos" panose="020B0004020202020204" pitchFamily="34" charset="0"/>
            </a:rPr>
            <a:t> </a:t>
          </a:r>
          <a:r>
            <a:rPr lang="en-US" sz="1400" b="0" i="0" kern="1200" dirty="0">
              <a:solidFill>
                <a:schemeClr val="tx1"/>
              </a:solidFill>
              <a:latin typeface="Aptos" panose="020B0004020202020204" pitchFamily="34" charset="0"/>
            </a:rPr>
            <a:t>that uses algorithms and personal data to set different prices for consumers; </a:t>
          </a:r>
          <a:r>
            <a:rPr lang="en-US" sz="1400" b="0" i="0" kern="1200" dirty="0">
              <a:solidFill>
                <a:schemeClr val="tx1"/>
              </a:solidFill>
              <a:latin typeface="Aptos" panose="020B0004020202020204" pitchFamily="34" charset="0"/>
              <a:hlinkClick xmlns:r="http://schemas.openxmlformats.org/officeDocument/2006/relationships" r:id="rId21"/>
            </a:rPr>
            <a:t>S 9269</a:t>
          </a:r>
          <a:r>
            <a:rPr lang="en-US" sz="1400" b="0" i="0" kern="1200" dirty="0">
              <a:solidFill>
                <a:schemeClr val="tx1"/>
              </a:solidFill>
              <a:latin typeface="Aptos" panose="020B0004020202020204" pitchFamily="34" charset="0"/>
            </a:rPr>
            <a:t> would </a:t>
          </a:r>
          <a:r>
            <a:rPr lang="en-US" sz="1400" b="0" i="0" kern="1200" dirty="0">
              <a:solidFill>
                <a:schemeClr val="tx1"/>
              </a:solidFill>
              <a:latin typeface="Aptos" panose="020B0004020202020204" pitchFamily="34" charset="0"/>
              <a:hlinkClick xmlns:r="http://schemas.openxmlformats.org/officeDocument/2006/relationships" r:id="rId22"/>
            </a:rPr>
            <a:t>ban</a:t>
          </a:r>
          <a:r>
            <a:rPr lang="en-US" sz="1400" b="0" i="0" kern="1200" dirty="0">
              <a:solidFill>
                <a:schemeClr val="tx1"/>
              </a:solidFill>
              <a:latin typeface="Aptos" panose="020B0004020202020204" pitchFamily="34" charset="0"/>
            </a:rPr>
            <a:t> the sale of health data to third parties or process health information without authorization</a:t>
          </a:r>
        </a:p>
      </dsp:txBody>
      <dsp:txXfrm>
        <a:off x="1790094" y="3178652"/>
        <a:ext cx="6799169" cy="722420"/>
      </dsp:txXfrm>
    </dsp:sp>
    <dsp:sp modelId="{D71C3935-1C64-406E-8CD0-74206CAC6D8D}">
      <dsp:nvSpPr>
        <dsp:cNvPr id="0" name=""/>
        <dsp:cNvSpPr/>
      </dsp:nvSpPr>
      <dsp:spPr>
        <a:xfrm>
          <a:off x="82291" y="326554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2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97043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latin typeface="Aptos" panose="020B0004020202020204" pitchFamily="34" charset="0"/>
              <a:hlinkClick xmlns:r="http://schemas.openxmlformats.org/officeDocument/2006/relationships" r:id="rId24"/>
            </a:rPr>
            <a:t>S 9005-C/A 10005-C</a:t>
          </a:r>
          <a:r>
            <a:rPr lang="en-US" sz="1400" b="0" i="0" kern="1200" dirty="0">
              <a:solidFill>
                <a:schemeClr val="tx1"/>
              </a:solidFill>
              <a:latin typeface="Aptos" panose="020B0004020202020204" pitchFamily="34" charset="0"/>
            </a:rPr>
            <a:t> bans masked </a:t>
          </a:r>
          <a:r>
            <a:rPr lang="en-US" sz="1400" b="0" i="0" kern="1200" dirty="0">
              <a:solidFill>
                <a:schemeClr val="tx1"/>
              </a:solidFill>
              <a:latin typeface="Aptos" panose="020B0004020202020204" pitchFamily="34" charset="0"/>
              <a:hlinkClick xmlns:r="http://schemas.openxmlformats.org/officeDocument/2006/relationships" r:id="rId20"/>
            </a:rPr>
            <a:t>ICE agents</a:t>
          </a:r>
          <a:r>
            <a:rPr lang="en-US" sz="1400" b="0" i="0" kern="1200" dirty="0">
              <a:solidFill>
                <a:schemeClr val="tx1"/>
              </a:solidFill>
              <a:latin typeface="Aptos" panose="020B0004020202020204" pitchFamily="34" charset="0"/>
            </a:rPr>
            <a:t> from operating in the state,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prohibits civil immigration arrests in a school or church, </a:t>
          </a:r>
          <a:r>
            <a:rPr lang="en-US" sz="1400" b="0" i="0" kern="1200" dirty="0">
              <a:solidFill>
                <a:schemeClr val="tx1"/>
              </a:solidFill>
              <a:latin typeface="Aptos" panose="020B0004020202020204" pitchFamily="34" charset="0"/>
            </a:rPr>
            <a:t>bans local agencies from deputizing cops as immigration agents; allows individuals to sue federal officials for civil rights violations</a:t>
          </a:r>
          <a:endParaRPr lang="en-US" sz="1400" b="0" kern="1200" dirty="0">
            <a:solidFill>
              <a:schemeClr val="tx1"/>
            </a:solidFill>
            <a:latin typeface="Aptos" panose="020B0004020202020204" pitchFamily="34" charset="0"/>
            <a:cs typeface="AngsanaUPC" panose="020B0502040204020203" pitchFamily="18" charset="-34"/>
          </a:endParaRPr>
        </a:p>
      </dsp:txBody>
      <dsp:txXfrm>
        <a:off x="1790094" y="3970432"/>
        <a:ext cx="6799169" cy="722420"/>
      </dsp:txXfrm>
    </dsp:sp>
    <dsp:sp modelId="{AA6E8F42-18AC-4B0F-B8F8-10EB8D9D5800}">
      <dsp:nvSpPr>
        <dsp:cNvPr id="0" name=""/>
        <dsp:cNvSpPr/>
      </dsp:nvSpPr>
      <dsp:spPr>
        <a:xfrm>
          <a:off x="82291" y="4060205"/>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2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F8307-7C8E-4DD1-82C6-A2F941C06278}">
      <dsp:nvSpPr>
        <dsp:cNvPr id="0" name=""/>
        <dsp:cNvSpPr/>
      </dsp:nvSpPr>
      <dsp:spPr>
        <a:xfrm>
          <a:off x="0" y="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
            </a:rPr>
            <a:t>SB 26-189</a:t>
          </a:r>
          <a:r>
            <a:rPr lang="en-US" sz="1400" kern="1200">
              <a:latin typeface="Aptos" panose="020B0004020202020204" pitchFamily="34" charset="0"/>
            </a:rPr>
            <a:t> </a:t>
          </a:r>
          <a:r>
            <a:rPr lang="en-US" sz="1400" kern="1200">
              <a:solidFill>
                <a:schemeClr val="tx1"/>
              </a:solidFill>
              <a:latin typeface="Aptos" panose="020B0004020202020204" pitchFamily="34" charset="0"/>
            </a:rPr>
            <a:t>requires companies to </a:t>
          </a:r>
          <a:r>
            <a:rPr lang="en-US" sz="1400" kern="1200">
              <a:latin typeface="Aptos" panose="020B0004020202020204" pitchFamily="34" charset="0"/>
              <a:hlinkClick xmlns:r="http://schemas.openxmlformats.org/officeDocument/2006/relationships" r:id="rId2"/>
            </a:rPr>
            <a:t>disclose</a:t>
          </a:r>
          <a:r>
            <a:rPr lang="en-US" sz="1400" kern="1200">
              <a:latin typeface="Aptos" panose="020B0004020202020204" pitchFamily="34" charset="0"/>
            </a:rPr>
            <a:t> </a:t>
          </a:r>
          <a:r>
            <a:rPr lang="en-US" sz="1400" kern="1200">
              <a:solidFill>
                <a:schemeClr val="tx1"/>
              </a:solidFill>
              <a:latin typeface="Aptos" panose="020B0004020202020204" pitchFamily="34" charset="0"/>
            </a:rPr>
            <a:t>the use of AI for employment, financing, healthcare, and other “consequential” decisions; requires human review of decisions when requested; replaces a </a:t>
          </a:r>
          <a:r>
            <a:rPr lang="en-US" sz="1400" kern="1200">
              <a:latin typeface="Aptos" panose="020B0004020202020204" pitchFamily="34" charset="0"/>
              <a:hlinkClick xmlns:r="http://schemas.openxmlformats.org/officeDocument/2006/relationships" r:id="rId3"/>
            </a:rPr>
            <a:t>2024 law</a:t>
          </a:r>
          <a:r>
            <a:rPr lang="en-US" sz="1400" kern="1200">
              <a:latin typeface="Aptos" panose="020B0004020202020204" pitchFamily="34" charset="0"/>
            </a:rPr>
            <a:t> </a:t>
          </a:r>
          <a:r>
            <a:rPr lang="en-US" sz="1400" kern="1200">
              <a:solidFill>
                <a:schemeClr val="tx1"/>
              </a:solidFill>
              <a:latin typeface="Aptos" panose="020B0004020202020204" pitchFamily="34" charset="0"/>
            </a:rPr>
            <a:t>that would have regulated algorithmic </a:t>
          </a:r>
          <a:r>
            <a:rPr lang="en-US" sz="1400" kern="1200">
              <a:solidFill>
                <a:schemeClr val="tx1"/>
              </a:solidFill>
              <a:latin typeface="Aptos" panose="020B0004020202020204" pitchFamily="34" charset="0"/>
              <a:hlinkClick xmlns:r="http://schemas.openxmlformats.org/officeDocument/2006/relationships" r:id="rId4"/>
            </a:rPr>
            <a:t>bias</a:t>
          </a:r>
          <a:endParaRPr lang="en-US" sz="1400" b="0" kern="1200">
            <a:solidFill>
              <a:schemeClr val="tx1"/>
            </a:solidFill>
            <a:latin typeface="Aptos" panose="020B0004020202020204" pitchFamily="34" charset="0"/>
            <a:cs typeface="AngsanaUPC" panose="020B0502040204020203" pitchFamily="18" charset="-34"/>
          </a:endParaRPr>
        </a:p>
      </dsp:txBody>
      <dsp:txXfrm>
        <a:off x="1804772" y="0"/>
        <a:ext cx="6784491" cy="869198"/>
      </dsp:txXfrm>
    </dsp:sp>
    <dsp:sp modelId="{9ACCF81B-C7CA-4DA5-88A5-55DFFE837EBD}">
      <dsp:nvSpPr>
        <dsp:cNvPr id="0" name=""/>
        <dsp:cNvSpPr/>
      </dsp:nvSpPr>
      <dsp:spPr>
        <a:xfrm>
          <a:off x="82298" y="160280"/>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95547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6"/>
            </a:rPr>
            <a:t>HB26-1223</a:t>
          </a:r>
          <a:r>
            <a:rPr lang="en-US" sz="1400" kern="1200">
              <a:latin typeface="Aptos" panose="020B0004020202020204" pitchFamily="34" charset="0"/>
            </a:rPr>
            <a:t> </a:t>
          </a:r>
          <a:r>
            <a:rPr lang="en-US" sz="1400" kern="1200">
              <a:solidFill>
                <a:schemeClr val="tx1"/>
              </a:solidFill>
              <a:latin typeface="Aptos" panose="020B0004020202020204" pitchFamily="34" charset="0"/>
            </a:rPr>
            <a:t>creates an additional child tax credit and </a:t>
          </a:r>
          <a:r>
            <a:rPr lang="en-US" sz="1400" b="0" i="0" kern="1200">
              <a:solidFill>
                <a:schemeClr val="tx1"/>
              </a:solidFill>
              <a:latin typeface="Aptos" panose="020B0004020202020204" pitchFamily="34" charset="0"/>
            </a:rPr>
            <a:t>narrows a downloadable software sales tax exemption to apply only to custom software; </a:t>
          </a:r>
          <a:r>
            <a:rPr lang="en-US" sz="1400" kern="1200">
              <a:latin typeface="Aptos" panose="020B0004020202020204" pitchFamily="34" charset="0"/>
              <a:hlinkClick xmlns:r="http://schemas.openxmlformats.org/officeDocument/2006/relationships" r:id="rId7"/>
            </a:rPr>
            <a:t>HB26-1289</a:t>
          </a:r>
          <a:r>
            <a:rPr lang="en-US" sz="1400" kern="1200">
              <a:latin typeface="Aptos" panose="020B0004020202020204" pitchFamily="34" charset="0"/>
            </a:rPr>
            <a:t> </a:t>
          </a:r>
          <a:r>
            <a:rPr lang="en-US" sz="1400" kern="1200">
              <a:solidFill>
                <a:schemeClr val="tx1"/>
              </a:solidFill>
              <a:latin typeface="Aptos" panose="020B0004020202020204" pitchFamily="34" charset="0"/>
            </a:rPr>
            <a:t>revises tax credits, deductions, and exemptions for businesses and individuals, </a:t>
          </a:r>
          <a:r>
            <a:rPr lang="en-US" sz="1400" kern="1200">
              <a:latin typeface="Aptos" panose="020B0004020202020204" pitchFamily="34" charset="0"/>
              <a:hlinkClick xmlns:r="http://schemas.openxmlformats.org/officeDocument/2006/relationships" r:id="rId8"/>
            </a:rPr>
            <a:t>expanding</a:t>
          </a:r>
          <a:r>
            <a:rPr lang="en-US" sz="1400" kern="1200">
              <a:latin typeface="Aptos" panose="020B0004020202020204" pitchFamily="34" charset="0"/>
            </a:rPr>
            <a:t> </a:t>
          </a:r>
          <a:r>
            <a:rPr lang="en-US" sz="1400" kern="1200">
              <a:solidFill>
                <a:schemeClr val="tx1"/>
              </a:solidFill>
              <a:latin typeface="Aptos" panose="020B0004020202020204" pitchFamily="34" charset="0"/>
            </a:rPr>
            <a:t>the tax base</a:t>
          </a:r>
          <a:endParaRPr lang="en-US" sz="1400" b="0" kern="1200">
            <a:solidFill>
              <a:schemeClr val="tx1"/>
            </a:solidFill>
            <a:latin typeface="Aptos" panose="020B0004020202020204" pitchFamily="34" charset="0"/>
            <a:cs typeface="AngsanaUPC" panose="020B0502040204020203" pitchFamily="18" charset="-34"/>
          </a:endParaRPr>
        </a:p>
      </dsp:txBody>
      <dsp:txXfrm>
        <a:off x="1804772" y="955475"/>
        <a:ext cx="6784491" cy="869198"/>
      </dsp:txXfrm>
    </dsp:sp>
    <dsp:sp modelId="{E9C8A5D3-171F-43FA-9240-CE44C187D99F}">
      <dsp:nvSpPr>
        <dsp:cNvPr id="0" name=""/>
        <dsp:cNvSpPr/>
      </dsp:nvSpPr>
      <dsp:spPr>
        <a:xfrm>
          <a:off x="82298" y="1116398"/>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1912236"/>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0"/>
            </a:rPr>
            <a:t>SB26-131</a:t>
          </a:r>
          <a:r>
            <a:rPr lang="en-US" sz="1400" kern="1200">
              <a:latin typeface="Aptos" panose="020B0004020202020204" pitchFamily="34" charset="0"/>
            </a:rPr>
            <a:t> </a:t>
          </a:r>
          <a:r>
            <a:rPr lang="en-US" sz="1400" kern="1200">
              <a:solidFill>
                <a:schemeClr val="tx1"/>
              </a:solidFill>
              <a:latin typeface="Aptos" panose="020B0004020202020204" pitchFamily="34" charset="0"/>
            </a:rPr>
            <a:t>prohibits sports betting operators from using push notifications to solicit bets, advertising to individuals younger than 21, and accepting deposits using a credit card or more than six deposits from one person per day</a:t>
          </a:r>
          <a:endParaRPr lang="en-US" sz="1400" kern="1200">
            <a:solidFill>
              <a:schemeClr val="tx1"/>
            </a:solidFill>
            <a:latin typeface="Aptos" panose="020B0004020202020204" pitchFamily="34" charset="0"/>
            <a:cs typeface="AngsanaUPC" panose="020B0502040204020203" pitchFamily="18" charset="-34"/>
          </a:endParaRPr>
        </a:p>
      </dsp:txBody>
      <dsp:txXfrm>
        <a:off x="1804772" y="1912236"/>
        <a:ext cx="6784491" cy="869198"/>
      </dsp:txXfrm>
    </dsp:sp>
    <dsp:sp modelId="{103819A7-0E52-4AA5-96E2-0C4C03BE3FB9}">
      <dsp:nvSpPr>
        <dsp:cNvPr id="0" name=""/>
        <dsp:cNvSpPr/>
      </dsp:nvSpPr>
      <dsp:spPr>
        <a:xfrm>
          <a:off x="82298" y="2072517"/>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286835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2"/>
            </a:rPr>
            <a:t>HB26-1322</a:t>
          </a:r>
          <a:r>
            <a:rPr lang="en-US" sz="1400" kern="1200">
              <a:latin typeface="Aptos" panose="020B0004020202020204" pitchFamily="34" charset="0"/>
            </a:rPr>
            <a:t> </a:t>
          </a:r>
          <a:r>
            <a:rPr lang="en-US" sz="1400" kern="1200">
              <a:solidFill>
                <a:schemeClr val="tx1"/>
              </a:solidFill>
              <a:latin typeface="Aptos" panose="020B0004020202020204" pitchFamily="34" charset="0"/>
            </a:rPr>
            <a:t>allows individuals to sue a mental health professional for damages sustained during conversion therapy; follows a US Supreme Court</a:t>
          </a:r>
          <a:r>
            <a:rPr lang="en-US" sz="1400" kern="1200">
              <a:solidFill>
                <a:srgbClr val="FF0000"/>
              </a:solidFill>
              <a:latin typeface="Aptos" panose="020B0004020202020204" pitchFamily="34" charset="0"/>
            </a:rPr>
            <a:t> </a:t>
          </a:r>
          <a:r>
            <a:rPr lang="en-US" sz="1400" kern="1200">
              <a:latin typeface="Aptos" panose="020B0004020202020204" pitchFamily="34" charset="0"/>
              <a:hlinkClick xmlns:r="http://schemas.openxmlformats.org/officeDocument/2006/relationships" r:id="rId13"/>
            </a:rPr>
            <a:t>ruling</a:t>
          </a:r>
          <a:r>
            <a:rPr lang="en-US" sz="1400" kern="1200">
              <a:latin typeface="Aptos" panose="020B0004020202020204" pitchFamily="34" charset="0"/>
            </a:rPr>
            <a:t> </a:t>
          </a:r>
          <a:r>
            <a:rPr lang="en-US" sz="1400" kern="1200">
              <a:solidFill>
                <a:schemeClr val="tx1"/>
              </a:solidFill>
              <a:latin typeface="Aptos" panose="020B0004020202020204" pitchFamily="34" charset="0"/>
            </a:rPr>
            <a:t>in April that held a </a:t>
          </a:r>
          <a:r>
            <a:rPr lang="en-US" sz="1400" kern="1200">
              <a:latin typeface="Aptos" panose="020B0004020202020204" pitchFamily="34" charset="0"/>
              <a:hlinkClick xmlns:r="http://schemas.openxmlformats.org/officeDocument/2006/relationships" r:id="rId14"/>
            </a:rPr>
            <a:t>2019 Colorado ban</a:t>
          </a:r>
          <a:r>
            <a:rPr lang="en-US" sz="1400" kern="1200">
              <a:latin typeface="Aptos" panose="020B0004020202020204" pitchFamily="34" charset="0"/>
            </a:rPr>
            <a:t> </a:t>
          </a:r>
          <a:r>
            <a:rPr lang="en-US" sz="1400" kern="1200">
              <a:solidFill>
                <a:schemeClr val="tx1"/>
              </a:solidFill>
              <a:latin typeface="Aptos" panose="020B0004020202020204" pitchFamily="34" charset="0"/>
            </a:rPr>
            <a:t>on conversion therapy for minors likely violated free speech</a:t>
          </a:r>
          <a:endParaRPr lang="en-US" sz="1400" b="1" kern="1200">
            <a:solidFill>
              <a:schemeClr val="tx1"/>
            </a:solidFill>
            <a:latin typeface="Aptos" panose="020B0004020202020204" pitchFamily="34" charset="0"/>
            <a:cs typeface="AngsanaUPC" panose="020B0502040204020203" pitchFamily="18" charset="-34"/>
          </a:endParaRPr>
        </a:p>
      </dsp:txBody>
      <dsp:txXfrm>
        <a:off x="1804772" y="2868355"/>
        <a:ext cx="6784491" cy="869198"/>
      </dsp:txXfrm>
    </dsp:sp>
    <dsp:sp modelId="{D71C3935-1C64-406E-8CD0-74206CAC6D8D}">
      <dsp:nvSpPr>
        <dsp:cNvPr id="0" name=""/>
        <dsp:cNvSpPr/>
      </dsp:nvSpPr>
      <dsp:spPr>
        <a:xfrm>
          <a:off x="82298" y="3028635"/>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82100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6"/>
            </a:rPr>
            <a:t>SB26-004</a:t>
          </a:r>
          <a:r>
            <a:rPr lang="en-US" sz="1400" kern="1200">
              <a:latin typeface="Aptos" panose="020B0004020202020204" pitchFamily="34" charset="0"/>
            </a:rPr>
            <a:t> </a:t>
          </a:r>
          <a:r>
            <a:rPr lang="en-US" sz="1400" kern="1200">
              <a:solidFill>
                <a:schemeClr val="tx1"/>
              </a:solidFill>
              <a:latin typeface="Aptos" panose="020B0004020202020204" pitchFamily="34" charset="0"/>
            </a:rPr>
            <a:t>adds schools, healthcare facilities, and community responders to the list of groups that can petition the court for an extreme risk protection order against an individual possessing firearms, also known as red-flag laws</a:t>
          </a:r>
          <a:endParaRPr lang="en-US" sz="1400" b="0" kern="1200">
            <a:solidFill>
              <a:schemeClr val="tx1"/>
            </a:solidFill>
            <a:latin typeface="Aptos" panose="020B0004020202020204" pitchFamily="34" charset="0"/>
            <a:cs typeface="AngsanaUPC" panose="020B0502040204020203" pitchFamily="18" charset="-34"/>
          </a:endParaRPr>
        </a:p>
      </dsp:txBody>
      <dsp:txXfrm>
        <a:off x="1804772" y="3821005"/>
        <a:ext cx="6784491" cy="869198"/>
      </dsp:txXfrm>
    </dsp:sp>
    <dsp:sp modelId="{AA6E8F42-18AC-4B0F-B8F8-10EB8D9D5800}">
      <dsp:nvSpPr>
        <dsp:cNvPr id="0" name=""/>
        <dsp:cNvSpPr/>
      </dsp:nvSpPr>
      <dsp:spPr>
        <a:xfrm>
          <a:off x="82298" y="3984753"/>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28B8-D879-4B3C-9B7F-619ED7C3E2C8}">
      <dsp:nvSpPr>
        <dsp:cNvPr id="0" name=""/>
        <dsp:cNvSpPr/>
      </dsp:nvSpPr>
      <dsp:spPr>
        <a:xfrm>
          <a:off x="0" y="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
            </a:rPr>
            <a:t>SB 1</a:t>
          </a:r>
          <a:r>
            <a:rPr lang="en-US" sz="1400" kern="1200">
              <a:latin typeface="Aptos" panose="020B0004020202020204" pitchFamily="34" charset="0"/>
            </a:rPr>
            <a:t> </a:t>
          </a:r>
          <a:r>
            <a:rPr lang="en-US" sz="1400" kern="1200">
              <a:solidFill>
                <a:schemeClr val="tx1"/>
              </a:solidFill>
              <a:latin typeface="Aptos" panose="020B0004020202020204" pitchFamily="34" charset="0"/>
            </a:rPr>
            <a:t>decouples parts of the state </a:t>
          </a:r>
          <a:r>
            <a:rPr lang="en-US" sz="1400" kern="1200">
              <a:solidFill>
                <a:schemeClr val="tx1"/>
              </a:solidFill>
              <a:latin typeface="Aptos" panose="020B0004020202020204" pitchFamily="34" charset="0"/>
              <a:hlinkClick xmlns:r="http://schemas.openxmlformats.org/officeDocument/2006/relationships" r:id="rId2"/>
            </a:rPr>
            <a:t>corporate tax code</a:t>
          </a:r>
          <a:r>
            <a:rPr lang="en-US" sz="1400" kern="1200">
              <a:solidFill>
                <a:schemeClr val="tx1"/>
              </a:solidFill>
              <a:latin typeface="Aptos" panose="020B0004020202020204" pitchFamily="34" charset="0"/>
            </a:rPr>
            <a:t> from the federal 2025 GOP tax law, including expensing for qualified production facilities and deductions for research costs</a:t>
          </a:r>
          <a:endParaRPr lang="en-US" sz="1400" b="0" kern="1200">
            <a:solidFill>
              <a:schemeClr val="tx1"/>
            </a:solidFill>
            <a:latin typeface="Aptos" panose="020B0004020202020204" pitchFamily="34" charset="0"/>
            <a:cs typeface="AngsanaUPC" panose="020B0502040204020203" pitchFamily="18" charset="-34"/>
          </a:endParaRPr>
        </a:p>
      </dsp:txBody>
      <dsp:txXfrm>
        <a:off x="1790094" y="0"/>
        <a:ext cx="6799169" cy="722420"/>
      </dsp:txXfrm>
    </dsp:sp>
    <dsp:sp modelId="{E9C8A5D3-171F-43FA-9240-CE44C187D99F}">
      <dsp:nvSpPr>
        <dsp:cNvPr id="0" name=""/>
        <dsp:cNvSpPr/>
      </dsp:nvSpPr>
      <dsp:spPr>
        <a:xfrm>
          <a:off x="82291" y="8688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F8307-7C8E-4DD1-82C6-A2F941C06278}">
      <dsp:nvSpPr>
        <dsp:cNvPr id="0" name=""/>
        <dsp:cNvSpPr/>
      </dsp:nvSpPr>
      <dsp:spPr>
        <a:xfrm>
          <a:off x="0" y="794663"/>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4"/>
            </a:rPr>
            <a:t>SB 5</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requires companies </a:t>
          </a:r>
          <a:r>
            <a:rPr lang="en-US" sz="1400" kern="1200" dirty="0">
              <a:latin typeface="Aptos" panose="020B0004020202020204" pitchFamily="34" charset="0"/>
              <a:hlinkClick xmlns:r="http://schemas.openxmlformats.org/officeDocument/2006/relationships" r:id="rId5"/>
            </a:rPr>
            <a:t>disclose</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AI use for employment decisions; requires AI chatbot operators to address risks of self-harm and developers to maintain whistleblower procedures; requires platforms to verify users’ age and limit efforts to target minors</a:t>
          </a:r>
          <a:endParaRPr lang="en-US" sz="1400" b="0" strike="sngStrike" kern="1200" dirty="0">
            <a:solidFill>
              <a:schemeClr val="tx1"/>
            </a:solidFill>
            <a:latin typeface="Aptos" panose="020B0004020202020204" pitchFamily="34" charset="0"/>
            <a:cs typeface="AngsanaUPC" panose="020B0502040204020203" pitchFamily="18" charset="-34"/>
          </a:endParaRPr>
        </a:p>
      </dsp:txBody>
      <dsp:txXfrm>
        <a:off x="1790094" y="794663"/>
        <a:ext cx="6799169" cy="722420"/>
      </dsp:txXfrm>
    </dsp:sp>
    <dsp:sp modelId="{9ACCF81B-C7CA-4DA5-88A5-55DFFE837EBD}">
      <dsp:nvSpPr>
        <dsp:cNvPr id="0" name=""/>
        <dsp:cNvSpPr/>
      </dsp:nvSpPr>
      <dsp:spPr>
        <a:xfrm>
          <a:off x="82291" y="88155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158932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7"/>
            </a:rPr>
            <a:t>SB 4</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requires</a:t>
          </a:r>
          <a:r>
            <a:rPr lang="en-US" sz="1400" kern="1200" dirty="0">
              <a:latin typeface="Aptos" panose="020B0004020202020204" pitchFamily="34" charset="0"/>
            </a:rPr>
            <a:t> </a:t>
          </a:r>
          <a:r>
            <a:rPr lang="en-US" sz="1400" strike="noStrike" kern="1200" dirty="0">
              <a:solidFill>
                <a:schemeClr val="tx1"/>
              </a:solidFill>
              <a:latin typeface="Aptos" panose="020B0004020202020204" pitchFamily="34" charset="0"/>
              <a:hlinkClick xmlns:r="http://schemas.openxmlformats.org/officeDocument/2006/relationships" r:id="rId8"/>
            </a:rPr>
            <a:t>data brokers</a:t>
          </a:r>
          <a:r>
            <a:rPr lang="en-US" sz="1400" strike="noStrike" kern="1200" dirty="0">
              <a:solidFill>
                <a:schemeClr val="tx1"/>
              </a:solidFill>
              <a:latin typeface="Aptos" panose="020B0004020202020204" pitchFamily="34" charset="0"/>
            </a:rPr>
            <a:t> to register with the state and allows consumers to request data deletion through one central location</a:t>
          </a:r>
          <a:r>
            <a:rPr lang="en-US" sz="1400" kern="1200" dirty="0">
              <a:solidFill>
                <a:schemeClr val="tx1"/>
              </a:solidFill>
              <a:latin typeface="Aptos" panose="020B0004020202020204" pitchFamily="34" charset="0"/>
            </a:rPr>
            <a:t>; prohibits selling precise geolocation data; </a:t>
          </a:r>
          <a:r>
            <a:rPr lang="en-US" sz="1400" strike="noStrike" kern="1200" dirty="0">
              <a:solidFill>
                <a:schemeClr val="tx1"/>
              </a:solidFill>
              <a:latin typeface="Aptos" panose="020B0004020202020204" pitchFamily="34" charset="0"/>
            </a:rPr>
            <a:t>prohibits retailers and delivery services from using personal data to set prices</a:t>
          </a:r>
          <a:endParaRPr lang="en-US" sz="1400" strike="sngStrike" kern="1200" dirty="0">
            <a:solidFill>
              <a:srgbClr val="FF0000"/>
            </a:solidFill>
            <a:latin typeface="Aptos" panose="020B0004020202020204" pitchFamily="34" charset="0"/>
            <a:cs typeface="AngsanaUPC" panose="020B0502040204020203" pitchFamily="18" charset="-34"/>
          </a:endParaRPr>
        </a:p>
      </dsp:txBody>
      <dsp:txXfrm>
        <a:off x="1790094" y="1589326"/>
        <a:ext cx="6799169" cy="722420"/>
      </dsp:txXfrm>
    </dsp:sp>
    <dsp:sp modelId="{103819A7-0E52-4AA5-96E2-0C4C03BE3FB9}">
      <dsp:nvSpPr>
        <dsp:cNvPr id="0" name=""/>
        <dsp:cNvSpPr/>
      </dsp:nvSpPr>
      <dsp:spPr>
        <a:xfrm>
          <a:off x="82291" y="167621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238110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0"/>
            </a:rPr>
            <a:t>HB 5003</a:t>
          </a:r>
          <a:r>
            <a:rPr lang="en-US" sz="1400" kern="1200">
              <a:latin typeface="Aptos" panose="020B0004020202020204" pitchFamily="34" charset="0"/>
            </a:rPr>
            <a:t> </a:t>
          </a:r>
          <a:r>
            <a:rPr lang="en-US" sz="1400" kern="1200">
              <a:solidFill>
                <a:schemeClr val="tx1"/>
              </a:solidFill>
              <a:latin typeface="Aptos" panose="020B0004020202020204" pitchFamily="34" charset="0"/>
            </a:rPr>
            <a:t>requires job advertisements to </a:t>
          </a:r>
          <a:r>
            <a:rPr lang="en-US" sz="1400" kern="1200">
              <a:latin typeface="Aptos" panose="020B0004020202020204" pitchFamily="34" charset="0"/>
              <a:hlinkClick xmlns:r="http://schemas.openxmlformats.org/officeDocument/2006/relationships" r:id="rId11"/>
            </a:rPr>
            <a:t>contain</a:t>
          </a:r>
          <a:r>
            <a:rPr lang="en-US" sz="1400" kern="1200">
              <a:latin typeface="Aptos" panose="020B0004020202020204" pitchFamily="34" charset="0"/>
            </a:rPr>
            <a:t> </a:t>
          </a:r>
          <a:r>
            <a:rPr lang="en-US" sz="1400" kern="1200">
              <a:solidFill>
                <a:schemeClr val="tx1"/>
              </a:solidFill>
              <a:latin typeface="Aptos" panose="020B0004020202020204" pitchFamily="34" charset="0"/>
            </a:rPr>
            <a:t>pay ranges, employers to provide additional break times for nursing mothers, and healthcare workers and teachers who cannot work because of an assault to receive 100% of their average weekly earnings</a:t>
          </a:r>
          <a:endParaRPr lang="en-US" sz="1400" b="0" kern="1200">
            <a:solidFill>
              <a:schemeClr val="tx1"/>
            </a:solidFill>
            <a:latin typeface="Aptos" panose="020B0004020202020204" pitchFamily="34" charset="0"/>
            <a:cs typeface="AngsanaUPC" panose="020B0502040204020203" pitchFamily="18" charset="-34"/>
          </a:endParaRPr>
        </a:p>
      </dsp:txBody>
      <dsp:txXfrm>
        <a:off x="1790094" y="2381106"/>
        <a:ext cx="6799169" cy="722420"/>
      </dsp:txXfrm>
    </dsp:sp>
    <dsp:sp modelId="{AA6E8F42-18AC-4B0F-B8F8-10EB8D9D5800}">
      <dsp:nvSpPr>
        <dsp:cNvPr id="0" name=""/>
        <dsp:cNvSpPr/>
      </dsp:nvSpPr>
      <dsp:spPr>
        <a:xfrm>
          <a:off x="82291" y="247087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07700-10B1-4967-A737-322BC40FF56E}">
      <dsp:nvSpPr>
        <dsp:cNvPr id="0" name=""/>
        <dsp:cNvSpPr/>
      </dsp:nvSpPr>
      <dsp:spPr>
        <a:xfrm>
          <a:off x="0" y="3178652"/>
          <a:ext cx="8589264" cy="722420"/>
        </a:xfrm>
        <a:prstGeom prst="roundRect">
          <a:avLst>
            <a:gd name="adj" fmla="val 10000"/>
          </a:avLst>
        </a:prstGeom>
        <a:solidFill>
          <a:srgbClr val="E8DFF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3"/>
            </a:rPr>
            <a:t>HB 5350</a:t>
          </a:r>
          <a:r>
            <a:rPr lang="en-US" sz="1400" kern="1200">
              <a:latin typeface="Aptos" panose="020B0004020202020204" pitchFamily="34" charset="0"/>
            </a:rPr>
            <a:t> </a:t>
          </a:r>
          <a:r>
            <a:rPr lang="en-US" sz="1400" kern="1200">
              <a:solidFill>
                <a:schemeClr val="tx1"/>
              </a:solidFill>
              <a:latin typeface="Aptos" panose="020B0004020202020204" pitchFamily="34" charset="0"/>
            </a:rPr>
            <a:t>removes a requirement that medical cannabis be dispensed by a pharmacist and allows out-of-state patients to obtain medical cannabis; </a:t>
          </a:r>
          <a:r>
            <a:rPr lang="en-US" sz="1400" kern="1200">
              <a:latin typeface="Aptos" panose="020B0004020202020204" pitchFamily="34" charset="0"/>
              <a:hlinkClick xmlns:r="http://schemas.openxmlformats.org/officeDocument/2006/relationships" r:id="rId1"/>
            </a:rPr>
            <a:t>SB 1</a:t>
          </a:r>
          <a:r>
            <a:rPr lang="en-US" sz="1400" kern="1200">
              <a:latin typeface="Aptos" panose="020B0004020202020204" pitchFamily="34" charset="0"/>
            </a:rPr>
            <a:t> </a:t>
          </a:r>
          <a:r>
            <a:rPr lang="en-US" sz="1400" kern="1200">
              <a:solidFill>
                <a:schemeClr val="tx1"/>
              </a:solidFill>
              <a:latin typeface="Aptos" panose="020B0004020202020204" pitchFamily="34" charset="0"/>
            </a:rPr>
            <a:t>replaces three separate cannabis taxes with one 10.75% tax on a retailer’s gross receipts</a:t>
          </a:r>
          <a:endParaRPr lang="en-US" sz="1400" kern="1200">
            <a:solidFill>
              <a:schemeClr val="tx1"/>
            </a:solidFill>
            <a:latin typeface="Aptos" panose="020B0004020202020204" pitchFamily="34" charset="0"/>
            <a:ea typeface="+mn-ea"/>
            <a:cs typeface="+mn-cs"/>
          </a:endParaRPr>
        </a:p>
      </dsp:txBody>
      <dsp:txXfrm>
        <a:off x="1790094" y="3178652"/>
        <a:ext cx="6799169" cy="722420"/>
      </dsp:txXfrm>
    </dsp:sp>
    <dsp:sp modelId="{B0197482-52FD-48E1-AFC2-3B6677AB96F8}">
      <dsp:nvSpPr>
        <dsp:cNvPr id="0" name=""/>
        <dsp:cNvSpPr/>
      </dsp:nvSpPr>
      <dsp:spPr>
        <a:xfrm>
          <a:off x="101222" y="3246088"/>
          <a:ext cx="548647" cy="548641"/>
        </a:xfrm>
        <a:prstGeom prst="roundRect">
          <a:avLst>
            <a:gd name="adj" fmla="val 10000"/>
          </a:avLst>
        </a:prstGeom>
        <a:blipFill>
          <a:blip xmlns:r="http://schemas.openxmlformats.org/officeDocument/2006/relationships" r:embed="rId14" cstate="hq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3973315"/>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5"/>
            </a:rPr>
            <a:t>HB 5001</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removes eligibility requirements to receive an absentee ballot, allowing any voter to request one</a:t>
          </a:r>
          <a:endParaRPr lang="en-US" sz="1400" b="1" kern="1200" dirty="0">
            <a:solidFill>
              <a:schemeClr val="tx1"/>
            </a:solidFill>
            <a:latin typeface="Aptos" panose="020B0004020202020204" pitchFamily="34" charset="0"/>
            <a:cs typeface="AngsanaUPC" panose="020B0502040204020203" pitchFamily="18" charset="-34"/>
          </a:endParaRPr>
        </a:p>
      </dsp:txBody>
      <dsp:txXfrm>
        <a:off x="1790094" y="3973315"/>
        <a:ext cx="6799169" cy="722420"/>
      </dsp:txXfrm>
    </dsp:sp>
    <dsp:sp modelId="{D71C3935-1C64-406E-8CD0-74206CAC6D8D}">
      <dsp:nvSpPr>
        <dsp:cNvPr id="0" name=""/>
        <dsp:cNvSpPr/>
      </dsp:nvSpPr>
      <dsp:spPr>
        <a:xfrm>
          <a:off x="82291" y="4060205"/>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F8307-7C8E-4DD1-82C6-A2F941C06278}">
      <dsp:nvSpPr>
        <dsp:cNvPr id="0" name=""/>
        <dsp:cNvSpPr/>
      </dsp:nvSpPr>
      <dsp:spPr>
        <a:xfrm>
          <a:off x="0" y="0"/>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
            </a:rPr>
            <a:t>SB 3019</a:t>
          </a:r>
          <a:r>
            <a:rPr lang="en-US" sz="1400" kern="1200">
              <a:latin typeface="Aptos" panose="020B0004020202020204" pitchFamily="34" charset="0"/>
            </a:rPr>
            <a:t> </a:t>
          </a:r>
          <a:r>
            <a:rPr lang="en-US" sz="1400" kern="1200">
              <a:solidFill>
                <a:schemeClr val="tx1"/>
              </a:solidFill>
              <a:latin typeface="Aptos" panose="020B0004020202020204" pitchFamily="34" charset="0"/>
            </a:rPr>
            <a:t>imposes</a:t>
          </a:r>
          <a:r>
            <a:rPr lang="en-US" sz="1400" kern="1200">
              <a:latin typeface="Aptos" panose="020B0004020202020204" pitchFamily="34" charset="0"/>
            </a:rPr>
            <a:t> </a:t>
          </a:r>
          <a:r>
            <a:rPr lang="en-US" sz="1400" kern="1200">
              <a:latin typeface="Aptos" panose="020B0004020202020204" pitchFamily="34" charset="0"/>
              <a:hlinkClick xmlns:r="http://schemas.openxmlformats.org/officeDocument/2006/relationships" r:id="rId2"/>
            </a:rPr>
            <a:t>new taxes</a:t>
          </a:r>
          <a:r>
            <a:rPr lang="en-US" sz="1400" kern="1200">
              <a:latin typeface="Aptos" panose="020B0004020202020204" pitchFamily="34" charset="0"/>
            </a:rPr>
            <a:t> </a:t>
          </a:r>
          <a:r>
            <a:rPr lang="en-US" sz="1400" kern="1200">
              <a:solidFill>
                <a:schemeClr val="tx1"/>
              </a:solidFill>
              <a:latin typeface="Aptos" panose="020B0004020202020204" pitchFamily="34" charset="0"/>
            </a:rPr>
            <a:t>on: cryptocurrency users at 0.2% of a digital asset’s value; prediction markets wagers tied to sports; targeted advertising services; and social media platforms based on the number of monthly Illinois users</a:t>
          </a:r>
          <a:endParaRPr lang="en-US" sz="1400" b="0" strike="sngStrike" kern="1200">
            <a:solidFill>
              <a:srgbClr val="FF0000"/>
            </a:solidFill>
            <a:latin typeface="Aptos" panose="020B0004020202020204" pitchFamily="34" charset="0"/>
            <a:cs typeface="AngsanaUPC" panose="020B0502040204020203" pitchFamily="18" charset="-34"/>
          </a:endParaRPr>
        </a:p>
      </dsp:txBody>
      <dsp:txXfrm>
        <a:off x="1790094" y="0"/>
        <a:ext cx="6799169" cy="722420"/>
      </dsp:txXfrm>
    </dsp:sp>
    <dsp:sp modelId="{9ACCF81B-C7CA-4DA5-88A5-55DFFE837EBD}">
      <dsp:nvSpPr>
        <dsp:cNvPr id="0" name=""/>
        <dsp:cNvSpPr/>
      </dsp:nvSpPr>
      <dsp:spPr>
        <a:xfrm>
          <a:off x="82291" y="8688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794663"/>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4"/>
            </a:rPr>
            <a:t>SB 0315</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requires developers of </a:t>
          </a:r>
          <a:r>
            <a:rPr lang="en-US" sz="1400" kern="1200" dirty="0">
              <a:solidFill>
                <a:schemeClr val="tx1"/>
              </a:solidFill>
              <a:latin typeface="Aptos" panose="020B0004020202020204" pitchFamily="34" charset="0"/>
              <a:hlinkClick xmlns:r="http://schemas.openxmlformats.org/officeDocument/2006/relationships" r:id="rId5"/>
            </a:rPr>
            <a:t>advanced AI models</a:t>
          </a:r>
          <a:r>
            <a:rPr lang="en-US" sz="1400" kern="1200" dirty="0">
              <a:solidFill>
                <a:schemeClr val="tx1"/>
              </a:solidFill>
              <a:latin typeface="Aptos" panose="020B0004020202020204" pitchFamily="34" charset="0"/>
            </a:rPr>
            <a:t> to publish</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risk mitigation efforts, conduct third-party compliance audits, and report critical safety incidents; creates civil penalties including</a:t>
          </a:r>
          <a:r>
            <a:rPr lang="en-US" sz="1400" kern="1200" dirty="0">
              <a:solidFill>
                <a:srgbClr val="FF0000"/>
              </a:solidFill>
              <a:latin typeface="Aptos" panose="020B0004020202020204" pitchFamily="34" charset="0"/>
            </a:rPr>
            <a:t> </a:t>
          </a:r>
          <a:r>
            <a:rPr lang="en-US" sz="1400" kern="1200" dirty="0">
              <a:solidFill>
                <a:schemeClr val="tx1"/>
              </a:solidFill>
              <a:latin typeface="Aptos" panose="020B0004020202020204" pitchFamily="34" charset="0"/>
            </a:rPr>
            <a:t>up to $1 million for a first violation</a:t>
          </a:r>
          <a:endParaRPr lang="en-US" sz="1400" b="0" strike="sngStrike" kern="1200" dirty="0">
            <a:solidFill>
              <a:srgbClr val="FF0000"/>
            </a:solidFill>
            <a:latin typeface="Aptos" panose="020B0004020202020204" pitchFamily="34" charset="0"/>
            <a:cs typeface="AngsanaUPC" panose="020B0502040204020203" pitchFamily="18" charset="-34"/>
          </a:endParaRPr>
        </a:p>
      </dsp:txBody>
      <dsp:txXfrm>
        <a:off x="1790094" y="794663"/>
        <a:ext cx="6799169" cy="722420"/>
      </dsp:txXfrm>
    </dsp:sp>
    <dsp:sp modelId="{E9C8A5D3-171F-43FA-9240-CE44C187D99F}">
      <dsp:nvSpPr>
        <dsp:cNvPr id="0" name=""/>
        <dsp:cNvSpPr/>
      </dsp:nvSpPr>
      <dsp:spPr>
        <a:xfrm>
          <a:off x="82291" y="88155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1589326"/>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7"/>
            </a:rPr>
            <a:t>HB 5511</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would</a:t>
          </a:r>
          <a:r>
            <a:rPr lang="en-US" sz="1400" kern="1200" dirty="0">
              <a:solidFill>
                <a:srgbClr val="FF0000"/>
              </a:solidFill>
              <a:latin typeface="Aptos" panose="020B0004020202020204" pitchFamily="34" charset="0"/>
            </a:rPr>
            <a:t> </a:t>
          </a:r>
          <a:r>
            <a:rPr lang="en-US" sz="1400" kern="1200" dirty="0">
              <a:solidFill>
                <a:schemeClr val="tx1"/>
              </a:solidFill>
              <a:latin typeface="Aptos" panose="020B0004020202020204" pitchFamily="34" charset="0"/>
            </a:rPr>
            <a:t>require </a:t>
          </a:r>
          <a:r>
            <a:rPr lang="en-US" sz="1400" kern="1200" dirty="0" err="1">
              <a:solidFill>
                <a:schemeClr val="tx1"/>
              </a:solidFill>
              <a:latin typeface="Aptos" panose="020B0004020202020204" pitchFamily="34" charset="0"/>
            </a:rPr>
            <a:t>devicemakers</a:t>
          </a:r>
          <a:r>
            <a:rPr lang="en-US" sz="1400" kern="1200" dirty="0">
              <a:solidFill>
                <a:schemeClr val="tx1"/>
              </a:solidFill>
              <a:latin typeface="Aptos" panose="020B0004020202020204" pitchFamily="34" charset="0"/>
            </a:rPr>
            <a:t> and app stores to provide apps and websites with a user’s age bracket and prohibits use of algorithmic feeds and auto-play for kids; </a:t>
          </a:r>
          <a:br>
            <a:rPr lang="en-US" sz="1400" kern="1200" dirty="0">
              <a:solidFill>
                <a:schemeClr val="tx1"/>
              </a:solidFill>
              <a:latin typeface="Aptos" panose="020B0004020202020204" pitchFamily="34" charset="0"/>
            </a:rPr>
          </a:br>
          <a:r>
            <a:rPr lang="en-US" sz="1400" kern="1200" dirty="0">
              <a:latin typeface="Aptos" panose="020B0004020202020204" pitchFamily="34" charset="0"/>
              <a:hlinkClick xmlns:r="http://schemas.openxmlformats.org/officeDocument/2006/relationships" r:id="rId8"/>
            </a:rPr>
            <a:t>SB 2427</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would</a:t>
          </a:r>
          <a:r>
            <a:rPr lang="en-US" sz="1400" kern="1200" dirty="0">
              <a:solidFill>
                <a:srgbClr val="FF0000"/>
              </a:solidFill>
              <a:latin typeface="Aptos" panose="020B0004020202020204" pitchFamily="34" charset="0"/>
            </a:rPr>
            <a:t> </a:t>
          </a:r>
          <a:r>
            <a:rPr lang="en-US" sz="1400" kern="1200" dirty="0">
              <a:solidFill>
                <a:schemeClr val="tx1"/>
              </a:solidFill>
              <a:latin typeface="Aptos" panose="020B0004020202020204" pitchFamily="34" charset="0"/>
            </a:rPr>
            <a:t>require schools adopt policies limiting cellphone use during school time</a:t>
          </a:r>
          <a:endParaRPr lang="en-US" sz="1400" kern="1200" dirty="0">
            <a:solidFill>
              <a:schemeClr val="tx1"/>
            </a:solidFill>
            <a:latin typeface="Aptos" panose="020B0004020202020204" pitchFamily="34" charset="0"/>
            <a:cs typeface="AngsanaUPC" panose="020B0502040204020203" pitchFamily="18" charset="-34"/>
          </a:endParaRPr>
        </a:p>
      </dsp:txBody>
      <dsp:txXfrm>
        <a:off x="1790094" y="1589326"/>
        <a:ext cx="6799169" cy="722420"/>
      </dsp:txXfrm>
    </dsp:sp>
    <dsp:sp modelId="{103819A7-0E52-4AA5-96E2-0C4C03BE3FB9}">
      <dsp:nvSpPr>
        <dsp:cNvPr id="0" name=""/>
        <dsp:cNvSpPr/>
      </dsp:nvSpPr>
      <dsp:spPr>
        <a:xfrm>
          <a:off x="82291" y="167621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2383989"/>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9"/>
            </a:rPr>
            <a:t>SB 3645</a:t>
          </a:r>
          <a:r>
            <a:rPr lang="en-US" sz="1400" kern="1200">
              <a:latin typeface="Aptos" panose="020B0004020202020204" pitchFamily="34" charset="0"/>
            </a:rPr>
            <a:t> </a:t>
          </a:r>
          <a:r>
            <a:rPr lang="en-US" sz="1400" kern="1200">
              <a:solidFill>
                <a:schemeClr val="tx1"/>
              </a:solidFill>
              <a:latin typeface="Aptos" panose="020B0004020202020204" pitchFamily="34" charset="0"/>
            </a:rPr>
            <a:t>delays for another year a 2024 law to ban credit card swipe fees that banks charge on retail taxes and tips until </a:t>
          </a:r>
          <a:r>
            <a:rPr lang="en-US" sz="1400" strike="noStrike" kern="1200">
              <a:solidFill>
                <a:schemeClr val="tx1"/>
              </a:solidFill>
              <a:latin typeface="Aptos" panose="020B0004020202020204" pitchFamily="34" charset="0"/>
            </a:rPr>
            <a:t>July </a:t>
          </a:r>
          <a:r>
            <a:rPr lang="en-US" sz="1400" kern="1200">
              <a:solidFill>
                <a:schemeClr val="tx1"/>
              </a:solidFill>
              <a:latin typeface="Aptos" panose="020B0004020202020204" pitchFamily="34" charset="0"/>
            </a:rPr>
            <a:t>2027; a federal judge and the NCUA said in June the law doesn’t apply to </a:t>
          </a:r>
          <a:r>
            <a:rPr lang="en-US" sz="1400" kern="1200">
              <a:solidFill>
                <a:schemeClr val="tx1"/>
              </a:solidFill>
              <a:latin typeface="Aptos" panose="020B0004020202020204" pitchFamily="34" charset="0"/>
              <a:hlinkClick xmlns:r="http://schemas.openxmlformats.org/officeDocument/2006/relationships" r:id="rId10"/>
            </a:rPr>
            <a:t>national banks</a:t>
          </a:r>
          <a:r>
            <a:rPr lang="en-US" sz="1400" kern="1200">
              <a:solidFill>
                <a:schemeClr val="tx1"/>
              </a:solidFill>
              <a:latin typeface="Aptos" panose="020B0004020202020204" pitchFamily="34" charset="0"/>
            </a:rPr>
            <a:t> or</a:t>
          </a:r>
          <a:r>
            <a:rPr lang="en-US" sz="1400" kern="1200">
              <a:solidFill>
                <a:srgbClr val="FF0000"/>
              </a:solidFill>
              <a:latin typeface="Aptos" panose="020B0004020202020204" pitchFamily="34" charset="0"/>
            </a:rPr>
            <a:t> </a:t>
          </a:r>
          <a:r>
            <a:rPr lang="en-US" sz="1400" kern="1200">
              <a:solidFill>
                <a:schemeClr val="tx1"/>
              </a:solidFill>
              <a:latin typeface="Aptos" panose="020B0004020202020204" pitchFamily="34" charset="0"/>
              <a:hlinkClick xmlns:r="http://schemas.openxmlformats.org/officeDocument/2006/relationships" r:id="rId11"/>
            </a:rPr>
            <a:t>federal credit unions</a:t>
          </a:r>
          <a:endParaRPr lang="en-US" sz="1400" b="1" strike="sngStrike" kern="1200">
            <a:solidFill>
              <a:srgbClr val="FF0000"/>
            </a:solidFill>
            <a:latin typeface="Aptos" panose="020B0004020202020204" pitchFamily="34" charset="0"/>
            <a:cs typeface="AngsanaUPC" panose="020B0502040204020203" pitchFamily="18" charset="-34"/>
          </a:endParaRPr>
        </a:p>
      </dsp:txBody>
      <dsp:txXfrm>
        <a:off x="1790094" y="2383989"/>
        <a:ext cx="6799169" cy="722420"/>
      </dsp:txXfrm>
    </dsp:sp>
    <dsp:sp modelId="{D71C3935-1C64-406E-8CD0-74206CAC6D8D}">
      <dsp:nvSpPr>
        <dsp:cNvPr id="0" name=""/>
        <dsp:cNvSpPr/>
      </dsp:nvSpPr>
      <dsp:spPr>
        <a:xfrm>
          <a:off x="82291" y="2470879"/>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175769"/>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3"/>
            </a:rPr>
            <a:t>SB 3222</a:t>
          </a:r>
          <a:r>
            <a:rPr lang="en-US" sz="1400" kern="1200">
              <a:latin typeface="Aptos" panose="020B0004020202020204" pitchFamily="34" charset="0"/>
            </a:rPr>
            <a:t> </a:t>
          </a:r>
          <a:r>
            <a:rPr lang="en-US" sz="1400" kern="1200">
              <a:solidFill>
                <a:schemeClr val="tx1"/>
              </a:solidFill>
              <a:latin typeface="Aptos" panose="020B0004020202020204" pitchFamily="34" charset="0"/>
            </a:rPr>
            <a:t>creates a regulatory framework for intoxicating hemp products and requires all products be produced and sold by licensed businesses; bans hemp product manufacturers from creating artificially derived cannabinoids</a:t>
          </a:r>
          <a:endParaRPr lang="en-US" sz="1400" b="0" kern="1200">
            <a:solidFill>
              <a:schemeClr val="tx1"/>
            </a:solidFill>
            <a:latin typeface="Aptos" panose="020B0004020202020204" pitchFamily="34" charset="0"/>
            <a:cs typeface="AngsanaUPC" panose="020B0502040204020203" pitchFamily="18" charset="-34"/>
          </a:endParaRPr>
        </a:p>
      </dsp:txBody>
      <dsp:txXfrm>
        <a:off x="1790094" y="3175769"/>
        <a:ext cx="6799169" cy="722420"/>
      </dsp:txXfrm>
    </dsp:sp>
    <dsp:sp modelId="{AA6E8F42-18AC-4B0F-B8F8-10EB8D9D5800}">
      <dsp:nvSpPr>
        <dsp:cNvPr id="0" name=""/>
        <dsp:cNvSpPr/>
      </dsp:nvSpPr>
      <dsp:spPr>
        <a:xfrm>
          <a:off x="82291" y="3265542"/>
          <a:ext cx="548647" cy="548641"/>
        </a:xfrm>
        <a:prstGeom prst="roundRect">
          <a:avLst>
            <a:gd name="adj" fmla="val 10000"/>
          </a:avLst>
        </a:prstGeom>
        <a:blipFill>
          <a:blip xmlns:r="http://schemas.openxmlformats.org/officeDocument/2006/relationships" r:embed="rId14" cstate="hq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E385F-B334-45CC-8109-52F59D7628AC}">
      <dsp:nvSpPr>
        <dsp:cNvPr id="0" name=""/>
        <dsp:cNvSpPr/>
      </dsp:nvSpPr>
      <dsp:spPr>
        <a:xfrm>
          <a:off x="0" y="3974462"/>
          <a:ext cx="8589264" cy="722420"/>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15"/>
            </a:rPr>
            <a:t>HB 2371</a:t>
          </a:r>
          <a:r>
            <a:rPr lang="en-US" sz="1400" kern="1200">
              <a:latin typeface="Aptos" panose="020B0004020202020204" pitchFamily="34" charset="0"/>
            </a:rPr>
            <a:t> </a:t>
          </a:r>
          <a:r>
            <a:rPr lang="en-US" sz="1400" kern="1200">
              <a:solidFill>
                <a:schemeClr val="tx1"/>
              </a:solidFill>
              <a:latin typeface="Aptos" panose="020B0004020202020204" pitchFamily="34" charset="0"/>
            </a:rPr>
            <a:t>prohibits drug companies from interfering with drug dispensing to hospitals and pharmacies in the 340B drug discount program</a:t>
          </a:r>
          <a:endParaRPr lang="en-US" sz="1400" strike="sngStrike" kern="1200">
            <a:solidFill>
              <a:srgbClr val="FF0000"/>
            </a:solidFill>
            <a:latin typeface="Aptos" panose="020B0004020202020204" pitchFamily="34" charset="0"/>
            <a:cs typeface="AngsanaUPC" panose="020B0502040204020203" pitchFamily="18" charset="-34"/>
          </a:endParaRPr>
        </a:p>
      </dsp:txBody>
      <dsp:txXfrm>
        <a:off x="1790094" y="3974462"/>
        <a:ext cx="6799169" cy="722420"/>
      </dsp:txXfrm>
    </dsp:sp>
    <dsp:sp modelId="{26083246-69A9-4A57-85C7-653A8EAD3885}">
      <dsp:nvSpPr>
        <dsp:cNvPr id="0" name=""/>
        <dsp:cNvSpPr/>
      </dsp:nvSpPr>
      <dsp:spPr>
        <a:xfrm>
          <a:off x="82291" y="4060205"/>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28B8-D879-4B3C-9B7F-619ED7C3E2C8}">
      <dsp:nvSpPr>
        <dsp:cNvPr id="0" name=""/>
        <dsp:cNvSpPr/>
      </dsp:nvSpPr>
      <dsp:spPr>
        <a:xfrm>
          <a:off x="0" y="0"/>
          <a:ext cx="8589264" cy="109165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
            </a:rPr>
            <a:t>HF 2438</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provides a one-time increase in the homestead credit refund for property taxes in 2026 and </a:t>
          </a:r>
          <a:r>
            <a:rPr lang="en-US" sz="1400" kern="1200" dirty="0">
              <a:latin typeface="Aptos" panose="020B0004020202020204" pitchFamily="34" charset="0"/>
              <a:hlinkClick xmlns:r="http://schemas.openxmlformats.org/officeDocument/2006/relationships" r:id="rId2"/>
            </a:rPr>
            <a:t>decouples</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from federal tax law on immediate expensing of research expenditures, while largely aligning with other provisions; a previous version would have imposed taxes on technology companies and </a:t>
          </a:r>
          <a:r>
            <a:rPr lang="en-US" sz="1400" kern="1200" dirty="0">
              <a:solidFill>
                <a:schemeClr val="tx1"/>
              </a:solidFill>
              <a:latin typeface="Aptos" panose="020B0004020202020204" pitchFamily="34" charset="0"/>
              <a:hlinkClick xmlns:r="http://schemas.openxmlformats.org/officeDocument/2006/relationships" r:id="rId3"/>
            </a:rPr>
            <a:t>wealth</a:t>
          </a:r>
          <a:r>
            <a:rPr lang="en-US" sz="1400" kern="1200" dirty="0">
              <a:solidFill>
                <a:schemeClr val="tx1"/>
              </a:solidFill>
              <a:latin typeface="Aptos" panose="020B0004020202020204" pitchFamily="34" charset="0"/>
            </a:rPr>
            <a:t> above $10 million</a:t>
          </a:r>
          <a:endParaRPr lang="en-US" sz="1400" b="0" kern="1200" dirty="0">
            <a:solidFill>
              <a:schemeClr val="tx1"/>
            </a:solidFill>
            <a:latin typeface="Aptos" panose="020B0004020202020204" pitchFamily="34" charset="0"/>
          </a:endParaRPr>
        </a:p>
      </dsp:txBody>
      <dsp:txXfrm>
        <a:off x="1827018" y="0"/>
        <a:ext cx="6762245" cy="1091658"/>
      </dsp:txXfrm>
    </dsp:sp>
    <dsp:sp modelId="{E9C8A5D3-171F-43FA-9240-CE44C187D99F}">
      <dsp:nvSpPr>
        <dsp:cNvPr id="0" name=""/>
        <dsp:cNvSpPr/>
      </dsp:nvSpPr>
      <dsp:spPr>
        <a:xfrm>
          <a:off x="82298" y="271508"/>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F8307-7C8E-4DD1-82C6-A2F941C06278}">
      <dsp:nvSpPr>
        <dsp:cNvPr id="0" name=""/>
        <dsp:cNvSpPr/>
      </dsp:nvSpPr>
      <dsp:spPr>
        <a:xfrm>
          <a:off x="0" y="1197429"/>
          <a:ext cx="8589264" cy="109165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5"/>
            </a:rPr>
            <a:t>SF 4760</a:t>
          </a:r>
          <a:r>
            <a:rPr lang="en-US" sz="1400" kern="1200">
              <a:latin typeface="Aptos" panose="020B0004020202020204" pitchFamily="34" charset="0"/>
            </a:rPr>
            <a:t> </a:t>
          </a:r>
          <a:r>
            <a:rPr lang="en-US" sz="1400" kern="1200">
              <a:solidFill>
                <a:schemeClr val="tx1"/>
              </a:solidFill>
              <a:latin typeface="Aptos" panose="020B0004020202020204" pitchFamily="34" charset="0"/>
            </a:rPr>
            <a:t>imposes a first-of-its-kind ban </a:t>
          </a:r>
          <a:r>
            <a:rPr lang="en-US" sz="1400" strike="noStrike" kern="1200">
              <a:solidFill>
                <a:schemeClr val="tx1"/>
              </a:solidFill>
              <a:latin typeface="Aptos" panose="020B0004020202020204" pitchFamily="34" charset="0"/>
            </a:rPr>
            <a:t>on </a:t>
          </a:r>
          <a:r>
            <a:rPr lang="en-US" sz="1400" kern="1200">
              <a:solidFill>
                <a:schemeClr val="tx1"/>
              </a:solidFill>
              <a:latin typeface="Aptos" panose="020B0004020202020204" pitchFamily="34" charset="0"/>
            </a:rPr>
            <a:t>prediction markets, making it a felony to operate or advertise the platforms; the federal government has </a:t>
          </a:r>
          <a:r>
            <a:rPr lang="en-US" sz="1400" kern="1200">
              <a:latin typeface="Aptos" panose="020B0004020202020204" pitchFamily="34" charset="0"/>
              <a:hlinkClick xmlns:r="http://schemas.openxmlformats.org/officeDocument/2006/relationships" r:id="rId6"/>
            </a:rPr>
            <a:t>challenged</a:t>
          </a:r>
          <a:r>
            <a:rPr lang="en-US" sz="1400" kern="1200">
              <a:latin typeface="Aptos" panose="020B0004020202020204" pitchFamily="34" charset="0"/>
            </a:rPr>
            <a:t> </a:t>
          </a:r>
          <a:r>
            <a:rPr lang="en-US" sz="1400" kern="1200">
              <a:solidFill>
                <a:schemeClr val="tx1"/>
              </a:solidFill>
              <a:latin typeface="Aptos" panose="020B0004020202020204" pitchFamily="34" charset="0"/>
            </a:rPr>
            <a:t>the law, saying it encroaches on the CFTC’s exclusive jurisdiction</a:t>
          </a:r>
          <a:endParaRPr lang="en-US" sz="1400" b="0" kern="1200">
            <a:solidFill>
              <a:schemeClr val="tx1"/>
            </a:solidFill>
            <a:latin typeface="Aptos" panose="020B0004020202020204" pitchFamily="34" charset="0"/>
          </a:endParaRPr>
        </a:p>
      </dsp:txBody>
      <dsp:txXfrm>
        <a:off x="1827018" y="1197429"/>
        <a:ext cx="6762245" cy="1091658"/>
      </dsp:txXfrm>
    </dsp:sp>
    <dsp:sp modelId="{9ACCF81B-C7CA-4DA5-88A5-55DFFE837EBD}">
      <dsp:nvSpPr>
        <dsp:cNvPr id="0" name=""/>
        <dsp:cNvSpPr/>
      </dsp:nvSpPr>
      <dsp:spPr>
        <a:xfrm>
          <a:off x="82298" y="1472332"/>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2401648"/>
          <a:ext cx="8589264" cy="109165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8"/>
            </a:rPr>
            <a:t>HF 4138</a:t>
          </a:r>
          <a:r>
            <a:rPr lang="en-US" sz="1400" kern="1200">
              <a:latin typeface="Aptos" panose="020B0004020202020204" pitchFamily="34" charset="0"/>
            </a:rPr>
            <a:t> </a:t>
          </a:r>
          <a:r>
            <a:rPr lang="en-US" sz="1400" kern="1200">
              <a:solidFill>
                <a:schemeClr val="tx1"/>
              </a:solidFill>
              <a:latin typeface="Aptos" panose="020B0004020202020204" pitchFamily="34" charset="0"/>
            </a:rPr>
            <a:t>requires social media companies to estimate a users’ age</a:t>
          </a:r>
          <a:r>
            <a:rPr lang="en-US" sz="1400" strike="noStrike" kern="1200">
              <a:solidFill>
                <a:schemeClr val="tx1"/>
              </a:solidFill>
              <a:latin typeface="Aptos" panose="020B0004020202020204" pitchFamily="34" charset="0"/>
            </a:rPr>
            <a:t>, obtain parental consent for child accounts, and </a:t>
          </a:r>
          <a:r>
            <a:rPr lang="en-US" sz="1400" kern="1200">
              <a:solidFill>
                <a:schemeClr val="tx1"/>
              </a:solidFill>
              <a:latin typeface="Aptos" panose="020B0004020202020204" pitchFamily="34" charset="0"/>
            </a:rPr>
            <a:t>automatically default those accounts to the most private settings; prohibits addictive features and paid advertising on children's accounts</a:t>
          </a:r>
          <a:endParaRPr lang="en-US" sz="1400" strike="sngStrike" kern="1200">
            <a:solidFill>
              <a:schemeClr val="tx1"/>
            </a:solidFill>
            <a:latin typeface="Aptos" panose="020B0004020202020204" pitchFamily="34" charset="0"/>
          </a:endParaRPr>
        </a:p>
      </dsp:txBody>
      <dsp:txXfrm>
        <a:off x="1827018" y="2401648"/>
        <a:ext cx="6762245" cy="1091658"/>
      </dsp:txXfrm>
    </dsp:sp>
    <dsp:sp modelId="{103819A7-0E52-4AA5-96E2-0C4C03BE3FB9}">
      <dsp:nvSpPr>
        <dsp:cNvPr id="0" name=""/>
        <dsp:cNvSpPr/>
      </dsp:nvSpPr>
      <dsp:spPr>
        <a:xfrm>
          <a:off x="82298" y="2673156"/>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390D88-B710-451E-A73A-BC95AE0CBC64}">
      <dsp:nvSpPr>
        <dsp:cNvPr id="0" name=""/>
        <dsp:cNvSpPr/>
      </dsp:nvSpPr>
      <dsp:spPr>
        <a:xfrm>
          <a:off x="0" y="3602472"/>
          <a:ext cx="8589264" cy="109165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hlinkClick xmlns:r="http://schemas.openxmlformats.org/officeDocument/2006/relationships" r:id="rId10"/>
            </a:rPr>
            <a:t>HF 1606</a:t>
          </a:r>
          <a:r>
            <a:rPr lang="en-US" sz="1400" kern="1200" dirty="0">
              <a:latin typeface="Aptos" panose="020B0004020202020204" pitchFamily="34" charset="0"/>
            </a:rPr>
            <a:t> </a:t>
          </a:r>
          <a:r>
            <a:rPr lang="en-US" sz="1400" kern="1200" dirty="0">
              <a:solidFill>
                <a:schemeClr val="tx1"/>
              </a:solidFill>
              <a:latin typeface="Aptos" panose="020B0004020202020204" pitchFamily="34" charset="0"/>
            </a:rPr>
            <a:t>prohibits</a:t>
          </a:r>
          <a:r>
            <a:rPr lang="en-US" sz="1400" kern="1200" dirty="0">
              <a:solidFill>
                <a:srgbClr val="FF0000"/>
              </a:solidFill>
              <a:latin typeface="Aptos" panose="020B0004020202020204" pitchFamily="34" charset="0"/>
            </a:rPr>
            <a:t> </a:t>
          </a:r>
          <a:r>
            <a:rPr lang="en-US" sz="1400" kern="1200" dirty="0">
              <a:solidFill>
                <a:schemeClr val="tx1"/>
              </a:solidFill>
              <a:latin typeface="Aptos" panose="020B0004020202020204" pitchFamily="34" charset="0"/>
            </a:rPr>
            <a:t>companies from allowing users to alter an image or video to depict an intimate body part not depicted in the original content of an identifiable individual; establishes penalties and a cause of action for individuals depicted</a:t>
          </a:r>
        </a:p>
      </dsp:txBody>
      <dsp:txXfrm>
        <a:off x="1827018" y="3602472"/>
        <a:ext cx="6762245" cy="1091658"/>
      </dsp:txXfrm>
    </dsp:sp>
    <dsp:sp modelId="{A76E5632-6ADC-44A1-A65B-53A14088CE22}">
      <dsp:nvSpPr>
        <dsp:cNvPr id="0" name=""/>
        <dsp:cNvSpPr/>
      </dsp:nvSpPr>
      <dsp:spPr>
        <a:xfrm>
          <a:off x="82298" y="3873981"/>
          <a:ext cx="548647" cy="5486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F8307-7C8E-4DD1-82C6-A2F941C06278}">
      <dsp:nvSpPr>
        <dsp:cNvPr id="0" name=""/>
        <dsp:cNvSpPr/>
      </dsp:nvSpPr>
      <dsp:spPr>
        <a:xfrm>
          <a:off x="0" y="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cs typeface="AngsanaUPC" panose="020B0502040204020203" pitchFamily="18" charset="-34"/>
              <a:hlinkClick xmlns:r="http://schemas.openxmlformats.org/officeDocument/2006/relationships" r:id="rId1"/>
            </a:rPr>
            <a:t>HJR 173 &amp; 174</a:t>
          </a:r>
          <a:r>
            <a:rPr lang="en-US" sz="1400" kern="1200" dirty="0">
              <a:solidFill>
                <a:schemeClr val="tx1"/>
              </a:solidFill>
              <a:latin typeface="Aptos" panose="020B0004020202020204" pitchFamily="34" charset="0"/>
              <a:cs typeface="AngsanaUPC" panose="020B0502040204020203" pitchFamily="18" charset="-34"/>
            </a:rPr>
            <a:t> create a ballot initiative for Missourians </a:t>
          </a:r>
          <a:r>
            <a:rPr lang="en-US" sz="1400" kern="1200" dirty="0">
              <a:solidFill>
                <a:schemeClr val="tx1"/>
              </a:solidFill>
              <a:latin typeface="Aptos" panose="020B0004020202020204" pitchFamily="34" charset="0"/>
              <a:cs typeface="AngsanaUPC" panose="020B0502040204020203" pitchFamily="18" charset="-34"/>
              <a:hlinkClick xmlns:r="http://schemas.openxmlformats.org/officeDocument/2006/relationships" r:id="rId2"/>
            </a:rPr>
            <a:t>to vote</a:t>
          </a:r>
          <a:r>
            <a:rPr lang="en-US" sz="1400" kern="1200" dirty="0">
              <a:solidFill>
                <a:schemeClr val="tx1"/>
              </a:solidFill>
              <a:latin typeface="Aptos" panose="020B0004020202020204" pitchFamily="34" charset="0"/>
              <a:cs typeface="AngsanaUPC" panose="020B0502040204020203" pitchFamily="18" charset="-34"/>
            </a:rPr>
            <a:t> on whether to allow lawmakers to gradually phase out income tax and potentially expand sales taxes; courts recently </a:t>
          </a:r>
          <a:r>
            <a:rPr lang="en-US" sz="1400" kern="1200" dirty="0">
              <a:solidFill>
                <a:schemeClr val="tx1"/>
              </a:solidFill>
              <a:latin typeface="Aptos" panose="020B0004020202020204" pitchFamily="34" charset="0"/>
              <a:cs typeface="AngsanaUPC" panose="020B0502040204020203" pitchFamily="18" charset="-34"/>
              <a:hlinkClick xmlns:r="http://schemas.openxmlformats.org/officeDocument/2006/relationships" r:id="rId3"/>
            </a:rPr>
            <a:t>ruled</a:t>
          </a:r>
          <a:r>
            <a:rPr lang="en-US" sz="1400" kern="1200" dirty="0">
              <a:solidFill>
                <a:schemeClr val="tx1"/>
              </a:solidFill>
              <a:latin typeface="Aptos" panose="020B0004020202020204" pitchFamily="34" charset="0"/>
              <a:cs typeface="AngsanaUPC" panose="020B0502040204020203" pitchFamily="18" charset="-34"/>
            </a:rPr>
            <a:t> the ballot question could move forward</a:t>
          </a:r>
          <a:endParaRPr lang="en-US" sz="1400" b="0" kern="1200" dirty="0">
            <a:solidFill>
              <a:schemeClr val="tx1"/>
            </a:solidFill>
            <a:latin typeface="Aptos" panose="020B0004020202020204" pitchFamily="34" charset="0"/>
            <a:cs typeface="AngsanaUPC" panose="020B0502040204020203" pitchFamily="18" charset="-34"/>
          </a:endParaRPr>
        </a:p>
      </dsp:txBody>
      <dsp:txXfrm>
        <a:off x="1804772" y="0"/>
        <a:ext cx="6784491" cy="869198"/>
      </dsp:txXfrm>
    </dsp:sp>
    <dsp:sp modelId="{9ACCF81B-C7CA-4DA5-88A5-55DFFE837EBD}">
      <dsp:nvSpPr>
        <dsp:cNvPr id="0" name=""/>
        <dsp:cNvSpPr/>
      </dsp:nvSpPr>
      <dsp:spPr>
        <a:xfrm>
          <a:off x="82298" y="160280"/>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95611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cs typeface="AngsanaUPC" panose="020B0502040204020203" pitchFamily="18" charset="-34"/>
              <a:hlinkClick xmlns:r="http://schemas.openxmlformats.org/officeDocument/2006/relationships" r:id="rId5"/>
            </a:rPr>
            <a:t>SB 888</a:t>
          </a:r>
          <a:r>
            <a:rPr lang="en-US" sz="1400" b="0" i="0" kern="1200">
              <a:solidFill>
                <a:schemeClr val="tx1"/>
              </a:solidFill>
              <a:latin typeface="Aptos" panose="020B0004020202020204" pitchFamily="34" charset="0"/>
              <a:cs typeface="AngsanaUPC" panose="020B0502040204020203" pitchFamily="18" charset="-34"/>
            </a:rPr>
            <a:t> increases the amount of time inmates must serve before being eligible for parole; allow prosecutors to request juveniles be tried as adults for serious felonies and counties to open juvenile detention facilities  </a:t>
          </a:r>
          <a:endParaRPr lang="en-US" sz="1400" strike="sngStrike" kern="1200">
            <a:solidFill>
              <a:schemeClr val="tx1"/>
            </a:solidFill>
            <a:latin typeface="Aptos" panose="020B0004020202020204" pitchFamily="34" charset="0"/>
            <a:cs typeface="AngsanaUPC" panose="020B0502040204020203" pitchFamily="18" charset="-34"/>
          </a:endParaRPr>
        </a:p>
      </dsp:txBody>
      <dsp:txXfrm>
        <a:off x="1804772" y="956118"/>
        <a:ext cx="6784491" cy="869198"/>
      </dsp:txXfrm>
    </dsp:sp>
    <dsp:sp modelId="{103819A7-0E52-4AA5-96E2-0C4C03BE3FB9}">
      <dsp:nvSpPr>
        <dsp:cNvPr id="0" name=""/>
        <dsp:cNvSpPr/>
      </dsp:nvSpPr>
      <dsp:spPr>
        <a:xfrm>
          <a:off x="82298" y="1116398"/>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1912236"/>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cs typeface="AngsanaUPC" panose="020B0502040204020203" pitchFamily="18" charset="-34"/>
              <a:hlinkClick xmlns:r="http://schemas.openxmlformats.org/officeDocument/2006/relationships" r:id="rId7"/>
            </a:rPr>
            <a:t>SB 999</a:t>
          </a:r>
          <a:r>
            <a:rPr lang="en-US" sz="1400" b="0" i="0" kern="1200">
              <a:solidFill>
                <a:schemeClr val="tx1"/>
              </a:solidFill>
              <a:latin typeface="Aptos" panose="020B0004020202020204" pitchFamily="34" charset="0"/>
              <a:cs typeface="AngsanaUPC" panose="020B0502040204020203" pitchFamily="18" charset="-34"/>
            </a:rPr>
            <a:t> would require healthcare providers to provide medical care to an infant that survives an abortion attempt; a person would be guilty of first-degree murder for knowingly performing an overt act that results in death (delivered to governor)</a:t>
          </a:r>
          <a:endParaRPr lang="en-US" sz="1400" b="0" kern="1200">
            <a:solidFill>
              <a:schemeClr val="tx1"/>
            </a:solidFill>
            <a:latin typeface="Aptos" panose="020B0004020202020204" pitchFamily="34" charset="0"/>
            <a:cs typeface="AngsanaUPC" panose="020B0502040204020203" pitchFamily="18" charset="-34"/>
          </a:endParaRPr>
        </a:p>
      </dsp:txBody>
      <dsp:txXfrm>
        <a:off x="1804772" y="1912236"/>
        <a:ext cx="6784491" cy="869198"/>
      </dsp:txXfrm>
    </dsp:sp>
    <dsp:sp modelId="{E9C8A5D3-171F-43FA-9240-CE44C187D99F}">
      <dsp:nvSpPr>
        <dsp:cNvPr id="0" name=""/>
        <dsp:cNvSpPr/>
      </dsp:nvSpPr>
      <dsp:spPr>
        <a:xfrm>
          <a:off x="82298" y="2072517"/>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A1491-42DE-45A1-85A9-89D0223FAD61}">
      <dsp:nvSpPr>
        <dsp:cNvPr id="0" name=""/>
        <dsp:cNvSpPr/>
      </dsp:nvSpPr>
      <dsp:spPr>
        <a:xfrm>
          <a:off x="0" y="286835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cs typeface="AngsanaUPC" panose="020B0502040204020203" pitchFamily="18" charset="-34"/>
              <a:hlinkClick xmlns:r="http://schemas.openxmlformats.org/officeDocument/2006/relationships" r:id="rId9"/>
            </a:rPr>
            <a:t>HB 2372</a:t>
          </a:r>
          <a:r>
            <a:rPr lang="en-US" sz="1400" kern="1200">
              <a:solidFill>
                <a:schemeClr val="tx1"/>
              </a:solidFill>
              <a:latin typeface="Aptos" panose="020B0004020202020204" pitchFamily="34" charset="0"/>
              <a:cs typeface="AngsanaUPC" panose="020B0502040204020203" pitchFamily="18" charset="-34"/>
            </a:rPr>
            <a:t> </a:t>
          </a:r>
          <a:r>
            <a:rPr kumimoji="0" lang="en-US" sz="1400" b="0" i="0" u="none" strike="noStrike" kern="1200" cap="none" spc="0" normalizeH="0" baseline="0" noProof="0">
              <a:ln>
                <a:noFill/>
              </a:ln>
              <a:solidFill>
                <a:schemeClr val="tx1"/>
              </a:solidFill>
              <a:effectLst/>
              <a:uLnTx/>
              <a:uFillTx/>
              <a:latin typeface="Aptos" panose="020B0004020202020204" pitchFamily="34" charset="0"/>
              <a:ea typeface="+mn-ea"/>
              <a:cs typeface="AngsanaUPC" panose="020B0502040204020203" pitchFamily="18" charset="-34"/>
            </a:rPr>
            <a:t>prohibits hospitals that don’t comply with federal price transparency laws from pursuing patient collection actions; prohibits PBMs from discriminating against hospitals that received discounted drugs under 340B program </a:t>
          </a:r>
          <a:r>
            <a:rPr lang="en-US" sz="1400" b="0" i="0" kern="1200">
              <a:solidFill>
                <a:schemeClr val="tx1"/>
              </a:solidFill>
              <a:latin typeface="Aptos" panose="020B0004020202020204" pitchFamily="34" charset="0"/>
              <a:cs typeface="AngsanaUPC" panose="020B0502040204020203" pitchFamily="18" charset="-34"/>
            </a:rPr>
            <a:t>(delivered to governor)</a:t>
          </a:r>
          <a:endParaRPr lang="en-US" sz="1400" b="1" kern="1200">
            <a:solidFill>
              <a:schemeClr val="tx1"/>
            </a:solidFill>
            <a:latin typeface="Aptos" panose="020B0004020202020204" pitchFamily="34" charset="0"/>
            <a:cs typeface="AngsanaUPC" panose="020B0502040204020203" pitchFamily="18" charset="-34"/>
          </a:endParaRPr>
        </a:p>
      </dsp:txBody>
      <dsp:txXfrm>
        <a:off x="1804772" y="2868355"/>
        <a:ext cx="6784491" cy="869198"/>
      </dsp:txXfrm>
    </dsp:sp>
    <dsp:sp modelId="{D71C3935-1C64-406E-8CD0-74206CAC6D8D}">
      <dsp:nvSpPr>
        <dsp:cNvPr id="0" name=""/>
        <dsp:cNvSpPr/>
      </dsp:nvSpPr>
      <dsp:spPr>
        <a:xfrm>
          <a:off x="82298" y="3028635"/>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7C2F-0544-48D2-8229-872F1C3A3D2F}">
      <dsp:nvSpPr>
        <dsp:cNvPr id="0" name=""/>
        <dsp:cNvSpPr/>
      </dsp:nvSpPr>
      <dsp:spPr>
        <a:xfrm>
          <a:off x="0" y="382100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cs typeface="AngsanaUPC" panose="020B0502040204020203" pitchFamily="18" charset="-34"/>
              <a:hlinkClick xmlns:r="http://schemas.openxmlformats.org/officeDocument/2006/relationships" r:id="rId10"/>
            </a:rPr>
            <a:t>HB 2641</a:t>
          </a:r>
          <a:r>
            <a:rPr lang="en-US" sz="1400" kern="1200">
              <a:solidFill>
                <a:schemeClr val="tx1"/>
              </a:solidFill>
              <a:latin typeface="Aptos" panose="020B0004020202020204" pitchFamily="34" charset="0"/>
              <a:cs typeface="AngsanaUPC" panose="020B0502040204020203" pitchFamily="18" charset="-34"/>
            </a:rPr>
            <a:t> </a:t>
          </a:r>
          <a:r>
            <a:rPr lang="en-US" sz="1400" b="0" i="0" kern="1200">
              <a:solidFill>
                <a:schemeClr val="tx1"/>
              </a:solidFill>
              <a:latin typeface="Aptos" panose="020B0004020202020204" pitchFamily="34" charset="0"/>
              <a:cs typeface="AngsanaUPC" panose="020B0502040204020203" pitchFamily="18" charset="-34"/>
            </a:rPr>
            <a:t>requires </a:t>
          </a:r>
          <a:r>
            <a:rPr lang="en-US" sz="1400" b="0" i="0" kern="1200">
              <a:solidFill>
                <a:schemeClr val="tx1"/>
              </a:solidFill>
              <a:latin typeface="Aptos" panose="020B0004020202020204" pitchFamily="34" charset="0"/>
            </a:rPr>
            <a:t>all intoxicating hemp products to be regulated as marijuana and produced and sold only by state-licensed marijuana dispensaries</a:t>
          </a:r>
          <a:endParaRPr lang="en-US" sz="1400" b="0" kern="1200">
            <a:solidFill>
              <a:schemeClr val="tx1"/>
            </a:solidFill>
            <a:latin typeface="Aptos" panose="020B0004020202020204" pitchFamily="34" charset="0"/>
            <a:cs typeface="AngsanaUPC" panose="020B0502040204020203" pitchFamily="18" charset="-34"/>
          </a:endParaRPr>
        </a:p>
      </dsp:txBody>
      <dsp:txXfrm>
        <a:off x="1804772" y="3821005"/>
        <a:ext cx="6784491" cy="869198"/>
      </dsp:txXfrm>
    </dsp:sp>
    <dsp:sp modelId="{AA6E8F42-18AC-4B0F-B8F8-10EB8D9D5800}">
      <dsp:nvSpPr>
        <dsp:cNvPr id="0" name=""/>
        <dsp:cNvSpPr/>
      </dsp:nvSpPr>
      <dsp:spPr>
        <a:xfrm>
          <a:off x="82298" y="3984753"/>
          <a:ext cx="548647" cy="548638"/>
        </a:xfrm>
        <a:prstGeom prst="roundRect">
          <a:avLst>
            <a:gd name="adj" fmla="val 10000"/>
          </a:avLst>
        </a:prstGeom>
        <a:blipFill>
          <a:blip xmlns:r="http://schemas.openxmlformats.org/officeDocument/2006/relationships" r:embed="rId11" cstate="hq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A1491-42DE-45A1-85A9-89D0223FAD61}">
      <dsp:nvSpPr>
        <dsp:cNvPr id="0" name=""/>
        <dsp:cNvSpPr/>
      </dsp:nvSpPr>
      <dsp:spPr>
        <a:xfrm>
          <a:off x="0" y="0"/>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Aptos" panose="020B0004020202020204" pitchFamily="34" charset="0"/>
              <a:cs typeface="AngsanaUPC" panose="020B0502040204020203" pitchFamily="18" charset="-34"/>
              <a:hlinkClick xmlns:r="http://schemas.openxmlformats.org/officeDocument/2006/relationships" r:id="rId1"/>
            </a:rPr>
            <a:t>H 4216</a:t>
          </a:r>
          <a:r>
            <a:rPr lang="en-US" sz="1400" kern="1200">
              <a:solidFill>
                <a:schemeClr val="tx1"/>
              </a:solidFill>
              <a:latin typeface="Aptos" panose="020B0004020202020204" pitchFamily="34" charset="0"/>
              <a:cs typeface="AngsanaUPC" panose="020B0502040204020203" pitchFamily="18" charset="-34"/>
            </a:rPr>
            <a:t> consolidates personal income </a:t>
          </a:r>
          <a:r>
            <a:rPr lang="en-US" sz="1400" kern="1200">
              <a:solidFill>
                <a:schemeClr val="tx1"/>
              </a:solidFill>
              <a:latin typeface="Aptos" panose="020B0004020202020204" pitchFamily="34" charset="0"/>
              <a:cs typeface="AngsanaUPC" panose="020B0502040204020203" pitchFamily="18" charset="-34"/>
              <a:hlinkClick xmlns:r="http://schemas.openxmlformats.org/officeDocument/2006/relationships" r:id="rId2"/>
            </a:rPr>
            <a:t>taxes</a:t>
          </a:r>
          <a:r>
            <a:rPr lang="en-US" sz="1400" kern="1200">
              <a:solidFill>
                <a:schemeClr val="tx1"/>
              </a:solidFill>
              <a:latin typeface="Aptos" panose="020B0004020202020204" pitchFamily="34" charset="0"/>
              <a:cs typeface="AngsanaUPC" panose="020B0502040204020203" pitchFamily="18" charset="-34"/>
            </a:rPr>
            <a:t> to two brackets instead of three and lowers the top </a:t>
          </a:r>
          <a:r>
            <a:rPr lang="en-US" sz="1400" b="0" i="0" kern="1200">
              <a:solidFill>
                <a:schemeClr val="tx1"/>
              </a:solidFill>
              <a:latin typeface="Aptos" panose="020B0004020202020204" pitchFamily="34" charset="0"/>
            </a:rPr>
            <a:t>rate to 5.21% from 6%, with further reductions phased in each year that the state meets revenue targets</a:t>
          </a:r>
          <a:endParaRPr lang="en-US" sz="1400" b="1" strike="sngStrike" kern="1200">
            <a:solidFill>
              <a:schemeClr val="tx1"/>
            </a:solidFill>
            <a:latin typeface="Aptos" panose="020B0004020202020204" pitchFamily="34" charset="0"/>
            <a:cs typeface="AngsanaUPC" panose="020B0502040204020203" pitchFamily="18" charset="-34"/>
          </a:endParaRPr>
        </a:p>
      </dsp:txBody>
      <dsp:txXfrm>
        <a:off x="1804772" y="0"/>
        <a:ext cx="6784491" cy="869198"/>
      </dsp:txXfrm>
    </dsp:sp>
    <dsp:sp modelId="{D71C3935-1C64-406E-8CD0-74206CAC6D8D}">
      <dsp:nvSpPr>
        <dsp:cNvPr id="0" name=""/>
        <dsp:cNvSpPr/>
      </dsp:nvSpPr>
      <dsp:spPr>
        <a:xfrm>
          <a:off x="82298" y="160280"/>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B4B894-4DA6-410A-A595-C58FD88FAC99}">
      <dsp:nvSpPr>
        <dsp:cNvPr id="0" name=""/>
        <dsp:cNvSpPr/>
      </dsp:nvSpPr>
      <dsp:spPr>
        <a:xfrm>
          <a:off x="0" y="956118"/>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ptos" panose="020B0004020202020204" pitchFamily="34" charset="0"/>
              <a:cs typeface="AngsanaUPC" panose="020B0502040204020203" pitchFamily="18" charset="-34"/>
              <a:hlinkClick xmlns:r="http://schemas.openxmlformats.org/officeDocument/2006/relationships" r:id="rId4"/>
            </a:rPr>
            <a:t>H 4303</a:t>
          </a:r>
          <a:r>
            <a:rPr lang="en-US" sz="1400" kern="1200" dirty="0">
              <a:solidFill>
                <a:schemeClr val="tx1"/>
              </a:solidFill>
              <a:latin typeface="Aptos" panose="020B0004020202020204" pitchFamily="34" charset="0"/>
              <a:cs typeface="AngsanaUPC" panose="020B0502040204020203" pitchFamily="18" charset="-34"/>
            </a:rPr>
            <a:t> </a:t>
          </a:r>
          <a:r>
            <a:rPr lang="en-US" sz="1400" b="0" i="0" kern="1200" dirty="0">
              <a:solidFill>
                <a:schemeClr val="tx1"/>
              </a:solidFill>
              <a:latin typeface="Aptos" panose="020B0004020202020204" pitchFamily="34" charset="0"/>
            </a:rPr>
            <a:t>imposes a 5-cent tax on vapor products and e-cigarettes and 2.14-cent tax per cigarette for heated tobacco products; proceeds will go toward state’s Medicaid Reserve Fund</a:t>
          </a:r>
          <a:endParaRPr lang="en-US" sz="1400" kern="1200" dirty="0">
            <a:solidFill>
              <a:schemeClr val="tx1"/>
            </a:solidFill>
            <a:latin typeface="Aptos" panose="020B0004020202020204" pitchFamily="34" charset="0"/>
          </a:endParaRPr>
        </a:p>
      </dsp:txBody>
      <dsp:txXfrm>
        <a:off x="1804772" y="956118"/>
        <a:ext cx="6784491" cy="869198"/>
      </dsp:txXfrm>
    </dsp:sp>
    <dsp:sp modelId="{DB7DD202-C3F3-45C3-A85C-BC6B4236D754}">
      <dsp:nvSpPr>
        <dsp:cNvPr id="0" name=""/>
        <dsp:cNvSpPr/>
      </dsp:nvSpPr>
      <dsp:spPr>
        <a:xfrm>
          <a:off x="82298" y="1116398"/>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F8307-7C8E-4DD1-82C6-A2F941C06278}">
      <dsp:nvSpPr>
        <dsp:cNvPr id="0" name=""/>
        <dsp:cNvSpPr/>
      </dsp:nvSpPr>
      <dsp:spPr>
        <a:xfrm>
          <a:off x="0" y="1895704"/>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5"/>
            </a:rPr>
            <a:t>H 3431</a:t>
          </a:r>
          <a:r>
            <a:rPr lang="en-US" sz="1400" kern="1200">
              <a:latin typeface="Aptos" panose="020B0004020202020204" pitchFamily="34" charset="0"/>
            </a:rPr>
            <a:t> </a:t>
          </a:r>
          <a:r>
            <a:rPr lang="en-US" sz="1400" kern="1200">
              <a:solidFill>
                <a:schemeClr val="tx1"/>
              </a:solidFill>
              <a:latin typeface="Aptos" panose="020B0004020202020204" pitchFamily="34" charset="0"/>
            </a:rPr>
            <a:t>requires</a:t>
          </a:r>
          <a:r>
            <a:rPr lang="en-US" sz="1400" kern="1200">
              <a:solidFill>
                <a:srgbClr val="FF0000"/>
              </a:solidFill>
              <a:latin typeface="Aptos" panose="020B0004020202020204" pitchFamily="34" charset="0"/>
            </a:rPr>
            <a:t> </a:t>
          </a:r>
          <a:r>
            <a:rPr lang="en-US" sz="1400" kern="1200">
              <a:solidFill>
                <a:schemeClr val="tx1"/>
              </a:solidFill>
              <a:latin typeface="Aptos" panose="020B0004020202020204" pitchFamily="34" charset="0"/>
            </a:rPr>
            <a:t>tech companies to let users </a:t>
          </a:r>
          <a:r>
            <a:rPr lang="en-US" sz="1400" kern="1200">
              <a:solidFill>
                <a:schemeClr val="tx1"/>
              </a:solidFill>
              <a:latin typeface="Aptos" panose="020B0004020202020204" pitchFamily="34" charset="0"/>
              <a:hlinkClick xmlns:r="http://schemas.openxmlformats.org/officeDocument/2006/relationships" r:id="rId6"/>
            </a:rPr>
            <a:t>disable</a:t>
          </a:r>
          <a:r>
            <a:rPr lang="en-US" sz="1400" kern="1200">
              <a:solidFill>
                <a:schemeClr val="tx1"/>
              </a:solidFill>
              <a:latin typeface="Aptos" panose="020B0004020202020204" pitchFamily="34" charset="0"/>
            </a:rPr>
            <a:t> addictive design features such as infinite scrolling and auto-play, and to exercise reasonable care to prevent harm to minors; tech trade group is </a:t>
          </a:r>
          <a:r>
            <a:rPr lang="en-US" sz="1400" kern="1200">
              <a:solidFill>
                <a:schemeClr val="tx1"/>
              </a:solidFill>
              <a:latin typeface="Aptos" panose="020B0004020202020204" pitchFamily="34" charset="0"/>
              <a:hlinkClick xmlns:r="http://schemas.openxmlformats.org/officeDocument/2006/relationships" r:id="rId7"/>
            </a:rPr>
            <a:t>challenging</a:t>
          </a:r>
          <a:r>
            <a:rPr lang="en-US" sz="1400" kern="1200">
              <a:solidFill>
                <a:schemeClr val="tx1"/>
              </a:solidFill>
              <a:latin typeface="Aptos" panose="020B0004020202020204" pitchFamily="34" charset="0"/>
            </a:rPr>
            <a:t> the law in court</a:t>
          </a:r>
          <a:endParaRPr lang="en-US" sz="1400" b="0" kern="1200">
            <a:solidFill>
              <a:schemeClr val="tx1"/>
            </a:solidFill>
            <a:latin typeface="Aptos" panose="020B0004020202020204" pitchFamily="34" charset="0"/>
            <a:cs typeface="AngsanaUPC" panose="020B0502040204020203" pitchFamily="18" charset="-34"/>
          </a:endParaRPr>
        </a:p>
      </dsp:txBody>
      <dsp:txXfrm>
        <a:off x="1804772" y="1895704"/>
        <a:ext cx="6784491" cy="869198"/>
      </dsp:txXfrm>
    </dsp:sp>
    <dsp:sp modelId="{9ACCF81B-C7CA-4DA5-88A5-55DFFE837EBD}">
      <dsp:nvSpPr>
        <dsp:cNvPr id="0" name=""/>
        <dsp:cNvSpPr/>
      </dsp:nvSpPr>
      <dsp:spPr>
        <a:xfrm>
          <a:off x="82298" y="2072517"/>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8B8-D879-4B3C-9B7F-619ED7C3E2C8}">
      <dsp:nvSpPr>
        <dsp:cNvPr id="0" name=""/>
        <dsp:cNvSpPr/>
      </dsp:nvSpPr>
      <dsp:spPr>
        <a:xfrm>
          <a:off x="0" y="2868355"/>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Aptos" panose="020B0004020202020204" pitchFamily="34" charset="0"/>
              <a:hlinkClick xmlns:r="http://schemas.openxmlformats.org/officeDocument/2006/relationships" r:id="rId9"/>
            </a:rPr>
            <a:t>H 4756</a:t>
          </a:r>
          <a:r>
            <a:rPr lang="en-US" sz="1400" kern="1200">
              <a:latin typeface="Aptos" panose="020B0004020202020204" pitchFamily="34" charset="0"/>
            </a:rPr>
            <a:t> </a:t>
          </a:r>
          <a:r>
            <a:rPr lang="en-US" sz="1400" kern="1200">
              <a:solidFill>
                <a:schemeClr val="tx1"/>
              </a:solidFill>
              <a:latin typeface="Aptos" panose="020B0004020202020204" pitchFamily="34" charset="0"/>
            </a:rPr>
            <a:t>requires public schools’ restrooms and changing facilities be designated for one sex at a time, and used only by students assigned that sex at birth; noncompliant schools would lose 25% of appropriated funds for the school’s operation</a:t>
          </a:r>
          <a:endParaRPr lang="en-US" sz="1400" b="0" kern="1200">
            <a:solidFill>
              <a:schemeClr val="tx1"/>
            </a:solidFill>
            <a:latin typeface="Aptos" panose="020B0004020202020204" pitchFamily="34" charset="0"/>
            <a:cs typeface="AngsanaUPC" panose="020B0502040204020203" pitchFamily="18" charset="-34"/>
          </a:endParaRPr>
        </a:p>
      </dsp:txBody>
      <dsp:txXfrm>
        <a:off x="1804772" y="2868355"/>
        <a:ext cx="6784491" cy="869198"/>
      </dsp:txXfrm>
    </dsp:sp>
    <dsp:sp modelId="{E9C8A5D3-171F-43FA-9240-CE44C187D99F}">
      <dsp:nvSpPr>
        <dsp:cNvPr id="0" name=""/>
        <dsp:cNvSpPr/>
      </dsp:nvSpPr>
      <dsp:spPr>
        <a:xfrm>
          <a:off x="82298" y="3028635"/>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C4C17-0484-4A2D-9077-7173D7068B1A}">
      <dsp:nvSpPr>
        <dsp:cNvPr id="0" name=""/>
        <dsp:cNvSpPr/>
      </dsp:nvSpPr>
      <dsp:spPr>
        <a:xfrm>
          <a:off x="0" y="3824473"/>
          <a:ext cx="8589264" cy="869198"/>
        </a:xfrm>
        <a:prstGeom prst="roundRect">
          <a:avLst>
            <a:gd name="adj" fmla="val 10000"/>
          </a:avLst>
        </a:prstGeom>
        <a:solidFill>
          <a:srgbClr val="E8D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solidFill>
                <a:schemeClr val="tx1"/>
              </a:solidFill>
              <a:latin typeface="Aptos" panose="020B0004020202020204" pitchFamily="34" charset="0"/>
              <a:cs typeface="AngsanaUPC" panose="020B0502040204020203" pitchFamily="18" charset="-34"/>
              <a:hlinkClick xmlns:r="http://schemas.openxmlformats.org/officeDocument/2006/relationships" r:id="rId11"/>
            </a:rPr>
            <a:t>S 477</a:t>
          </a:r>
          <a:r>
            <a:rPr lang="en-US" sz="1400" b="0" i="0" kern="1200">
              <a:solidFill>
                <a:schemeClr val="tx1"/>
              </a:solidFill>
              <a:latin typeface="Aptos" panose="020B0004020202020204" pitchFamily="34" charset="0"/>
              <a:cs typeface="AngsanaUPC" panose="020B0502040204020203" pitchFamily="18" charset="-34"/>
            </a:rPr>
            <a:t> allows pharmacists to dispense hormonal contraceptives, such as birth control or hormonal rings, without a physician prescription based on standard protocols issued by a medical board</a:t>
          </a:r>
          <a:endParaRPr lang="en-US" sz="1400" kern="1200">
            <a:solidFill>
              <a:schemeClr val="tx1"/>
            </a:solidFill>
            <a:latin typeface="Aptos" panose="020B0004020202020204" pitchFamily="34" charset="0"/>
            <a:cs typeface="AngsanaUPC" panose="020B0502040204020203" pitchFamily="18" charset="-34"/>
          </a:endParaRPr>
        </a:p>
      </dsp:txBody>
      <dsp:txXfrm>
        <a:off x="1804772" y="3824473"/>
        <a:ext cx="6784491" cy="869198"/>
      </dsp:txXfrm>
    </dsp:sp>
    <dsp:sp modelId="{103819A7-0E52-4AA5-96E2-0C4C03BE3FB9}">
      <dsp:nvSpPr>
        <dsp:cNvPr id="0" name=""/>
        <dsp:cNvSpPr/>
      </dsp:nvSpPr>
      <dsp:spPr>
        <a:xfrm>
          <a:off x="82298" y="3984753"/>
          <a:ext cx="548647" cy="548638"/>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E1CE3-99BE-FA46-AAA8-9E491B45AEA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662C6E44-5EF7-5C4B-A966-31F07793745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4934F68-C16F-3145-8872-BD0BB4851385}" type="datetimeFigureOut">
              <a:rPr lang="en-US" sz="1000" smtClean="0">
                <a:latin typeface="Arial" panose="020B0604020202020204" pitchFamily="34" charset="0"/>
                <a:cs typeface="Arial" panose="020B0604020202020204" pitchFamily="34" charset="0"/>
              </a:rPr>
              <a:t>7/10/2026</a:t>
            </a:fld>
            <a:endParaRPr lang="en-US" sz="10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2EC605C-E84F-F447-BC3D-594D26EEC68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sz="1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D38C75F-830D-6448-94D7-ABE2368A129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8293C09-B2F8-DE49-BC8C-0FB3EAF6C6E7}"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844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400416BE-405D-4C4E-8B9D-555EB1342702}" type="datetimeFigureOut">
              <a:rPr lang="en-US" smtClean="0"/>
              <a:pPr/>
              <a:t>7/10/2026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AB4C907B-9079-0A47-97E0-2D45149DAB01}" type="slidenum">
              <a:rPr lang="en-US" smtClean="0"/>
              <a:pPr/>
              <a:t>‹#›</a:t>
            </a:fld>
            <a:endParaRPr lang="en-US"/>
          </a:p>
        </p:txBody>
      </p:sp>
    </p:spTree>
    <p:extLst>
      <p:ext uri="{BB962C8B-B14F-4D97-AF65-F5344CB8AC3E}">
        <p14:creationId xmlns:p14="http://schemas.microsoft.com/office/powerpoint/2010/main" val="232637277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2ECCC-15B0-9387-E955-F5BDB5D5B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31E2D-D66A-F64E-DA35-6DF974AD3A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2D0459-E30E-8FE2-DDBE-61A621A2FA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F3B8AA-9810-78CF-E48F-6CA7CBAC89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7BDE44-FD8F-43C6-9BFD-D5F56F8489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053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07B-9079-0A47-97E0-2D45149DAB0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090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07B-9079-0A47-97E0-2D45149DAB0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229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B4388-E17B-559D-0B8B-DCEF406E1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355F5-028D-6DE9-4F40-69A16DFDE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A1D0A-1B0C-C389-1771-4B6A1A4D68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97F44F-52A8-68AF-1FD0-4AF876B4E0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07B-9079-0A47-97E0-2D45149DAB0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54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4C907B-9079-0A47-97E0-2D45149DAB01}" type="slidenum">
              <a:rPr lang="en-US" smtClean="0"/>
              <a:pPr/>
              <a:t>23</a:t>
            </a:fld>
            <a:endParaRPr lang="en-US"/>
          </a:p>
        </p:txBody>
      </p:sp>
    </p:spTree>
    <p:extLst>
      <p:ext uri="{BB962C8B-B14F-4D97-AF65-F5344CB8AC3E}">
        <p14:creationId xmlns:p14="http://schemas.microsoft.com/office/powerpoint/2010/main" val="139359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724C4-5178-5F18-62BD-9957A45D1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6EDE1-4C7B-2899-1EE0-E08CE5E2D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1BA61-F27A-3BCD-33B7-2BFCD9C53B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AD5E55-B7BD-2458-5238-74BBAA0A8D95}"/>
              </a:ext>
            </a:extLst>
          </p:cNvPr>
          <p:cNvSpPr>
            <a:spLocks noGrp="1"/>
          </p:cNvSpPr>
          <p:nvPr>
            <p:ph type="sldNum" sz="quarter" idx="5"/>
          </p:nvPr>
        </p:nvSpPr>
        <p:spPr/>
        <p:txBody>
          <a:bodyPr/>
          <a:lstStyle/>
          <a:p>
            <a:fld id="{AB4C907B-9079-0A47-97E0-2D45149DAB01}" type="slidenum">
              <a:rPr lang="en-US" smtClean="0"/>
              <a:pPr/>
              <a:t>27</a:t>
            </a:fld>
            <a:endParaRPr lang="en-US"/>
          </a:p>
        </p:txBody>
      </p:sp>
    </p:spTree>
    <p:extLst>
      <p:ext uri="{BB962C8B-B14F-4D97-AF65-F5344CB8AC3E}">
        <p14:creationId xmlns:p14="http://schemas.microsoft.com/office/powerpoint/2010/main" val="254489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984ED-03E3-AB13-F02B-E7B0BCA4E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DE308-11BC-0835-56B2-C3C2964B4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0E7C6-9B20-3275-5AB0-077D0168A8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264138-A67C-2548-65A7-0F8A3214EE09}"/>
              </a:ext>
            </a:extLst>
          </p:cNvPr>
          <p:cNvSpPr>
            <a:spLocks noGrp="1"/>
          </p:cNvSpPr>
          <p:nvPr>
            <p:ph type="sldNum" sz="quarter" idx="5"/>
          </p:nvPr>
        </p:nvSpPr>
        <p:spPr/>
        <p:txBody>
          <a:bodyPr/>
          <a:lstStyle/>
          <a:p>
            <a:fld id="{AB4C907B-9079-0A47-97E0-2D45149DAB01}" type="slidenum">
              <a:rPr lang="en-US" smtClean="0"/>
              <a:pPr/>
              <a:t>28</a:t>
            </a:fld>
            <a:endParaRPr lang="en-US"/>
          </a:p>
        </p:txBody>
      </p:sp>
    </p:spTree>
    <p:extLst>
      <p:ext uri="{BB962C8B-B14F-4D97-AF65-F5344CB8AC3E}">
        <p14:creationId xmlns:p14="http://schemas.microsoft.com/office/powerpoint/2010/main" val="69441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620A1-DC24-4F32-1D35-6D1DA729B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0DE54-10DB-FCFA-9BAE-B1D3CB7A5D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D41D8-190D-6262-4D81-141053648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61861A-8A2D-BC66-9C38-4DE556EF1601}"/>
              </a:ext>
            </a:extLst>
          </p:cNvPr>
          <p:cNvSpPr>
            <a:spLocks noGrp="1"/>
          </p:cNvSpPr>
          <p:nvPr>
            <p:ph type="sldNum" sz="quarter" idx="5"/>
          </p:nvPr>
        </p:nvSpPr>
        <p:spPr/>
        <p:txBody>
          <a:bodyPr/>
          <a:lstStyle/>
          <a:p>
            <a:fld id="{AB4C907B-9079-0A47-97E0-2D45149DAB01}" type="slidenum">
              <a:rPr lang="en-US" smtClean="0"/>
              <a:pPr/>
              <a:t>32</a:t>
            </a:fld>
            <a:endParaRPr lang="en-US"/>
          </a:p>
        </p:txBody>
      </p:sp>
    </p:spTree>
    <p:extLst>
      <p:ext uri="{BB962C8B-B14F-4D97-AF65-F5344CB8AC3E}">
        <p14:creationId xmlns:p14="http://schemas.microsoft.com/office/powerpoint/2010/main" val="165509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591B-C136-9835-80BD-BAE9B3AE1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6107E-05FD-F485-3F47-116164802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2A061-0E47-7A03-A67E-9C4C168C6B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DD2502-91AE-E1E1-C81C-8864965AAF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07B-9079-0A47-97E0-2D45149DAB0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802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9D19B-3855-00FD-2FAF-3DFF47CEE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BBC95-4AE6-BD4E-AD15-352A462BB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A7E78-CF63-D8A6-C3FC-D0738FD2DF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00921A-8590-7DBF-B526-C883FBD80720}"/>
              </a:ext>
            </a:extLst>
          </p:cNvPr>
          <p:cNvSpPr>
            <a:spLocks noGrp="1"/>
          </p:cNvSpPr>
          <p:nvPr>
            <p:ph type="sldNum" sz="quarter" idx="5"/>
          </p:nvPr>
        </p:nvSpPr>
        <p:spPr/>
        <p:txBody>
          <a:bodyPr/>
          <a:lstStyle/>
          <a:p>
            <a:fld id="{AB4C907B-9079-0A47-97E0-2D45149DAB01}" type="slidenum">
              <a:rPr lang="en-US" smtClean="0"/>
              <a:pPr/>
              <a:t>5</a:t>
            </a:fld>
            <a:endParaRPr lang="en-US"/>
          </a:p>
        </p:txBody>
      </p:sp>
    </p:spTree>
    <p:extLst>
      <p:ext uri="{BB962C8B-B14F-4D97-AF65-F5344CB8AC3E}">
        <p14:creationId xmlns:p14="http://schemas.microsoft.com/office/powerpoint/2010/main" val="304622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06CB2-613A-616B-EE8B-D95078414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B31BE-B190-9694-4A4B-FFBEA10F8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58406-60A3-756A-25FD-A76696999F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2E3AAD-46D8-B0C8-73F2-61019A5AFB4E}"/>
              </a:ext>
            </a:extLst>
          </p:cNvPr>
          <p:cNvSpPr>
            <a:spLocks noGrp="1"/>
          </p:cNvSpPr>
          <p:nvPr>
            <p:ph type="sldNum" sz="quarter" idx="5"/>
          </p:nvPr>
        </p:nvSpPr>
        <p:spPr/>
        <p:txBody>
          <a:bodyPr/>
          <a:lstStyle/>
          <a:p>
            <a:fld id="{AB4C907B-9079-0A47-97E0-2D45149DAB01}" type="slidenum">
              <a:rPr lang="en-US" smtClean="0"/>
              <a:pPr/>
              <a:t>6</a:t>
            </a:fld>
            <a:endParaRPr lang="en-US"/>
          </a:p>
        </p:txBody>
      </p:sp>
    </p:spTree>
    <p:extLst>
      <p:ext uri="{BB962C8B-B14F-4D97-AF65-F5344CB8AC3E}">
        <p14:creationId xmlns:p14="http://schemas.microsoft.com/office/powerpoint/2010/main" val="109751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B419A-291A-02A7-290F-E8A201B5D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4475F-CB43-B488-CCB1-B36B5CDE0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028CD-317E-8F0F-1A56-62D780540C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6B2A5E-219D-E693-1A39-2278C178B715}"/>
              </a:ext>
            </a:extLst>
          </p:cNvPr>
          <p:cNvSpPr>
            <a:spLocks noGrp="1"/>
          </p:cNvSpPr>
          <p:nvPr>
            <p:ph type="sldNum" sz="quarter" idx="5"/>
          </p:nvPr>
        </p:nvSpPr>
        <p:spPr/>
        <p:txBody>
          <a:bodyPr/>
          <a:lstStyle/>
          <a:p>
            <a:fld id="{AB4C907B-9079-0A47-97E0-2D45149DAB01}" type="slidenum">
              <a:rPr lang="en-US" smtClean="0"/>
              <a:pPr/>
              <a:t>7</a:t>
            </a:fld>
            <a:endParaRPr lang="en-US"/>
          </a:p>
        </p:txBody>
      </p:sp>
    </p:spTree>
    <p:extLst>
      <p:ext uri="{BB962C8B-B14F-4D97-AF65-F5344CB8AC3E}">
        <p14:creationId xmlns:p14="http://schemas.microsoft.com/office/powerpoint/2010/main" val="350694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00EB0-EA15-F358-2561-703330BA9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DE791-E710-9DB1-42E7-7212720EC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79A53-FBB1-AE3A-10DF-2CB38E5A05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FDDC32-7CBF-6DEF-A3F8-4B3BDA2960BA}"/>
              </a:ext>
            </a:extLst>
          </p:cNvPr>
          <p:cNvSpPr>
            <a:spLocks noGrp="1"/>
          </p:cNvSpPr>
          <p:nvPr>
            <p:ph type="sldNum" sz="quarter" idx="5"/>
          </p:nvPr>
        </p:nvSpPr>
        <p:spPr/>
        <p:txBody>
          <a:bodyPr/>
          <a:lstStyle/>
          <a:p>
            <a:fld id="{AB4C907B-9079-0A47-97E0-2D45149DAB01}" type="slidenum">
              <a:rPr lang="en-US" smtClean="0"/>
              <a:pPr/>
              <a:t>8</a:t>
            </a:fld>
            <a:endParaRPr lang="en-US"/>
          </a:p>
        </p:txBody>
      </p:sp>
    </p:spTree>
    <p:extLst>
      <p:ext uri="{BB962C8B-B14F-4D97-AF65-F5344CB8AC3E}">
        <p14:creationId xmlns:p14="http://schemas.microsoft.com/office/powerpoint/2010/main" val="63902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07B-9079-0A47-97E0-2D45149DAB0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136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07B-9079-0A47-97E0-2D45149DAB0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62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07B-9079-0A47-97E0-2D45149DAB0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8673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hyperlink" Target="http://www.bgov.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hyperlink" Target="http://www.bgov.com/" TargetMode="Externa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C0AC09-EE67-69CD-AB3A-49DE41B6B6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1200" cy="6858000"/>
          </a:xfrm>
          <a:prstGeom prst="rect">
            <a:avLst/>
          </a:prstGeom>
        </p:spPr>
      </p:pic>
      <p:pic>
        <p:nvPicPr>
          <p:cNvPr id="21" name="Graphic 7">
            <a:extLst>
              <a:ext uri="{FF2B5EF4-FFF2-40B4-BE49-F238E27FC236}">
                <a16:creationId xmlns:a16="http://schemas.microsoft.com/office/drawing/2014/main" id="{130DAC00-7F35-EECB-3040-1AFC97C23B6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1485900"/>
            <a:ext cx="3119438" cy="369888"/>
          </a:xfrm>
          <a:prstGeom prst="rect">
            <a:avLst/>
          </a:prstGeom>
        </p:spPr>
      </p:pic>
      <p:pic>
        <p:nvPicPr>
          <p:cNvPr id="22" name="Graphic 8">
            <a:extLst>
              <a:ext uri="{FF2B5EF4-FFF2-40B4-BE49-F238E27FC236}">
                <a16:creationId xmlns:a16="http://schemas.microsoft.com/office/drawing/2014/main" id="{5E5F7B71-CA59-D773-164B-337C5606E92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90265" y="6137275"/>
            <a:ext cx="3117850" cy="284163"/>
          </a:xfrm>
          <a:prstGeom prst="rect">
            <a:avLst/>
          </a:prstGeom>
        </p:spPr>
      </p:pic>
      <p:sp>
        <p:nvSpPr>
          <p:cNvPr id="23" name="Subtitle 2">
            <a:extLst>
              <a:ext uri="{FF2B5EF4-FFF2-40B4-BE49-F238E27FC236}">
                <a16:creationId xmlns:a16="http://schemas.microsoft.com/office/drawing/2014/main" id="{0D343A79-12F9-0E66-A550-DD64BE99BF33}"/>
              </a:ext>
            </a:extLst>
          </p:cNvPr>
          <p:cNvSpPr>
            <a:spLocks noGrp="1"/>
          </p:cNvSpPr>
          <p:nvPr>
            <p:ph type="subTitle" idx="1" hasCustomPrompt="1"/>
          </p:nvPr>
        </p:nvSpPr>
        <p:spPr>
          <a:xfrm>
            <a:off x="3390392" y="3270978"/>
            <a:ext cx="6464808" cy="759952"/>
          </a:xfrm>
        </p:spPr>
        <p:txBody>
          <a:bodyPr anchor="b"/>
          <a:lstStyle>
            <a:lvl1pPr marL="0" indent="0" algn="l">
              <a:spcBef>
                <a:spcPts val="0"/>
              </a:spcBef>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a:t>Author</a:t>
            </a:r>
            <a:endParaRPr lang="en-US"/>
          </a:p>
        </p:txBody>
      </p:sp>
      <p:sp>
        <p:nvSpPr>
          <p:cNvPr id="24" name="Text Placeholder 7">
            <a:extLst>
              <a:ext uri="{FF2B5EF4-FFF2-40B4-BE49-F238E27FC236}">
                <a16:creationId xmlns:a16="http://schemas.microsoft.com/office/drawing/2014/main" id="{5180FDE8-DEE8-628A-286A-D57A894A6BC1}"/>
              </a:ext>
            </a:extLst>
          </p:cNvPr>
          <p:cNvSpPr>
            <a:spLocks noGrp="1"/>
          </p:cNvSpPr>
          <p:nvPr>
            <p:ph type="body" sz="quarter" idx="13" hasCustomPrompt="1"/>
          </p:nvPr>
        </p:nvSpPr>
        <p:spPr>
          <a:xfrm>
            <a:off x="3390392" y="4158087"/>
            <a:ext cx="6464808" cy="557784"/>
          </a:xfrm>
        </p:spPr>
        <p:txBody>
          <a:bodyPr/>
          <a:lstStyle>
            <a:lvl1pPr marL="0" indent="0">
              <a:lnSpc>
                <a:spcPct val="100000"/>
              </a:lnSpc>
              <a:spcAft>
                <a:spcPts val="0"/>
              </a:spcAft>
              <a:buNone/>
              <a:defRPr sz="1800" b="0"/>
            </a:lvl1pPr>
          </a:lstStyle>
          <a:p>
            <a:pPr lvl="0"/>
            <a:r>
              <a:rPr lang="en-US"/>
              <a:t>Date</a:t>
            </a:r>
          </a:p>
        </p:txBody>
      </p:sp>
      <p:sp>
        <p:nvSpPr>
          <p:cNvPr id="25" name="TextBox 24">
            <a:extLst>
              <a:ext uri="{FF2B5EF4-FFF2-40B4-BE49-F238E27FC236}">
                <a16:creationId xmlns:a16="http://schemas.microsoft.com/office/drawing/2014/main" id="{E03A290D-D5CC-07FB-75C8-0DEB6AC42C7F}"/>
              </a:ext>
            </a:extLst>
          </p:cNvPr>
          <p:cNvSpPr txBox="1"/>
          <p:nvPr userDrawn="1"/>
        </p:nvSpPr>
        <p:spPr>
          <a:xfrm>
            <a:off x="3280092" y="1330960"/>
            <a:ext cx="5570855" cy="738664"/>
          </a:xfrm>
          <a:prstGeom prst="rect">
            <a:avLst/>
          </a:prstGeom>
          <a:noFill/>
        </p:spPr>
        <p:txBody>
          <a:bodyPr wrap="square" rtlCol="0">
            <a:spAutoFit/>
          </a:bodyPr>
          <a:lstStyle/>
          <a:p>
            <a:pPr algn="l"/>
            <a:r>
              <a:rPr kumimoji="0" lang="en-US" sz="4200" b="1" i="0" u="none" strike="noStrike" kern="1200" cap="none" spc="0" normalizeH="0" baseline="0" noProof="0">
                <a:ln>
                  <a:noFill/>
                </a:ln>
                <a:solidFill>
                  <a:srgbClr val="000000"/>
                </a:solidFill>
                <a:effectLst/>
                <a:uLnTx/>
                <a:uFillTx/>
                <a:latin typeface="Aptos" panose="020B0004020202020204" pitchFamily="34" charset="0"/>
                <a:ea typeface="+mj-ea"/>
                <a:cs typeface="+mj-cs"/>
              </a:rPr>
              <a:t>BGOV OnPoint</a:t>
            </a:r>
            <a:endParaRPr lang="en-US" sz="4200">
              <a:solidFill>
                <a:schemeClr val="tx1"/>
              </a:solidFill>
              <a:latin typeface="Aptos" panose="020B0004020202020204" pitchFamily="34" charset="0"/>
            </a:endParaRPr>
          </a:p>
        </p:txBody>
      </p:sp>
      <p:sp>
        <p:nvSpPr>
          <p:cNvPr id="26" name="Text Placeholder 9">
            <a:extLst>
              <a:ext uri="{FF2B5EF4-FFF2-40B4-BE49-F238E27FC236}">
                <a16:creationId xmlns:a16="http://schemas.microsoft.com/office/drawing/2014/main" id="{2053287E-AD89-EEB6-6E66-54B57F325FA3}"/>
              </a:ext>
            </a:extLst>
          </p:cNvPr>
          <p:cNvSpPr>
            <a:spLocks noGrp="1"/>
          </p:cNvSpPr>
          <p:nvPr>
            <p:ph type="body" sz="quarter" idx="14" hasCustomPrompt="1"/>
          </p:nvPr>
        </p:nvSpPr>
        <p:spPr>
          <a:xfrm>
            <a:off x="3390265" y="2018983"/>
            <a:ext cx="6938962" cy="1044575"/>
          </a:xfrm>
        </p:spPr>
        <p:txBody>
          <a:bodyPr/>
          <a:lstStyle>
            <a:lvl1pPr marL="0" indent="0">
              <a:lnSpc>
                <a:spcPts val="4500"/>
              </a:lnSpc>
              <a:buNone/>
              <a:defRPr sz="4200">
                <a:solidFill>
                  <a:srgbClr val="8A5DB5"/>
                </a:solidFill>
              </a:defRPr>
            </a:lvl1pPr>
            <a:lvl2pPr marL="338138" indent="0">
              <a:buNone/>
              <a:defRPr/>
            </a:lvl2pPr>
            <a:lvl3pPr marL="574675" indent="0">
              <a:buNone/>
              <a:defRPr/>
            </a:lvl3pPr>
            <a:lvl4pPr marL="850900" indent="0">
              <a:buNone/>
              <a:defRPr/>
            </a:lvl4pPr>
            <a:lvl5pPr marL="1828800" indent="0">
              <a:buNone/>
              <a:defRPr/>
            </a:lvl5pPr>
          </a:lstStyle>
          <a:p>
            <a:pPr lvl="0"/>
            <a:r>
              <a:rPr lang="en-US"/>
              <a:t>Title</a:t>
            </a:r>
          </a:p>
          <a:p>
            <a:pPr lvl="0"/>
            <a:endParaRPr lang="en-US"/>
          </a:p>
        </p:txBody>
      </p:sp>
    </p:spTree>
    <p:extLst>
      <p:ext uri="{BB962C8B-B14F-4D97-AF65-F5344CB8AC3E}">
        <p14:creationId xmlns:p14="http://schemas.microsoft.com/office/powerpoint/2010/main" val="307032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sho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a:xfrm>
            <a:off x="630936" y="612648"/>
            <a:ext cx="5170257" cy="6858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4833" y="1371600"/>
            <a:ext cx="5166360" cy="41148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F0E53CDD-13F9-F04C-A38C-D30590DBFCCB}"/>
              </a:ext>
            </a:extLst>
          </p:cNvPr>
          <p:cNvSpPr>
            <a:spLocks noGrp="1"/>
          </p:cNvSpPr>
          <p:nvPr>
            <p:ph type="pic" sz="quarter" idx="13"/>
          </p:nvPr>
        </p:nvSpPr>
        <p:spPr>
          <a:xfrm>
            <a:off x="6400800" y="1371600"/>
            <a:ext cx="5166360" cy="4114800"/>
          </a:xfrm>
        </p:spPr>
        <p:txBody>
          <a:bodyPr/>
          <a:lstStyle>
            <a:lvl1pPr marL="0" indent="0">
              <a:buNone/>
              <a:defRPr b="0"/>
            </a:lvl1pPr>
          </a:lstStyle>
          <a:p>
            <a:endParaRPr lang="en-US"/>
          </a:p>
        </p:txBody>
      </p:sp>
      <p:pic>
        <p:nvPicPr>
          <p:cNvPr id="5" name="Graphic 4">
            <a:extLst>
              <a:ext uri="{FF2B5EF4-FFF2-40B4-BE49-F238E27FC236}">
                <a16:creationId xmlns:a16="http://schemas.microsoft.com/office/drawing/2014/main" id="{CD1A19A0-9231-6423-CB44-FEF3DA1D265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7" name="Text Placeholder 5">
            <a:extLst>
              <a:ext uri="{FF2B5EF4-FFF2-40B4-BE49-F238E27FC236}">
                <a16:creationId xmlns:a16="http://schemas.microsoft.com/office/drawing/2014/main" id="{2A669EC0-A3C0-6B2F-F397-754EB280DA4D}"/>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56315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Template 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7"/>
            <a:ext cx="10954512" cy="685800"/>
          </a:xfrm>
        </p:spPr>
        <p:txBody>
          <a:bodyPr/>
          <a:lstStyle>
            <a:lvl1pPr>
              <a:defRPr/>
            </a:lvl1pPr>
          </a:lstStyle>
          <a:p>
            <a:r>
              <a:rPr lang="en-US"/>
              <a:t>Title of the infographic</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024" y="1371600"/>
            <a:ext cx="2249424" cy="4114800"/>
          </a:xfrm>
        </p:spPr>
        <p:txBody>
          <a:bodyPr/>
          <a:lstStyle>
            <a:lvl1pPr marL="0" indent="0">
              <a:buNone/>
              <a:defRPr sz="1600" b="0"/>
            </a:lvl1pPr>
          </a:lstStyle>
          <a:p>
            <a:pPr lvl="0"/>
            <a:r>
              <a:rPr lang="en-US"/>
              <a:t>Description of data set being represented by the infographic should be put here.</a:t>
            </a:r>
          </a:p>
        </p:txBody>
      </p:sp>
      <p:pic>
        <p:nvPicPr>
          <p:cNvPr id="5" name="Graphic 4">
            <a:extLst>
              <a:ext uri="{FF2B5EF4-FFF2-40B4-BE49-F238E27FC236}">
                <a16:creationId xmlns:a16="http://schemas.microsoft.com/office/drawing/2014/main" id="{74D2EFA7-EA56-4C84-3014-5F73E6AAA8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4" name="Text Placeholder 5">
            <a:extLst>
              <a:ext uri="{FF2B5EF4-FFF2-40B4-BE49-F238E27FC236}">
                <a16:creationId xmlns:a16="http://schemas.microsoft.com/office/drawing/2014/main" id="{0CABB960-835B-CE0B-FA89-CDB46C17FFD8}"/>
              </a:ext>
            </a:extLst>
          </p:cNvPr>
          <p:cNvSpPr>
            <a:spLocks noGrp="1"/>
          </p:cNvSpPr>
          <p:nvPr>
            <p:ph type="body" sz="quarter" idx="12" hasCustomPrompt="1"/>
          </p:nvPr>
        </p:nvSpPr>
        <p:spPr>
          <a:xfrm>
            <a:off x="640050" y="6243420"/>
            <a:ext cx="6954837" cy="365125"/>
          </a:xfrm>
        </p:spPr>
        <p:txBody>
          <a:bodyPr anchor="b"/>
          <a:lstStyle>
            <a:lvl1pPr marL="0" indent="0">
              <a:buNone/>
              <a:defRPr sz="900" b="0"/>
            </a:lvl1pPr>
          </a:lstStyle>
          <a:p>
            <a:pPr lvl="0"/>
            <a:r>
              <a:rPr lang="en-US"/>
              <a:t>Source:</a:t>
            </a:r>
          </a:p>
        </p:txBody>
      </p:sp>
    </p:spTree>
    <p:extLst>
      <p:ext uri="{BB962C8B-B14F-4D97-AF65-F5344CB8AC3E}">
        <p14:creationId xmlns:p14="http://schemas.microsoft.com/office/powerpoint/2010/main" val="204107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BGOV">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C5CB7CB-DD7C-45A3-98AB-3EEE74D489C5}"/>
              </a:ext>
            </a:extLst>
          </p:cNvPr>
          <p:cNvCxnSpPr>
            <a:cxnSpLocks/>
          </p:cNvCxnSpPr>
          <p:nvPr userDrawn="1"/>
        </p:nvCxnSpPr>
        <p:spPr>
          <a:xfrm>
            <a:off x="5933440" y="1693863"/>
            <a:ext cx="0" cy="4067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7">
            <a:extLst>
              <a:ext uri="{FF2B5EF4-FFF2-40B4-BE49-F238E27FC236}">
                <a16:creationId xmlns:a16="http://schemas.microsoft.com/office/drawing/2014/main" id="{0CB38904-AD82-4454-8AF0-16CA0218B5A6}"/>
              </a:ext>
            </a:extLst>
          </p:cNvPr>
          <p:cNvSpPr txBox="1">
            <a:spLocks noChangeArrowheads="1"/>
          </p:cNvSpPr>
          <p:nvPr userDrawn="1"/>
        </p:nvSpPr>
        <p:spPr bwMode="auto">
          <a:xfrm>
            <a:off x="630024" y="6067064"/>
            <a:ext cx="767951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900" b="1">
                <a:latin typeface="Aptos" panose="020B0004020202020204" pitchFamily="34" charset="0"/>
              </a:rPr>
              <a:t>Disclaimer</a:t>
            </a:r>
          </a:p>
          <a:p>
            <a:pPr eaLnBrk="1" hangingPunct="1"/>
            <a:r>
              <a:rPr lang="en-US" altLang="en-US" sz="900">
                <a:latin typeface="Aptos" panose="020B0004020202020204" pitchFamily="34" charset="0"/>
              </a:rPr>
              <a:t>Copyright 2026 BGOV LLC.</a:t>
            </a:r>
          </a:p>
          <a:p>
            <a:pPr eaLnBrk="1" hangingPunct="1"/>
            <a:r>
              <a:rPr lang="en-US" altLang="en-US" sz="900">
                <a:latin typeface="Aptos" panose="020B0004020202020204" pitchFamily="34" charset="0"/>
              </a:rPr>
              <a:t>Not for redistribution except by an authorized Bloomberg Government user, and only as expressly permitted in the Bloomberg Government terms of service. All permitted uses shall cite Bloomberg Government as a source.</a:t>
            </a:r>
          </a:p>
        </p:txBody>
      </p:sp>
      <p:sp>
        <p:nvSpPr>
          <p:cNvPr id="5" name="TextBox 8">
            <a:extLst>
              <a:ext uri="{FF2B5EF4-FFF2-40B4-BE49-F238E27FC236}">
                <a16:creationId xmlns:a16="http://schemas.microsoft.com/office/drawing/2014/main" id="{1CE88803-A07A-4100-B362-E6F27BB335BB}"/>
              </a:ext>
            </a:extLst>
          </p:cNvPr>
          <p:cNvSpPr txBox="1">
            <a:spLocks noChangeArrowheads="1"/>
          </p:cNvSpPr>
          <p:nvPr userDrawn="1"/>
        </p:nvSpPr>
        <p:spPr bwMode="auto">
          <a:xfrm>
            <a:off x="609599" y="1389065"/>
            <a:ext cx="487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Aptos" panose="020B0004020202020204" pitchFamily="34" charset="0"/>
              </a:rPr>
              <a:t>Delivering news, analytics and data-driven decision tools, Bloomberg Government's digital workspace gives an intelligent edge to government affairs, federal and contracting professionals influencing government action. </a:t>
            </a:r>
          </a:p>
          <a:p>
            <a:pPr eaLnBrk="1" hangingPunct="1"/>
            <a:endParaRPr lang="en-US" altLang="en-US" sz="1400">
              <a:latin typeface="Aptos" panose="020B0004020202020204" pitchFamily="34" charset="0"/>
            </a:endParaRPr>
          </a:p>
          <a:p>
            <a:pPr eaLnBrk="1" hangingPunct="1"/>
            <a:r>
              <a:rPr lang="en-US" altLang="en-US" sz="1400">
                <a:latin typeface="Aptos" panose="020B0004020202020204" pitchFamily="34" charset="0"/>
              </a:rPr>
              <a:t>For more information or a demo, visit </a:t>
            </a:r>
            <a:r>
              <a:rPr lang="en-US" altLang="en-US" sz="1400">
                <a:latin typeface="Aptos" panose="020B0004020202020204" pitchFamily="34" charset="0"/>
                <a:hlinkClick r:id="rId2"/>
              </a:rPr>
              <a:t>www.bgov.com</a:t>
            </a:r>
            <a:r>
              <a:rPr lang="en-US" altLang="en-US" sz="1400">
                <a:latin typeface="Aptos" panose="020B0004020202020204" pitchFamily="34" charset="0"/>
              </a:rPr>
              <a:t>.</a:t>
            </a:r>
          </a:p>
        </p:txBody>
      </p:sp>
      <p:pic>
        <p:nvPicPr>
          <p:cNvPr id="2" name="Graphic 1">
            <a:extLst>
              <a:ext uri="{FF2B5EF4-FFF2-40B4-BE49-F238E27FC236}">
                <a16:creationId xmlns:a16="http://schemas.microsoft.com/office/drawing/2014/main" id="{ABA18592-344C-F58B-04F6-11EF34014AA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6" name="Slide Number Placeholder 2">
            <a:extLst>
              <a:ext uri="{FF2B5EF4-FFF2-40B4-BE49-F238E27FC236}">
                <a16:creationId xmlns:a16="http://schemas.microsoft.com/office/drawing/2014/main" id="{F4CE88E3-F2E6-35BC-09AF-AA974F648D10}"/>
              </a:ext>
            </a:extLst>
          </p:cNvPr>
          <p:cNvSpPr>
            <a:spLocks noGrp="1"/>
          </p:cNvSpPr>
          <p:nvPr>
            <p:ph type="sldNum" sz="quarter" idx="12"/>
          </p:nvPr>
        </p:nvSpPr>
        <p:spPr>
          <a:xfrm>
            <a:off x="335279" y="6359334"/>
            <a:ext cx="274320" cy="219456"/>
          </a:xfrm>
          <a:prstGeom prst="rect">
            <a:avLst/>
          </a:prstGeom>
        </p:spPr>
        <p:txBody>
          <a:bodyPr/>
          <a:lstStyle/>
          <a:p>
            <a:fld id="{233A6ECB-A6F5-154E-941C-89FF089A4B22}" type="slidenum">
              <a:rPr lang="en-US" smtClean="0"/>
              <a:pPr/>
              <a:t>‹#›</a:t>
            </a:fld>
            <a:endParaRPr lang="en-US"/>
          </a:p>
        </p:txBody>
      </p:sp>
      <p:sp>
        <p:nvSpPr>
          <p:cNvPr id="12" name="TextBox 11">
            <a:extLst>
              <a:ext uri="{FF2B5EF4-FFF2-40B4-BE49-F238E27FC236}">
                <a16:creationId xmlns:a16="http://schemas.microsoft.com/office/drawing/2014/main" id="{7437B3DA-FF04-0473-1759-C13A1F312E0B}"/>
              </a:ext>
            </a:extLst>
          </p:cNvPr>
          <p:cNvSpPr txBox="1"/>
          <p:nvPr userDrawn="1"/>
        </p:nvSpPr>
        <p:spPr>
          <a:xfrm>
            <a:off x="630936" y="578603"/>
            <a:ext cx="6954520" cy="430887"/>
          </a:xfrm>
          <a:prstGeom prst="rect">
            <a:avLst/>
          </a:prstGeom>
          <a:noFill/>
        </p:spPr>
        <p:txBody>
          <a:bodyPr wrap="square" lIns="0" tIns="0" rIns="0" bIns="0" rtlCol="0">
            <a:spAutoFit/>
          </a:bodyPr>
          <a:lstStyle/>
          <a:p>
            <a:pPr algn="l"/>
            <a:r>
              <a:rPr kumimoji="0" lang="en-US" sz="2800" b="1" i="0" u="none" strike="noStrike" kern="1200" cap="none" spc="0" normalizeH="0" baseline="0" noProof="0">
                <a:ln>
                  <a:noFill/>
                </a:ln>
                <a:solidFill>
                  <a:srgbClr val="000000"/>
                </a:solidFill>
                <a:effectLst/>
                <a:uLnTx/>
                <a:uFillTx/>
                <a:latin typeface="Arial" panose="020B0604020202020204"/>
                <a:ea typeface="+mj-ea"/>
                <a:cs typeface="+mj-cs"/>
              </a:rPr>
              <a:t>About Bloomberg Government</a:t>
            </a:r>
            <a:endParaRPr lang="en-US" sz="2800">
              <a:solidFill>
                <a:schemeClr val="tx1"/>
              </a:solidFill>
            </a:endParaRPr>
          </a:p>
        </p:txBody>
      </p:sp>
    </p:spTree>
    <p:extLst>
      <p:ext uri="{BB962C8B-B14F-4D97-AF65-F5344CB8AC3E}">
        <p14:creationId xmlns:p14="http://schemas.microsoft.com/office/powerpoint/2010/main" val="308804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Desig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E16B7-0A7D-E74A-90E1-266BCFEDE5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4208" y="0"/>
            <a:ext cx="7897792"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630936" y="1371600"/>
            <a:ext cx="6464808" cy="1335024"/>
          </a:xfrm>
        </p:spPr>
        <p:txBody>
          <a:bodyPr anchor="t"/>
          <a:lstStyle>
            <a:lvl1pPr algn="l">
              <a:lnSpc>
                <a:spcPct val="100000"/>
              </a:lnSpc>
              <a:defRPr sz="4300"/>
            </a:lvl1pPr>
          </a:lstStyle>
          <a:p>
            <a:r>
              <a:rPr lang="en-US"/>
              <a:t>Title of the section.</a:t>
            </a:r>
          </a:p>
        </p:txBody>
      </p:sp>
      <p:pic>
        <p:nvPicPr>
          <p:cNvPr id="7" name="Graphic 6">
            <a:extLst>
              <a:ext uri="{FF2B5EF4-FFF2-40B4-BE49-F238E27FC236}">
                <a16:creationId xmlns:a16="http://schemas.microsoft.com/office/drawing/2014/main" id="{71200FE1-A25B-DE44-85BC-43F379265F5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024" y="6138034"/>
            <a:ext cx="3118104" cy="283464"/>
          </a:xfrm>
          <a:prstGeom prst="rect">
            <a:avLst/>
          </a:prstGeom>
        </p:spPr>
      </p:pic>
    </p:spTree>
    <p:extLst>
      <p:ext uri="{BB962C8B-B14F-4D97-AF65-F5344CB8AC3E}">
        <p14:creationId xmlns:p14="http://schemas.microsoft.com/office/powerpoint/2010/main" val="3195690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B2B8-E466-531D-41C9-EB1516F32A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6003C3-F616-326D-0D53-DC9705C593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41671F-DC41-31CF-B306-C43840AD1A2E}"/>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5" name="Footer Placeholder 4">
            <a:extLst>
              <a:ext uri="{FF2B5EF4-FFF2-40B4-BE49-F238E27FC236}">
                <a16:creationId xmlns:a16="http://schemas.microsoft.com/office/drawing/2014/main" id="{5F27FBFA-FD30-FE62-72F4-28898452E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728C5-C1E6-842E-E3CF-9FE2209DF01D}"/>
              </a:ext>
            </a:extLst>
          </p:cNvPr>
          <p:cNvSpPr>
            <a:spLocks noGrp="1"/>
          </p:cNvSpPr>
          <p:nvPr>
            <p:ph type="sldNum" sz="quarter" idx="12"/>
          </p:nvPr>
        </p:nvSpPr>
        <p:spPr/>
        <p:txBody>
          <a:bodyPr/>
          <a:lstStyle/>
          <a:p>
            <a:fld id="{34E119DB-9308-4052-A882-943D7A51B4D6}" type="slidenum">
              <a:rPr lang="en-US" smtClean="0"/>
              <a:t>‹#›</a:t>
            </a:fld>
            <a:endParaRPr lang="en-US"/>
          </a:p>
        </p:txBody>
      </p:sp>
    </p:spTree>
    <p:extLst>
      <p:ext uri="{BB962C8B-B14F-4D97-AF65-F5344CB8AC3E}">
        <p14:creationId xmlns:p14="http://schemas.microsoft.com/office/powerpoint/2010/main" val="90265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13A2-D04B-8FA8-B956-C9CBEEFC8E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8BC52-2577-E595-4B9A-B0BA586D7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070DB-CC2D-7ED9-9721-BC63F5AF4860}"/>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5" name="Footer Placeholder 4">
            <a:extLst>
              <a:ext uri="{FF2B5EF4-FFF2-40B4-BE49-F238E27FC236}">
                <a16:creationId xmlns:a16="http://schemas.microsoft.com/office/drawing/2014/main" id="{D5DC4C81-E807-6FB6-09EA-8C212C78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9E5C4-6EBB-3884-7915-C11A8E0E777D}"/>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7" name="TextBox 6">
            <a:extLst>
              <a:ext uri="{FF2B5EF4-FFF2-40B4-BE49-F238E27FC236}">
                <a16:creationId xmlns:a16="http://schemas.microsoft.com/office/drawing/2014/main" id="{A588AA4F-101A-CA28-A57A-0960177E7DEB}"/>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3829235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AFA3-052E-3C98-5BF0-3267E9CE90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AA645A-4505-7388-F068-40D41147A7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7644BA-FAC1-4A6F-97B1-09DFFE7D8E1D}"/>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5" name="Footer Placeholder 4">
            <a:extLst>
              <a:ext uri="{FF2B5EF4-FFF2-40B4-BE49-F238E27FC236}">
                <a16:creationId xmlns:a16="http://schemas.microsoft.com/office/drawing/2014/main" id="{6AC95DDA-4A8A-8BE4-FD08-F5ACFFCAB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ED93A-CBFD-43B9-9A49-C88820505782}"/>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7" name="TextBox 6">
            <a:extLst>
              <a:ext uri="{FF2B5EF4-FFF2-40B4-BE49-F238E27FC236}">
                <a16:creationId xmlns:a16="http://schemas.microsoft.com/office/drawing/2014/main" id="{39B4D690-5627-F028-ED9F-671A7C413840}"/>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149093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9D36-1E4C-1619-5140-DDF7EB862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430A08-921D-AAF1-E0DB-6E630F1FD9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4C6438-53AD-8F00-5855-47860425EB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D617F5-4521-0FF8-01E2-15DD6B344B39}"/>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6" name="Footer Placeholder 5">
            <a:extLst>
              <a:ext uri="{FF2B5EF4-FFF2-40B4-BE49-F238E27FC236}">
                <a16:creationId xmlns:a16="http://schemas.microsoft.com/office/drawing/2014/main" id="{66A564F5-91AE-11AA-1F60-FF392523B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9F5DF-2D16-9BF7-A277-E296C6C48562}"/>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9" name="TextBox 8">
            <a:extLst>
              <a:ext uri="{FF2B5EF4-FFF2-40B4-BE49-F238E27FC236}">
                <a16:creationId xmlns:a16="http://schemas.microsoft.com/office/drawing/2014/main" id="{43EF7E1F-BB40-BF3F-A3E3-C639474D29EA}"/>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1454086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B43C-C1CA-ED53-1EF9-919849B064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C6C0D5-4C49-D683-C9AC-0E159B015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87422-1CF3-540C-9817-DCC12A104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8B66B-86E3-D167-EF6E-1BBD71D91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C9C78-464D-3AD0-16CD-76454CD6E0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BCEDB0-AA9D-8D51-C58C-CE36DB6A3D83}"/>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8" name="Footer Placeholder 7">
            <a:extLst>
              <a:ext uri="{FF2B5EF4-FFF2-40B4-BE49-F238E27FC236}">
                <a16:creationId xmlns:a16="http://schemas.microsoft.com/office/drawing/2014/main" id="{C8689E31-5504-BDF2-4393-034225D111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17281C-77DA-6DDD-E6A5-BF2279D859E2}"/>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10" name="TextBox 9">
            <a:extLst>
              <a:ext uri="{FF2B5EF4-FFF2-40B4-BE49-F238E27FC236}">
                <a16:creationId xmlns:a16="http://schemas.microsoft.com/office/drawing/2014/main" id="{DB171CD1-FE67-80CC-FAAB-285EEDB53405}"/>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2783948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D6A3-E3DE-2AD6-4510-0E85D4D743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85C8D2-FDB8-3FE7-68CC-4BFD155848AC}"/>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4" name="Footer Placeholder 3">
            <a:extLst>
              <a:ext uri="{FF2B5EF4-FFF2-40B4-BE49-F238E27FC236}">
                <a16:creationId xmlns:a16="http://schemas.microsoft.com/office/drawing/2014/main" id="{4A1B6F7A-F555-3AE7-822C-8094AD9F2E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8F2A3E-E0E3-EF6B-84AE-BA6DB7F0C29C}"/>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6" name="TextBox 5">
            <a:extLst>
              <a:ext uri="{FF2B5EF4-FFF2-40B4-BE49-F238E27FC236}">
                <a16:creationId xmlns:a16="http://schemas.microsoft.com/office/drawing/2014/main" id="{39756DC9-65AB-8B00-C766-810CF5AF2E9A}"/>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103440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E5E06-351F-2425-BFF9-2F6EA78A3195}"/>
              </a:ext>
            </a:extLst>
          </p:cNvPr>
          <p:cNvSpPr>
            <a:spLocks noGrp="1"/>
          </p:cNvSpPr>
          <p:nvPr>
            <p:ph idx="1"/>
          </p:nvPr>
        </p:nvSpPr>
        <p:spPr>
          <a:xfrm>
            <a:off x="630936" y="1374615"/>
            <a:ext cx="6954520" cy="4868805"/>
          </a:xfrm>
        </p:spPr>
        <p:txBody>
          <a:bodyPr>
            <a:noAutofit/>
          </a:bodyPr>
          <a:lstStyle>
            <a:lvl1pPr marL="339725" indent="-339725">
              <a:spcBef>
                <a:spcPts val="1800"/>
              </a:spcBef>
              <a:buClr>
                <a:srgbClr val="8A5DB5"/>
              </a:buClr>
              <a:buFont typeface="System Font Regular"/>
              <a:buChar char="▸"/>
              <a:tabLst/>
              <a:defRPr sz="2000" b="1"/>
            </a:lvl1pPr>
            <a:lvl2pPr marL="690563" indent="-233363">
              <a:buClr>
                <a:srgbClr val="8A5DB5"/>
              </a:buClr>
              <a:buFont typeface="Arial" panose="020B0604020202020204" pitchFamily="34" charset="0"/>
              <a:buChar char="•"/>
              <a:tabLst/>
              <a:defRPr lang="en-US" sz="1800" kern="1200" dirty="0">
                <a:solidFill>
                  <a:schemeClr val="tx1"/>
                </a:solidFill>
                <a:latin typeface="+mn-lt"/>
                <a:ea typeface="+mn-ea"/>
                <a:cs typeface="+mn-cs"/>
              </a:defRPr>
            </a:lvl2pPr>
            <a:lvl3pPr marL="1031875" indent="-222250">
              <a:buClr>
                <a:srgbClr val="8A5DB5"/>
              </a:buClr>
              <a:buFont typeface="Arial" panose="020B0604020202020204" pitchFamily="34" charset="0"/>
              <a:buChar char="–"/>
              <a:tabLst/>
              <a:defRPr lang="en-US" sz="1600" kern="1200" dirty="0">
                <a:solidFill>
                  <a:schemeClr val="tx1"/>
                </a:solidFill>
                <a:latin typeface="+mn-lt"/>
                <a:ea typeface="+mn-ea"/>
                <a:cs typeface="+mn-cs"/>
              </a:defRPr>
            </a:lvl3pPr>
            <a:lvl4pPr marL="733806" indent="0">
              <a:buNone/>
              <a:defRPr sz="1600"/>
            </a:lvl4pPr>
          </a:lstStyle>
          <a:p>
            <a:pPr lvl="0"/>
            <a:r>
              <a:rPr lang="en-US"/>
              <a:t>Click to edit Master text style</a:t>
            </a:r>
          </a:p>
          <a:p>
            <a:pPr lvl="1"/>
            <a:r>
              <a:rPr lang="en-US"/>
              <a:t>Second level</a:t>
            </a:r>
          </a:p>
          <a:p>
            <a:pPr lvl="2"/>
            <a:r>
              <a:rPr lang="en-US"/>
              <a:t>Third level</a:t>
            </a:r>
          </a:p>
          <a:p>
            <a:pPr lvl="3"/>
            <a:endParaRPr lang="en-US"/>
          </a:p>
          <a:p>
            <a:pPr marL="962406" lvl="3" indent="-228600" algn="l" defTabSz="914400" rtl="0" eaLnBrk="1" latinLnBrk="0" hangingPunct="1">
              <a:lnSpc>
                <a:spcPct val="100000"/>
              </a:lnSpc>
              <a:spcBef>
                <a:spcPts val="0"/>
              </a:spcBef>
              <a:spcAft>
                <a:spcPts val="600"/>
              </a:spcAft>
              <a:buSzPct val="90000"/>
              <a:buFont typeface="System Font Regular"/>
              <a:buChar char="–"/>
            </a:pPr>
            <a:endParaRPr lang="en-US"/>
          </a:p>
        </p:txBody>
      </p:sp>
      <p:pic>
        <p:nvPicPr>
          <p:cNvPr id="12" name="Graphic 11">
            <a:extLst>
              <a:ext uri="{FF2B5EF4-FFF2-40B4-BE49-F238E27FC236}">
                <a16:creationId xmlns:a16="http://schemas.microsoft.com/office/drawing/2014/main" id="{A55DF9AA-BF4C-7348-2CA6-40499399B94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15" name="Slide Number Placeholder 2">
            <a:extLst>
              <a:ext uri="{FF2B5EF4-FFF2-40B4-BE49-F238E27FC236}">
                <a16:creationId xmlns:a16="http://schemas.microsoft.com/office/drawing/2014/main" id="{8C8A745F-5060-DF07-9231-0DD0375E4134}"/>
              </a:ext>
            </a:extLst>
          </p:cNvPr>
          <p:cNvSpPr>
            <a:spLocks noGrp="1"/>
          </p:cNvSpPr>
          <p:nvPr>
            <p:ph type="sldNum" sz="quarter" idx="11"/>
          </p:nvPr>
        </p:nvSpPr>
        <p:spPr>
          <a:xfrm>
            <a:off x="34610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F3B0AAF9-F6FD-4E09-494C-023D25BE21B4}"/>
              </a:ext>
            </a:extLst>
          </p:cNvPr>
          <p:cNvSpPr>
            <a:spLocks noGrp="1"/>
          </p:cNvSpPr>
          <p:nvPr>
            <p:ph type="body" sz="quarter" idx="12" hasCustomPrompt="1"/>
          </p:nvPr>
        </p:nvSpPr>
        <p:spPr>
          <a:xfrm>
            <a:off x="640050" y="6243420"/>
            <a:ext cx="6954837" cy="365125"/>
          </a:xfrm>
        </p:spPr>
        <p:txBody>
          <a:bodyPr anchor="b"/>
          <a:lstStyle>
            <a:lvl1pPr marL="0" indent="0">
              <a:buNone/>
              <a:defRPr sz="900" b="0"/>
            </a:lvl1pPr>
          </a:lstStyle>
          <a:p>
            <a:pPr lvl="0"/>
            <a:r>
              <a:rPr lang="en-US"/>
              <a:t>To contact the editors responsible:</a:t>
            </a:r>
          </a:p>
        </p:txBody>
      </p:sp>
      <p:sp>
        <p:nvSpPr>
          <p:cNvPr id="11" name="TextBox 10">
            <a:extLst>
              <a:ext uri="{FF2B5EF4-FFF2-40B4-BE49-F238E27FC236}">
                <a16:creationId xmlns:a16="http://schemas.microsoft.com/office/drawing/2014/main" id="{ADB5F4EC-9307-347D-A0E2-AF19E6295222}"/>
              </a:ext>
            </a:extLst>
          </p:cNvPr>
          <p:cNvSpPr txBox="1"/>
          <p:nvPr userDrawn="1"/>
        </p:nvSpPr>
        <p:spPr>
          <a:xfrm>
            <a:off x="640050" y="624709"/>
            <a:ext cx="6974461" cy="749906"/>
          </a:xfrm>
          <a:prstGeom prst="rect">
            <a:avLst/>
          </a:prstGeom>
        </p:spPr>
        <p:txBody>
          <a:bodyPr vert="horz" lIns="0" tIns="0" rIns="0" bIns="0" rtlCol="0" anchor="t">
            <a:noAutofit/>
          </a:bodyPr>
          <a:lstStyle>
            <a:lvl1pPr>
              <a:lnSpc>
                <a:spcPts val="3000"/>
              </a:lnSpc>
              <a:spcBef>
                <a:spcPct val="0"/>
              </a:spcBef>
              <a:buNone/>
              <a:defRPr sz="2800" b="1">
                <a:latin typeface="+mj-lt"/>
                <a:ea typeface="+mj-ea"/>
                <a:cs typeface="+mj-cs"/>
              </a:defRPr>
            </a:lvl1pPr>
          </a:lstStyle>
          <a:p>
            <a:pPr lvl="0"/>
            <a:r>
              <a:rPr lang="en-US">
                <a:latin typeface="Aptos" panose="020B0004020202020204" pitchFamily="34" charset="0"/>
                <a:cs typeface="Aparajita" panose="020B0502040204020203" pitchFamily="18" charset="0"/>
              </a:rPr>
              <a:t>About This OnPoint</a:t>
            </a:r>
          </a:p>
        </p:txBody>
      </p:sp>
    </p:spTree>
    <p:extLst>
      <p:ext uri="{BB962C8B-B14F-4D97-AF65-F5344CB8AC3E}">
        <p14:creationId xmlns:p14="http://schemas.microsoft.com/office/powerpoint/2010/main" val="3948441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08A54-A304-8B62-8C94-1646273A3245}"/>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3" name="Footer Placeholder 2">
            <a:extLst>
              <a:ext uri="{FF2B5EF4-FFF2-40B4-BE49-F238E27FC236}">
                <a16:creationId xmlns:a16="http://schemas.microsoft.com/office/drawing/2014/main" id="{3344D380-3E48-A4B7-AFF1-5D9773B0EE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846F23-0B8B-46C9-309B-71377743E2B3}"/>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5" name="TextBox 4">
            <a:extLst>
              <a:ext uri="{FF2B5EF4-FFF2-40B4-BE49-F238E27FC236}">
                <a16:creationId xmlns:a16="http://schemas.microsoft.com/office/drawing/2014/main" id="{58AD6B06-19AC-C8C6-CE3D-45893054D829}"/>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1426567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82F7-F2C1-D5ED-8FFE-BCAF89FA5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871B34-6224-F9BD-5133-4BB866547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E1E06D-9DD2-8EB5-563A-31FD83390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FBA39-479C-277D-78CA-70C92C9EB4EA}"/>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6" name="Footer Placeholder 5">
            <a:extLst>
              <a:ext uri="{FF2B5EF4-FFF2-40B4-BE49-F238E27FC236}">
                <a16:creationId xmlns:a16="http://schemas.microsoft.com/office/drawing/2014/main" id="{B8FF4044-B029-A4BC-CB01-6A43FD22F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A1968-2C5C-EC54-58E7-2170AD8E9E70}"/>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8" name="TextBox 7">
            <a:extLst>
              <a:ext uri="{FF2B5EF4-FFF2-40B4-BE49-F238E27FC236}">
                <a16:creationId xmlns:a16="http://schemas.microsoft.com/office/drawing/2014/main" id="{3AC631BF-D179-6E69-4CA7-74CA798F00AE}"/>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3563801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1327-18AB-D05E-EC00-2DD82988B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9510B3-CC2A-FC4B-7BCB-C6D134EC69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FA2369-1D46-78F9-CA5B-17ACD1FC7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B454B-73A0-259C-4C78-A17417320971}"/>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6" name="Footer Placeholder 5">
            <a:extLst>
              <a:ext uri="{FF2B5EF4-FFF2-40B4-BE49-F238E27FC236}">
                <a16:creationId xmlns:a16="http://schemas.microsoft.com/office/drawing/2014/main" id="{AEBC20C0-80D7-80C0-F0C9-2B4281C5E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70C93C-DC3C-EB1C-157D-F6B9E15425C6}"/>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8" name="TextBox 7">
            <a:extLst>
              <a:ext uri="{FF2B5EF4-FFF2-40B4-BE49-F238E27FC236}">
                <a16:creationId xmlns:a16="http://schemas.microsoft.com/office/drawing/2014/main" id="{542AFBF9-16C6-A305-378A-1A5916CE6AB9}"/>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2590664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1395-F66A-8D91-EBB9-C86B1DE823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AB96A-BDA5-6535-6710-379579DBF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5DC7C-F6AA-EB8D-05A6-16CD2BB33C36}"/>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5" name="Footer Placeholder 4">
            <a:extLst>
              <a:ext uri="{FF2B5EF4-FFF2-40B4-BE49-F238E27FC236}">
                <a16:creationId xmlns:a16="http://schemas.microsoft.com/office/drawing/2014/main" id="{09A7F422-33B2-A1E9-FF4F-4FC7A0FF7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74718-4B6A-2709-DE13-02CFE76DD446}"/>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7" name="TextBox 6">
            <a:extLst>
              <a:ext uri="{FF2B5EF4-FFF2-40B4-BE49-F238E27FC236}">
                <a16:creationId xmlns:a16="http://schemas.microsoft.com/office/drawing/2014/main" id="{C7CF8816-9191-C09A-9FD2-562929093BB4}"/>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3368817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66F796-8E88-C37D-4DD0-4E3E33F67A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04C23-AE44-7421-4578-D5552AD02E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841FA-5018-4D5D-F8BA-D88B0B4D787A}"/>
              </a:ext>
            </a:extLst>
          </p:cNvPr>
          <p:cNvSpPr>
            <a:spLocks noGrp="1"/>
          </p:cNvSpPr>
          <p:nvPr>
            <p:ph type="dt" sz="half" idx="10"/>
          </p:nvPr>
        </p:nvSpPr>
        <p:spPr/>
        <p:txBody>
          <a:bodyPr/>
          <a:lstStyle/>
          <a:p>
            <a:fld id="{1D7FF51D-73B9-40A1-9E26-6377D848297F}" type="datetimeFigureOut">
              <a:rPr lang="en-US" smtClean="0"/>
              <a:t>7/10/2026</a:t>
            </a:fld>
            <a:endParaRPr lang="en-US"/>
          </a:p>
        </p:txBody>
      </p:sp>
      <p:sp>
        <p:nvSpPr>
          <p:cNvPr id="5" name="Footer Placeholder 4">
            <a:extLst>
              <a:ext uri="{FF2B5EF4-FFF2-40B4-BE49-F238E27FC236}">
                <a16:creationId xmlns:a16="http://schemas.microsoft.com/office/drawing/2014/main" id="{F39BE217-F38E-A3BE-6184-2BB8DC8B1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1067D-CA65-6904-C792-CCA0841CD463}"/>
              </a:ext>
            </a:extLst>
          </p:cNvPr>
          <p:cNvSpPr>
            <a:spLocks noGrp="1"/>
          </p:cNvSpPr>
          <p:nvPr>
            <p:ph type="sldNum" sz="quarter" idx="12"/>
          </p:nvPr>
        </p:nvSpPr>
        <p:spPr/>
        <p:txBody>
          <a:bodyPr/>
          <a:lstStyle/>
          <a:p>
            <a:fld id="{34E119DB-9308-4052-A882-943D7A51B4D6}" type="slidenum">
              <a:rPr lang="en-US" smtClean="0"/>
              <a:t>‹#›</a:t>
            </a:fld>
            <a:endParaRPr lang="en-US"/>
          </a:p>
        </p:txBody>
      </p:sp>
      <p:sp>
        <p:nvSpPr>
          <p:cNvPr id="7" name="TextBox 6">
            <a:extLst>
              <a:ext uri="{FF2B5EF4-FFF2-40B4-BE49-F238E27FC236}">
                <a16:creationId xmlns:a16="http://schemas.microsoft.com/office/drawing/2014/main" id="{3EFAE415-632C-F12D-70F3-673C61CE9A62}"/>
              </a:ext>
            </a:extLst>
          </p:cNvPr>
          <p:cNvSpPr txBox="1"/>
          <p:nvPr userDrawn="1"/>
        </p:nvSpPr>
        <p:spPr>
          <a:xfrm>
            <a:off x="8255672" y="6071266"/>
            <a:ext cx="3308693" cy="400110"/>
          </a:xfrm>
          <a:prstGeom prst="rect">
            <a:avLst/>
          </a:prstGeom>
          <a:noFill/>
        </p:spPr>
        <p:txBody>
          <a:bodyPr wrap="square" rtlCol="0">
            <a:spAutoFit/>
          </a:bodyPr>
          <a:lstStyle/>
          <a:p>
            <a:pPr algn="r"/>
            <a:r>
              <a:rPr lang="en-US" sz="2000" b="1">
                <a:latin typeface="Avenir Next LT Pro Demi" panose="020B0704020202020204" pitchFamily="34" charset="0"/>
              </a:rPr>
              <a:t>Bloomberg Government</a:t>
            </a:r>
          </a:p>
        </p:txBody>
      </p:sp>
    </p:spTree>
    <p:extLst>
      <p:ext uri="{BB962C8B-B14F-4D97-AF65-F5344CB8AC3E}">
        <p14:creationId xmlns:p14="http://schemas.microsoft.com/office/powerpoint/2010/main" val="3509747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bout BGOV">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BA18592-344C-F58B-04F6-11EF34014AA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Slide Number Placeholder 2">
            <a:extLst>
              <a:ext uri="{FF2B5EF4-FFF2-40B4-BE49-F238E27FC236}">
                <a16:creationId xmlns:a16="http://schemas.microsoft.com/office/drawing/2014/main" id="{F4CE88E3-F2E6-35BC-09AF-AA974F648D10}"/>
              </a:ext>
            </a:extLst>
          </p:cNvPr>
          <p:cNvSpPr>
            <a:spLocks noGrp="1"/>
          </p:cNvSpPr>
          <p:nvPr>
            <p:ph type="sldNum" sz="quarter" idx="12"/>
          </p:nvPr>
        </p:nvSpPr>
        <p:spPr>
          <a:xfrm>
            <a:off x="335279" y="6359334"/>
            <a:ext cx="274320" cy="219456"/>
          </a:xfrm>
          <a:prstGeom prst="rect">
            <a:avLst/>
          </a:prstGeom>
        </p:spPr>
        <p:txBody>
          <a:bodyPr/>
          <a:lstStyle/>
          <a:p>
            <a:fld id="{233A6ECB-A6F5-154E-941C-89FF089A4B22}" type="slidenum">
              <a:rPr lang="en-US" smtClean="0"/>
              <a:pPr/>
              <a:t>‹#›</a:t>
            </a:fld>
            <a:endParaRPr lang="en-US"/>
          </a:p>
        </p:txBody>
      </p:sp>
    </p:spTree>
    <p:extLst>
      <p:ext uri="{BB962C8B-B14F-4D97-AF65-F5344CB8AC3E}">
        <p14:creationId xmlns:p14="http://schemas.microsoft.com/office/powerpoint/2010/main" val="257102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C0AC09-EE67-69CD-AB3A-49DE41B6B6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1200" cy="6858000"/>
          </a:xfrm>
          <a:prstGeom prst="rect">
            <a:avLst/>
          </a:prstGeom>
        </p:spPr>
      </p:pic>
      <p:pic>
        <p:nvPicPr>
          <p:cNvPr id="21" name="Graphic 7">
            <a:extLst>
              <a:ext uri="{FF2B5EF4-FFF2-40B4-BE49-F238E27FC236}">
                <a16:creationId xmlns:a16="http://schemas.microsoft.com/office/drawing/2014/main" id="{130DAC00-7F35-EECB-3040-1AFC97C23B6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1485900"/>
            <a:ext cx="3119438" cy="369888"/>
          </a:xfrm>
          <a:prstGeom prst="rect">
            <a:avLst/>
          </a:prstGeom>
        </p:spPr>
      </p:pic>
      <p:pic>
        <p:nvPicPr>
          <p:cNvPr id="22" name="Graphic 8">
            <a:extLst>
              <a:ext uri="{FF2B5EF4-FFF2-40B4-BE49-F238E27FC236}">
                <a16:creationId xmlns:a16="http://schemas.microsoft.com/office/drawing/2014/main" id="{5E5F7B71-CA59-D773-164B-337C5606E92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90265" y="6137275"/>
            <a:ext cx="3117850" cy="284163"/>
          </a:xfrm>
          <a:prstGeom prst="rect">
            <a:avLst/>
          </a:prstGeom>
        </p:spPr>
      </p:pic>
      <p:sp>
        <p:nvSpPr>
          <p:cNvPr id="23" name="Subtitle 2">
            <a:extLst>
              <a:ext uri="{FF2B5EF4-FFF2-40B4-BE49-F238E27FC236}">
                <a16:creationId xmlns:a16="http://schemas.microsoft.com/office/drawing/2014/main" id="{0D343A79-12F9-0E66-A550-DD64BE99BF33}"/>
              </a:ext>
            </a:extLst>
          </p:cNvPr>
          <p:cNvSpPr>
            <a:spLocks noGrp="1"/>
          </p:cNvSpPr>
          <p:nvPr>
            <p:ph type="subTitle" idx="1" hasCustomPrompt="1"/>
          </p:nvPr>
        </p:nvSpPr>
        <p:spPr>
          <a:xfrm>
            <a:off x="3390392" y="3270978"/>
            <a:ext cx="6464808" cy="759952"/>
          </a:xfrm>
        </p:spPr>
        <p:txBody>
          <a:bodyPr anchor="b"/>
          <a:lstStyle>
            <a:lvl1pPr marL="0" indent="0" algn="l">
              <a:spcBef>
                <a:spcPts val="0"/>
              </a:spcBef>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a:t>Author</a:t>
            </a:r>
            <a:endParaRPr lang="en-US"/>
          </a:p>
        </p:txBody>
      </p:sp>
      <p:sp>
        <p:nvSpPr>
          <p:cNvPr id="24" name="Text Placeholder 7">
            <a:extLst>
              <a:ext uri="{FF2B5EF4-FFF2-40B4-BE49-F238E27FC236}">
                <a16:creationId xmlns:a16="http://schemas.microsoft.com/office/drawing/2014/main" id="{5180FDE8-DEE8-628A-286A-D57A894A6BC1}"/>
              </a:ext>
            </a:extLst>
          </p:cNvPr>
          <p:cNvSpPr>
            <a:spLocks noGrp="1"/>
          </p:cNvSpPr>
          <p:nvPr>
            <p:ph type="body" sz="quarter" idx="13" hasCustomPrompt="1"/>
          </p:nvPr>
        </p:nvSpPr>
        <p:spPr>
          <a:xfrm>
            <a:off x="3390392" y="4158087"/>
            <a:ext cx="6464808" cy="557784"/>
          </a:xfrm>
        </p:spPr>
        <p:txBody>
          <a:bodyPr/>
          <a:lstStyle>
            <a:lvl1pPr marL="0" indent="0">
              <a:lnSpc>
                <a:spcPct val="100000"/>
              </a:lnSpc>
              <a:spcAft>
                <a:spcPts val="0"/>
              </a:spcAft>
              <a:buNone/>
              <a:defRPr sz="1800" b="0"/>
            </a:lvl1pPr>
          </a:lstStyle>
          <a:p>
            <a:pPr lvl="0"/>
            <a:r>
              <a:rPr lang="en-US"/>
              <a:t>Date</a:t>
            </a:r>
          </a:p>
        </p:txBody>
      </p:sp>
      <p:sp>
        <p:nvSpPr>
          <p:cNvPr id="25" name="TextBox 24">
            <a:extLst>
              <a:ext uri="{FF2B5EF4-FFF2-40B4-BE49-F238E27FC236}">
                <a16:creationId xmlns:a16="http://schemas.microsoft.com/office/drawing/2014/main" id="{E03A290D-D5CC-07FB-75C8-0DEB6AC42C7F}"/>
              </a:ext>
            </a:extLst>
          </p:cNvPr>
          <p:cNvSpPr txBox="1"/>
          <p:nvPr userDrawn="1"/>
        </p:nvSpPr>
        <p:spPr>
          <a:xfrm>
            <a:off x="3280092" y="1330960"/>
            <a:ext cx="5570855" cy="738664"/>
          </a:xfrm>
          <a:prstGeom prst="rect">
            <a:avLst/>
          </a:prstGeom>
          <a:noFill/>
        </p:spPr>
        <p:txBody>
          <a:bodyPr wrap="square" rtlCol="0">
            <a:spAutoFit/>
          </a:bodyPr>
          <a:lstStyle/>
          <a:p>
            <a:pPr algn="l"/>
            <a:r>
              <a:rPr kumimoji="0" lang="en-US" sz="4200" b="1" i="0" u="none" strike="noStrike" kern="1200" cap="none" spc="0" normalizeH="0" baseline="0" noProof="0">
                <a:ln>
                  <a:noFill/>
                </a:ln>
                <a:solidFill>
                  <a:srgbClr val="000000"/>
                </a:solidFill>
                <a:effectLst/>
                <a:uLnTx/>
                <a:uFillTx/>
                <a:latin typeface="Aptos" panose="020B0004020202020204" pitchFamily="34" charset="0"/>
                <a:ea typeface="+mj-ea"/>
                <a:cs typeface="+mj-cs"/>
              </a:rPr>
              <a:t>BGOV OnPoint</a:t>
            </a:r>
            <a:endParaRPr lang="en-US" sz="4200">
              <a:solidFill>
                <a:schemeClr val="tx1"/>
              </a:solidFill>
              <a:latin typeface="Aptos" panose="020B0004020202020204" pitchFamily="34" charset="0"/>
            </a:endParaRPr>
          </a:p>
        </p:txBody>
      </p:sp>
      <p:sp>
        <p:nvSpPr>
          <p:cNvPr id="26" name="Text Placeholder 9">
            <a:extLst>
              <a:ext uri="{FF2B5EF4-FFF2-40B4-BE49-F238E27FC236}">
                <a16:creationId xmlns:a16="http://schemas.microsoft.com/office/drawing/2014/main" id="{2053287E-AD89-EEB6-6E66-54B57F325FA3}"/>
              </a:ext>
            </a:extLst>
          </p:cNvPr>
          <p:cNvSpPr>
            <a:spLocks noGrp="1"/>
          </p:cNvSpPr>
          <p:nvPr>
            <p:ph type="body" sz="quarter" idx="14" hasCustomPrompt="1"/>
          </p:nvPr>
        </p:nvSpPr>
        <p:spPr>
          <a:xfrm>
            <a:off x="3390265" y="2018983"/>
            <a:ext cx="6938962" cy="1044575"/>
          </a:xfrm>
        </p:spPr>
        <p:txBody>
          <a:bodyPr/>
          <a:lstStyle>
            <a:lvl1pPr marL="0" indent="0">
              <a:lnSpc>
                <a:spcPts val="4500"/>
              </a:lnSpc>
              <a:buNone/>
              <a:defRPr sz="4200">
                <a:solidFill>
                  <a:srgbClr val="8A5DB5"/>
                </a:solidFill>
              </a:defRPr>
            </a:lvl1pPr>
            <a:lvl2pPr marL="338138" indent="0">
              <a:buNone/>
              <a:defRPr/>
            </a:lvl2pPr>
            <a:lvl3pPr marL="574675" indent="0">
              <a:buNone/>
              <a:defRPr/>
            </a:lvl3pPr>
            <a:lvl4pPr marL="850900" indent="0">
              <a:buNone/>
              <a:defRPr/>
            </a:lvl4pPr>
            <a:lvl5pPr marL="1828800" indent="0">
              <a:buNone/>
              <a:defRPr/>
            </a:lvl5pPr>
          </a:lstStyle>
          <a:p>
            <a:pPr lvl="0"/>
            <a:r>
              <a:rPr lang="en-US"/>
              <a:t>Title</a:t>
            </a:r>
          </a:p>
          <a:p>
            <a:pPr lvl="0"/>
            <a:endParaRPr lang="en-US"/>
          </a:p>
        </p:txBody>
      </p:sp>
    </p:spTree>
    <p:extLst>
      <p:ext uri="{BB962C8B-B14F-4D97-AF65-F5344CB8AC3E}">
        <p14:creationId xmlns:p14="http://schemas.microsoft.com/office/powerpoint/2010/main" val="302694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E5E06-351F-2425-BFF9-2F6EA78A3195}"/>
              </a:ext>
            </a:extLst>
          </p:cNvPr>
          <p:cNvSpPr>
            <a:spLocks noGrp="1"/>
          </p:cNvSpPr>
          <p:nvPr>
            <p:ph idx="1"/>
          </p:nvPr>
        </p:nvSpPr>
        <p:spPr>
          <a:xfrm>
            <a:off x="630936" y="1374615"/>
            <a:ext cx="6954520" cy="4868805"/>
          </a:xfrm>
        </p:spPr>
        <p:txBody>
          <a:bodyPr>
            <a:noAutofit/>
          </a:bodyPr>
          <a:lstStyle>
            <a:lvl1pPr marL="339725" indent="-339725">
              <a:spcBef>
                <a:spcPts val="1800"/>
              </a:spcBef>
              <a:buClr>
                <a:srgbClr val="8A5DB5"/>
              </a:buClr>
              <a:buFont typeface="System Font Regular"/>
              <a:buChar char="▸"/>
              <a:tabLst/>
              <a:defRPr sz="2000" b="1"/>
            </a:lvl1pPr>
            <a:lvl2pPr marL="690563" indent="-233363">
              <a:buClr>
                <a:srgbClr val="8A5DB5"/>
              </a:buClr>
              <a:buFont typeface="Arial" panose="020B0604020202020204" pitchFamily="34" charset="0"/>
              <a:buChar char="•"/>
              <a:tabLst/>
              <a:defRPr lang="en-US" sz="1800" kern="1200" dirty="0">
                <a:solidFill>
                  <a:schemeClr val="tx1"/>
                </a:solidFill>
                <a:latin typeface="+mn-lt"/>
                <a:ea typeface="+mn-ea"/>
                <a:cs typeface="+mn-cs"/>
              </a:defRPr>
            </a:lvl2pPr>
            <a:lvl3pPr marL="1031875" indent="-222250">
              <a:buClr>
                <a:srgbClr val="8A5DB5"/>
              </a:buClr>
              <a:buFont typeface="Arial" panose="020B0604020202020204" pitchFamily="34" charset="0"/>
              <a:buChar char="–"/>
              <a:tabLst/>
              <a:defRPr lang="en-US" sz="1600" kern="1200" dirty="0">
                <a:solidFill>
                  <a:schemeClr val="tx1"/>
                </a:solidFill>
                <a:latin typeface="+mn-lt"/>
                <a:ea typeface="+mn-ea"/>
                <a:cs typeface="+mn-cs"/>
              </a:defRPr>
            </a:lvl3pPr>
            <a:lvl4pPr marL="733806" indent="0">
              <a:buNone/>
              <a:defRPr sz="1600"/>
            </a:lvl4pPr>
          </a:lstStyle>
          <a:p>
            <a:pPr lvl="0"/>
            <a:r>
              <a:rPr lang="en-US"/>
              <a:t>Click to edit Master text style</a:t>
            </a:r>
          </a:p>
          <a:p>
            <a:pPr lvl="1"/>
            <a:r>
              <a:rPr lang="en-US"/>
              <a:t>Second level</a:t>
            </a:r>
          </a:p>
          <a:p>
            <a:pPr lvl="2"/>
            <a:r>
              <a:rPr lang="en-US"/>
              <a:t>Third level</a:t>
            </a:r>
          </a:p>
          <a:p>
            <a:pPr lvl="3"/>
            <a:endParaRPr lang="en-US"/>
          </a:p>
          <a:p>
            <a:pPr marL="962406" lvl="3" indent="-228600" algn="l" defTabSz="914400" rtl="0" eaLnBrk="1" latinLnBrk="0" hangingPunct="1">
              <a:lnSpc>
                <a:spcPct val="100000"/>
              </a:lnSpc>
              <a:spcBef>
                <a:spcPts val="0"/>
              </a:spcBef>
              <a:spcAft>
                <a:spcPts val="600"/>
              </a:spcAft>
              <a:buSzPct val="90000"/>
              <a:buFont typeface="System Font Regular"/>
              <a:buChar char="–"/>
            </a:pPr>
            <a:endParaRPr lang="en-US"/>
          </a:p>
        </p:txBody>
      </p:sp>
      <p:pic>
        <p:nvPicPr>
          <p:cNvPr id="12" name="Graphic 11">
            <a:extLst>
              <a:ext uri="{FF2B5EF4-FFF2-40B4-BE49-F238E27FC236}">
                <a16:creationId xmlns:a16="http://schemas.microsoft.com/office/drawing/2014/main" id="{A55DF9AA-BF4C-7348-2CA6-40499399B94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15" name="Slide Number Placeholder 2">
            <a:extLst>
              <a:ext uri="{FF2B5EF4-FFF2-40B4-BE49-F238E27FC236}">
                <a16:creationId xmlns:a16="http://schemas.microsoft.com/office/drawing/2014/main" id="{8C8A745F-5060-DF07-9231-0DD0375E4134}"/>
              </a:ext>
            </a:extLst>
          </p:cNvPr>
          <p:cNvSpPr>
            <a:spLocks noGrp="1"/>
          </p:cNvSpPr>
          <p:nvPr>
            <p:ph type="sldNum" sz="quarter" idx="11"/>
          </p:nvPr>
        </p:nvSpPr>
        <p:spPr>
          <a:xfrm>
            <a:off x="34610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F3B0AAF9-F6FD-4E09-494C-023D25BE21B4}"/>
              </a:ext>
            </a:extLst>
          </p:cNvPr>
          <p:cNvSpPr>
            <a:spLocks noGrp="1"/>
          </p:cNvSpPr>
          <p:nvPr>
            <p:ph type="body" sz="quarter" idx="12" hasCustomPrompt="1"/>
          </p:nvPr>
        </p:nvSpPr>
        <p:spPr>
          <a:xfrm>
            <a:off x="640050" y="6243420"/>
            <a:ext cx="6954837" cy="365125"/>
          </a:xfrm>
        </p:spPr>
        <p:txBody>
          <a:bodyPr anchor="b"/>
          <a:lstStyle>
            <a:lvl1pPr marL="0" indent="0">
              <a:buNone/>
              <a:defRPr sz="900" b="0"/>
            </a:lvl1pPr>
          </a:lstStyle>
          <a:p>
            <a:pPr lvl="0"/>
            <a:r>
              <a:rPr lang="en-US"/>
              <a:t>To contact the editors responsible:</a:t>
            </a:r>
          </a:p>
        </p:txBody>
      </p:sp>
      <p:sp>
        <p:nvSpPr>
          <p:cNvPr id="11" name="TextBox 10">
            <a:extLst>
              <a:ext uri="{FF2B5EF4-FFF2-40B4-BE49-F238E27FC236}">
                <a16:creationId xmlns:a16="http://schemas.microsoft.com/office/drawing/2014/main" id="{ADB5F4EC-9307-347D-A0E2-AF19E6295222}"/>
              </a:ext>
            </a:extLst>
          </p:cNvPr>
          <p:cNvSpPr txBox="1"/>
          <p:nvPr userDrawn="1"/>
        </p:nvSpPr>
        <p:spPr>
          <a:xfrm>
            <a:off x="640050" y="624709"/>
            <a:ext cx="6974461" cy="749906"/>
          </a:xfrm>
          <a:prstGeom prst="rect">
            <a:avLst/>
          </a:prstGeom>
        </p:spPr>
        <p:txBody>
          <a:bodyPr vert="horz" lIns="0" tIns="0" rIns="0" bIns="0" rtlCol="0" anchor="t">
            <a:noAutofit/>
          </a:bodyPr>
          <a:lstStyle>
            <a:lvl1pPr>
              <a:lnSpc>
                <a:spcPts val="3000"/>
              </a:lnSpc>
              <a:spcBef>
                <a:spcPct val="0"/>
              </a:spcBef>
              <a:buNone/>
              <a:defRPr sz="2800" b="1">
                <a:latin typeface="+mj-lt"/>
                <a:ea typeface="+mj-ea"/>
                <a:cs typeface="+mj-cs"/>
              </a:defRPr>
            </a:lvl1pPr>
          </a:lstStyle>
          <a:p>
            <a:pPr lvl="0"/>
            <a:r>
              <a:rPr lang="en-US">
                <a:latin typeface="Aptos" panose="020B0004020202020204" pitchFamily="34" charset="0"/>
                <a:cs typeface="Aparajita" panose="020B0502040204020203" pitchFamily="18" charset="0"/>
              </a:rPr>
              <a:t>About This OnPoint</a:t>
            </a:r>
          </a:p>
        </p:txBody>
      </p:sp>
    </p:spTree>
    <p:extLst>
      <p:ext uri="{BB962C8B-B14F-4D97-AF65-F5344CB8AC3E}">
        <p14:creationId xmlns:p14="http://schemas.microsoft.com/office/powerpoint/2010/main" val="355184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Slide (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371600"/>
            <a:ext cx="10954512" cy="4114800"/>
          </a:xfrm>
        </p:spPr>
        <p:txBody>
          <a:bodyPr/>
          <a:lstStyle>
            <a:lvl1pPr>
              <a:buClr>
                <a:srgbClr val="8A5DB5"/>
              </a:buClr>
              <a:defRPr>
                <a:latin typeface="Aptos" panose="020B0004020202020204" pitchFamily="34" charset="0"/>
              </a:defRPr>
            </a:lvl1pPr>
            <a:lvl2pPr>
              <a:buClr>
                <a:srgbClr val="8A5DB5"/>
              </a:buClr>
              <a:defRPr>
                <a:latin typeface="Aptos" panose="020B0004020202020204" pitchFamily="34" charset="0"/>
              </a:defRPr>
            </a:lvl2pPr>
            <a:lvl3pPr>
              <a:buClr>
                <a:srgbClr val="8A5DB5"/>
              </a:buClr>
              <a:defRPr>
                <a:latin typeface="Aptos" panose="020B0004020202020204" pitchFamily="34" charset="0"/>
              </a:defRPr>
            </a:lvl3pPr>
            <a:lvl4pPr>
              <a:buClr>
                <a:srgbClr val="8A5DB5"/>
              </a:buCl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a:p>
            <a:pPr lvl="0"/>
            <a:endParaRPr lang="en-US"/>
          </a:p>
        </p:txBody>
      </p:sp>
      <p:pic>
        <p:nvPicPr>
          <p:cNvPr id="10" name="Graphic 9">
            <a:extLst>
              <a:ext uri="{FF2B5EF4-FFF2-40B4-BE49-F238E27FC236}">
                <a16:creationId xmlns:a16="http://schemas.microsoft.com/office/drawing/2014/main" id="{234D1EC5-7F38-96E3-EC1B-926F45B482C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5" name="Text Placeholder 5">
            <a:extLst>
              <a:ext uri="{FF2B5EF4-FFF2-40B4-BE49-F238E27FC236}">
                <a16:creationId xmlns:a16="http://schemas.microsoft.com/office/drawing/2014/main" id="{B306E236-3A26-4F38-8FC6-EDD3D6548837}"/>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262614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pic>
        <p:nvPicPr>
          <p:cNvPr id="5" name="Graphic 4">
            <a:extLst>
              <a:ext uri="{FF2B5EF4-FFF2-40B4-BE49-F238E27FC236}">
                <a16:creationId xmlns:a16="http://schemas.microsoft.com/office/drawing/2014/main" id="{06BD1873-D7A3-EA81-96CB-FFA0D25A943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Text Placeholder 5">
            <a:extLst>
              <a:ext uri="{FF2B5EF4-FFF2-40B4-BE49-F238E27FC236}">
                <a16:creationId xmlns:a16="http://schemas.microsoft.com/office/drawing/2014/main" id="{52E40607-5400-EA48-7F34-9543ED1E41C7}"/>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166939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371600"/>
            <a:ext cx="10954512" cy="4114800"/>
          </a:xfrm>
        </p:spPr>
        <p:txBody>
          <a:bodyPr/>
          <a:lstStyle>
            <a:lvl1pPr>
              <a:buClr>
                <a:srgbClr val="8A5DB5"/>
              </a:buClr>
              <a:defRPr>
                <a:latin typeface="Aptos" panose="020B0004020202020204" pitchFamily="34" charset="0"/>
              </a:defRPr>
            </a:lvl1pPr>
            <a:lvl2pPr>
              <a:buClr>
                <a:srgbClr val="8A5DB5"/>
              </a:buClr>
              <a:defRPr>
                <a:latin typeface="Aptos" panose="020B0004020202020204" pitchFamily="34" charset="0"/>
              </a:defRPr>
            </a:lvl2pPr>
            <a:lvl3pPr>
              <a:buClr>
                <a:srgbClr val="8A5DB5"/>
              </a:buClr>
              <a:defRPr>
                <a:latin typeface="Aptos" panose="020B0004020202020204" pitchFamily="34" charset="0"/>
              </a:defRPr>
            </a:lvl3pPr>
            <a:lvl4pPr>
              <a:buClr>
                <a:srgbClr val="8A5DB5"/>
              </a:buCl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a:p>
            <a:pPr lvl="0"/>
            <a:endParaRPr lang="en-US"/>
          </a:p>
        </p:txBody>
      </p:sp>
      <p:pic>
        <p:nvPicPr>
          <p:cNvPr id="10" name="Graphic 9">
            <a:extLst>
              <a:ext uri="{FF2B5EF4-FFF2-40B4-BE49-F238E27FC236}">
                <a16:creationId xmlns:a16="http://schemas.microsoft.com/office/drawing/2014/main" id="{234D1EC5-7F38-96E3-EC1B-926F45B482C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5" name="Text Placeholder 5">
            <a:extLst>
              <a:ext uri="{FF2B5EF4-FFF2-40B4-BE49-F238E27FC236}">
                <a16:creationId xmlns:a16="http://schemas.microsoft.com/office/drawing/2014/main" id="{B306E236-3A26-4F38-8FC6-EDD3D6548837}"/>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7739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1A18A553-4F5B-6849-9D70-CA42AA4E9405}"/>
              </a:ext>
            </a:extLst>
          </p:cNvPr>
          <p:cNvSpPr>
            <a:spLocks noGrp="1"/>
          </p:cNvSpPr>
          <p:nvPr>
            <p:ph type="chart" sz="quarter" idx="12"/>
          </p:nvPr>
        </p:nvSpPr>
        <p:spPr>
          <a:xfrm>
            <a:off x="630936" y="1371600"/>
            <a:ext cx="10954512" cy="4114800"/>
          </a:xfrm>
        </p:spPr>
        <p:txBody>
          <a:bodyPr/>
          <a:lstStyle>
            <a:lvl1pPr marL="0" indent="0">
              <a:buNone/>
              <a:defRPr b="0"/>
            </a:lvl1pPr>
          </a:lstStyle>
          <a:p>
            <a:endParaRPr lang="en-US"/>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pic>
        <p:nvPicPr>
          <p:cNvPr id="5" name="Graphic 4">
            <a:extLst>
              <a:ext uri="{FF2B5EF4-FFF2-40B4-BE49-F238E27FC236}">
                <a16:creationId xmlns:a16="http://schemas.microsoft.com/office/drawing/2014/main" id="{9F804032-1A8D-69B9-A8D0-33C7E9B7D0A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Text Placeholder 5">
            <a:extLst>
              <a:ext uri="{FF2B5EF4-FFF2-40B4-BE49-F238E27FC236}">
                <a16:creationId xmlns:a16="http://schemas.microsoft.com/office/drawing/2014/main" id="{AADE3E93-7B48-82EA-DAF1-7CFC69C0043C}"/>
              </a:ext>
            </a:extLst>
          </p:cNvPr>
          <p:cNvSpPr>
            <a:spLocks noGrp="1"/>
          </p:cNvSpPr>
          <p:nvPr>
            <p:ph type="body" sz="quarter" idx="13"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3657363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93C35B0-010F-D34F-B2BC-A7BDF85CBA73}"/>
              </a:ext>
            </a:extLst>
          </p:cNvPr>
          <p:cNvSpPr>
            <a:spLocks noGrp="1"/>
          </p:cNvSpPr>
          <p:nvPr>
            <p:ph sz="quarter" idx="14" hasCustomPrompt="1"/>
          </p:nvPr>
        </p:nvSpPr>
        <p:spPr>
          <a:xfrm>
            <a:off x="6401503" y="1371600"/>
            <a:ext cx="5166360"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0" name="Content Placeholder 9">
            <a:extLst>
              <a:ext uri="{FF2B5EF4-FFF2-40B4-BE49-F238E27FC236}">
                <a16:creationId xmlns:a16="http://schemas.microsoft.com/office/drawing/2014/main" id="{D3F59D31-1774-F54D-8DEC-DAED6AE26E1A}"/>
              </a:ext>
            </a:extLst>
          </p:cNvPr>
          <p:cNvSpPr>
            <a:spLocks noGrp="1"/>
          </p:cNvSpPr>
          <p:nvPr>
            <p:ph sz="quarter" idx="13" hasCustomPrompt="1"/>
          </p:nvPr>
        </p:nvSpPr>
        <p:spPr>
          <a:xfrm>
            <a:off x="629353" y="1371600"/>
            <a:ext cx="5166360"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marL="1828800" indent="0">
              <a:buNone/>
              <a:defRPr/>
            </a:lvl5pPr>
          </a:lstStyle>
          <a:p>
            <a:pPr lvl="0"/>
            <a:r>
              <a:rPr lang="en-US"/>
              <a:t>First level</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pic>
        <p:nvPicPr>
          <p:cNvPr id="5" name="Graphic 4">
            <a:extLst>
              <a:ext uri="{FF2B5EF4-FFF2-40B4-BE49-F238E27FC236}">
                <a16:creationId xmlns:a16="http://schemas.microsoft.com/office/drawing/2014/main" id="{C5C80FA4-ECFA-6C83-9992-3122677BF98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Text Placeholder 5">
            <a:extLst>
              <a:ext uri="{FF2B5EF4-FFF2-40B4-BE49-F238E27FC236}">
                <a16:creationId xmlns:a16="http://schemas.microsoft.com/office/drawing/2014/main" id="{1016BC7A-C1CD-5792-89A1-B8721EBAA938}"/>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3630562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Template Body Slide">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0E00734-2177-554B-879E-E092E374CC62}"/>
              </a:ext>
            </a:extLst>
          </p:cNvPr>
          <p:cNvSpPr>
            <a:spLocks noGrp="1"/>
          </p:cNvSpPr>
          <p:nvPr>
            <p:ph sz="quarter" idx="16" hasCustomPrompt="1"/>
          </p:nvPr>
        </p:nvSpPr>
        <p:spPr>
          <a:xfrm>
            <a:off x="6394704" y="2006746"/>
            <a:ext cx="5166360" cy="338328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4" name="Content Placeholder 13">
            <a:extLst>
              <a:ext uri="{FF2B5EF4-FFF2-40B4-BE49-F238E27FC236}">
                <a16:creationId xmlns:a16="http://schemas.microsoft.com/office/drawing/2014/main" id="{6D48F0D2-10C7-5C41-8421-9FBF4EB3F851}"/>
              </a:ext>
            </a:extLst>
          </p:cNvPr>
          <p:cNvSpPr>
            <a:spLocks noGrp="1"/>
          </p:cNvSpPr>
          <p:nvPr>
            <p:ph sz="quarter" idx="15" hasCustomPrompt="1"/>
          </p:nvPr>
        </p:nvSpPr>
        <p:spPr>
          <a:xfrm>
            <a:off x="630936" y="2006746"/>
            <a:ext cx="5166360" cy="338328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8" name="Text Placeholder 7">
            <a:extLst>
              <a:ext uri="{FF2B5EF4-FFF2-40B4-BE49-F238E27FC236}">
                <a16:creationId xmlns:a16="http://schemas.microsoft.com/office/drawing/2014/main" id="{523D76B0-A2FA-8146-B3ED-64AB7DEBB1B2}"/>
              </a:ext>
            </a:extLst>
          </p:cNvPr>
          <p:cNvSpPr>
            <a:spLocks noGrp="1"/>
          </p:cNvSpPr>
          <p:nvPr>
            <p:ph type="body" sz="quarter" idx="13"/>
          </p:nvPr>
        </p:nvSpPr>
        <p:spPr>
          <a:xfrm>
            <a:off x="630936" y="1369133"/>
            <a:ext cx="5166360" cy="566928"/>
          </a:xfrm>
        </p:spPr>
        <p:txBody>
          <a:bodyPr/>
          <a:lstStyle>
            <a:lvl1pPr marL="0" indent="0">
              <a:buNone/>
              <a:defRPr>
                <a:solidFill>
                  <a:srgbClr val="8A5DB5"/>
                </a:solidFill>
                <a:latin typeface="Aptos" panose="020B0004020202020204"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2C43113D-8131-7747-BF57-692B969E2B51}"/>
              </a:ext>
            </a:extLst>
          </p:cNvPr>
          <p:cNvSpPr>
            <a:spLocks noGrp="1"/>
          </p:cNvSpPr>
          <p:nvPr>
            <p:ph type="body" sz="quarter" idx="14"/>
          </p:nvPr>
        </p:nvSpPr>
        <p:spPr>
          <a:xfrm>
            <a:off x="6401503" y="1369133"/>
            <a:ext cx="5166360" cy="566928"/>
          </a:xfrm>
        </p:spPr>
        <p:txBody>
          <a:bodyPr/>
          <a:lstStyle>
            <a:lvl1pPr marL="0" indent="0">
              <a:buNone/>
              <a:defRPr>
                <a:solidFill>
                  <a:srgbClr val="8A5DB5"/>
                </a:solidFill>
                <a:latin typeface="Aptos" panose="020B0004020202020204" pitchFamily="34" charset="0"/>
              </a:defRPr>
            </a:lvl1pPr>
          </a:lstStyle>
          <a:p>
            <a:pPr lvl="0"/>
            <a:r>
              <a:rPr lang="en-US"/>
              <a:t>Click to edit Master text styles</a:t>
            </a:r>
          </a:p>
        </p:txBody>
      </p:sp>
      <p:pic>
        <p:nvPicPr>
          <p:cNvPr id="5" name="Graphic 4">
            <a:extLst>
              <a:ext uri="{FF2B5EF4-FFF2-40B4-BE49-F238E27FC236}">
                <a16:creationId xmlns:a16="http://schemas.microsoft.com/office/drawing/2014/main" id="{824638C7-B621-FCB1-B912-C660A94B70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Text Placeholder 5">
            <a:extLst>
              <a:ext uri="{FF2B5EF4-FFF2-40B4-BE49-F238E27FC236}">
                <a16:creationId xmlns:a16="http://schemas.microsoft.com/office/drawing/2014/main" id="{66F9C1FF-CDEB-971C-FB13-ADAB9A14B8B3}"/>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278569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366786"/>
            <a:ext cx="2267712"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3526536" y="1366786"/>
            <a:ext cx="2267712"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6422136" y="1366786"/>
            <a:ext cx="2267712"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9317736" y="1366786"/>
            <a:ext cx="2267712"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pic>
        <p:nvPicPr>
          <p:cNvPr id="5" name="Graphic 4">
            <a:extLst>
              <a:ext uri="{FF2B5EF4-FFF2-40B4-BE49-F238E27FC236}">
                <a16:creationId xmlns:a16="http://schemas.microsoft.com/office/drawing/2014/main" id="{A2099342-8E02-D07A-EB12-5AAC3667C57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9" name="Text Placeholder 5">
            <a:extLst>
              <a:ext uri="{FF2B5EF4-FFF2-40B4-BE49-F238E27FC236}">
                <a16:creationId xmlns:a16="http://schemas.microsoft.com/office/drawing/2014/main" id="{8D02E204-C4E8-24C6-0817-A6DFA60AE611}"/>
              </a:ext>
            </a:extLst>
          </p:cNvPr>
          <p:cNvSpPr>
            <a:spLocks noGrp="1"/>
          </p:cNvSpPr>
          <p:nvPr>
            <p:ph type="body" sz="quarter" idx="15"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927379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Template 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2923044"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5215152"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7507260"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630936" y="1952483"/>
            <a:ext cx="1773936" cy="585216"/>
          </a:xfrm>
        </p:spPr>
        <p:txBody>
          <a:bodyPr/>
          <a:lstStyle>
            <a:lvl1pPr marL="0" indent="0">
              <a:buNone/>
              <a:defRPr/>
            </a:lvl1pPr>
          </a:lstStyle>
          <a:p>
            <a:pPr lvl="0"/>
            <a:r>
              <a:rPr lang="en-US"/>
              <a:t>Title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2926080" y="1952483"/>
            <a:ext cx="1773936" cy="585216"/>
          </a:xfrm>
        </p:spPr>
        <p:txBody>
          <a:bodyPr/>
          <a:lstStyle>
            <a:lvl1pPr marL="0" indent="0">
              <a:buNone/>
              <a:defRPr/>
            </a:lvl1pPr>
          </a:lstStyle>
          <a:p>
            <a:pPr lvl="0"/>
            <a:r>
              <a:rPr lang="en-US"/>
              <a:t>Title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5212080" y="1952483"/>
            <a:ext cx="1773936" cy="585216"/>
          </a:xfrm>
        </p:spPr>
        <p:txBody>
          <a:bodyPr/>
          <a:lstStyle>
            <a:lvl1pPr marL="0" indent="0">
              <a:buNone/>
              <a:defRPr/>
            </a:lvl1pPr>
          </a:lstStyle>
          <a:p>
            <a:pPr lvl="0"/>
            <a:r>
              <a:rPr lang="en-US"/>
              <a:t>Title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7507224" y="1952483"/>
            <a:ext cx="1773936" cy="585216"/>
          </a:xfrm>
        </p:spPr>
        <p:txBody>
          <a:bodyPr/>
          <a:lstStyle>
            <a:lvl1pPr marL="0" indent="0">
              <a:buNone/>
              <a:defRPr/>
            </a:lvl1pPr>
          </a:lstStyle>
          <a:p>
            <a:pPr lvl="0"/>
            <a:r>
              <a:rPr lang="en-US"/>
              <a:t>Title</a:t>
            </a:r>
          </a:p>
        </p:txBody>
      </p:sp>
      <p:sp>
        <p:nvSpPr>
          <p:cNvPr id="18" name="Text Placeholder 17">
            <a:extLst>
              <a:ext uri="{FF2B5EF4-FFF2-40B4-BE49-F238E27FC236}">
                <a16:creationId xmlns:a16="http://schemas.microsoft.com/office/drawing/2014/main" id="{BB8DB2E0-773C-7743-9392-719BEFC5EAD3}"/>
              </a:ext>
            </a:extLst>
          </p:cNvPr>
          <p:cNvSpPr>
            <a:spLocks noGrp="1"/>
          </p:cNvSpPr>
          <p:nvPr>
            <p:ph type="body" sz="quarter" idx="19" hasCustomPrompt="1"/>
          </p:nvPr>
        </p:nvSpPr>
        <p:spPr>
          <a:xfrm>
            <a:off x="630936" y="1367267"/>
            <a:ext cx="1773936" cy="519957"/>
          </a:xfrm>
        </p:spPr>
        <p:txBody>
          <a:bodyPr/>
          <a:lstStyle>
            <a:lvl1pPr marL="0" indent="0">
              <a:buNone/>
              <a:defRPr sz="2400">
                <a:solidFill>
                  <a:srgbClr val="8A5DB5"/>
                </a:solidFill>
              </a:defRPr>
            </a:lvl1pPr>
          </a:lstStyle>
          <a:p>
            <a:pPr lvl="0"/>
            <a:r>
              <a:rPr lang="en-US"/>
              <a:t>01</a:t>
            </a:r>
          </a:p>
        </p:txBody>
      </p:sp>
      <p:sp>
        <p:nvSpPr>
          <p:cNvPr id="22" name="Text Placeholder 21">
            <a:extLst>
              <a:ext uri="{FF2B5EF4-FFF2-40B4-BE49-F238E27FC236}">
                <a16:creationId xmlns:a16="http://schemas.microsoft.com/office/drawing/2014/main" id="{80E385B3-7211-994E-AB7F-46D722CB5C3B}"/>
              </a:ext>
            </a:extLst>
          </p:cNvPr>
          <p:cNvSpPr>
            <a:spLocks noGrp="1"/>
          </p:cNvSpPr>
          <p:nvPr>
            <p:ph type="body" sz="quarter" idx="20" hasCustomPrompt="1"/>
          </p:nvPr>
        </p:nvSpPr>
        <p:spPr>
          <a:xfrm>
            <a:off x="2926080" y="1367267"/>
            <a:ext cx="1773936" cy="530352"/>
          </a:xfrm>
        </p:spPr>
        <p:txBody>
          <a:bodyPr/>
          <a:lstStyle>
            <a:lvl1pPr marL="0" indent="0">
              <a:buNone/>
              <a:defRPr sz="2400">
                <a:solidFill>
                  <a:srgbClr val="8A5DB5"/>
                </a:solidFill>
              </a:defRPr>
            </a:lvl1pPr>
          </a:lstStyle>
          <a:p>
            <a:pPr lvl="0"/>
            <a:r>
              <a:rPr lang="en-US"/>
              <a:t>02</a:t>
            </a:r>
          </a:p>
        </p:txBody>
      </p:sp>
      <p:sp>
        <p:nvSpPr>
          <p:cNvPr id="24" name="Text Placeholder 23">
            <a:extLst>
              <a:ext uri="{FF2B5EF4-FFF2-40B4-BE49-F238E27FC236}">
                <a16:creationId xmlns:a16="http://schemas.microsoft.com/office/drawing/2014/main" id="{BD3519F3-75F7-C549-A27C-F8472FC0A6C9}"/>
              </a:ext>
            </a:extLst>
          </p:cNvPr>
          <p:cNvSpPr>
            <a:spLocks noGrp="1"/>
          </p:cNvSpPr>
          <p:nvPr>
            <p:ph type="body" sz="quarter" idx="21" hasCustomPrompt="1"/>
          </p:nvPr>
        </p:nvSpPr>
        <p:spPr>
          <a:xfrm>
            <a:off x="5212080" y="1367267"/>
            <a:ext cx="1773936" cy="521207"/>
          </a:xfrm>
        </p:spPr>
        <p:txBody>
          <a:bodyPr/>
          <a:lstStyle>
            <a:lvl1pPr marL="0" indent="0">
              <a:buNone/>
              <a:defRPr sz="2400">
                <a:solidFill>
                  <a:srgbClr val="8A5DB5"/>
                </a:solidFill>
              </a:defRPr>
            </a:lvl1pPr>
          </a:lstStyle>
          <a:p>
            <a:pPr lvl="0"/>
            <a:r>
              <a:rPr lang="en-US"/>
              <a:t>03</a:t>
            </a:r>
          </a:p>
        </p:txBody>
      </p:sp>
      <p:sp>
        <p:nvSpPr>
          <p:cNvPr id="26" name="Text Placeholder 25">
            <a:extLst>
              <a:ext uri="{FF2B5EF4-FFF2-40B4-BE49-F238E27FC236}">
                <a16:creationId xmlns:a16="http://schemas.microsoft.com/office/drawing/2014/main" id="{CA0261EC-0FC9-8344-A8A4-99F3E7A88997}"/>
              </a:ext>
            </a:extLst>
          </p:cNvPr>
          <p:cNvSpPr>
            <a:spLocks noGrp="1"/>
          </p:cNvSpPr>
          <p:nvPr>
            <p:ph type="body" sz="quarter" idx="22" hasCustomPrompt="1"/>
          </p:nvPr>
        </p:nvSpPr>
        <p:spPr>
          <a:xfrm>
            <a:off x="7507224" y="1367267"/>
            <a:ext cx="1773936" cy="521207"/>
          </a:xfrm>
        </p:spPr>
        <p:txBody>
          <a:bodyPr/>
          <a:lstStyle>
            <a:lvl1pPr marL="0" indent="0">
              <a:buNone/>
              <a:defRPr sz="2400">
                <a:solidFill>
                  <a:srgbClr val="8A5DB5"/>
                </a:solidFill>
              </a:defRPr>
            </a:lvl1pPr>
          </a:lstStyle>
          <a:p>
            <a:pPr lvl="0"/>
            <a:r>
              <a:rPr lang="en-US"/>
              <a:t>04</a:t>
            </a:r>
          </a:p>
        </p:txBody>
      </p:sp>
      <p:sp>
        <p:nvSpPr>
          <p:cNvPr id="28" name="Text Placeholder 27">
            <a:extLst>
              <a:ext uri="{FF2B5EF4-FFF2-40B4-BE49-F238E27FC236}">
                <a16:creationId xmlns:a16="http://schemas.microsoft.com/office/drawing/2014/main" id="{59F9B3B9-FC03-4E49-989E-A397AA8562FE}"/>
              </a:ext>
            </a:extLst>
          </p:cNvPr>
          <p:cNvSpPr>
            <a:spLocks noGrp="1"/>
          </p:cNvSpPr>
          <p:nvPr>
            <p:ph type="body" sz="quarter" idx="23" hasCustomPrompt="1"/>
          </p:nvPr>
        </p:nvSpPr>
        <p:spPr>
          <a:xfrm>
            <a:off x="9799369"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31" name="Text Placeholder 30">
            <a:extLst>
              <a:ext uri="{FF2B5EF4-FFF2-40B4-BE49-F238E27FC236}">
                <a16:creationId xmlns:a16="http://schemas.microsoft.com/office/drawing/2014/main" id="{A0D3EF00-FB7A-1D4E-A409-A4BF13E786A7}"/>
              </a:ext>
            </a:extLst>
          </p:cNvPr>
          <p:cNvSpPr>
            <a:spLocks noGrp="1"/>
          </p:cNvSpPr>
          <p:nvPr>
            <p:ph type="body" sz="quarter" idx="24" hasCustomPrompt="1"/>
          </p:nvPr>
        </p:nvSpPr>
        <p:spPr>
          <a:xfrm>
            <a:off x="9802368" y="1952483"/>
            <a:ext cx="1773936" cy="585216"/>
          </a:xfrm>
        </p:spPr>
        <p:txBody>
          <a:bodyPr/>
          <a:lstStyle>
            <a:lvl1pPr marL="0" indent="0">
              <a:buNone/>
              <a:defRPr/>
            </a:lvl1pPr>
          </a:lstStyle>
          <a:p>
            <a:pPr lvl="0"/>
            <a:r>
              <a:rPr lang="en-US"/>
              <a:t>Title</a:t>
            </a:r>
          </a:p>
        </p:txBody>
      </p:sp>
      <p:sp>
        <p:nvSpPr>
          <p:cNvPr id="33" name="Text Placeholder 32">
            <a:extLst>
              <a:ext uri="{FF2B5EF4-FFF2-40B4-BE49-F238E27FC236}">
                <a16:creationId xmlns:a16="http://schemas.microsoft.com/office/drawing/2014/main" id="{CB889934-72E3-3F40-9338-263E6AA228C0}"/>
              </a:ext>
            </a:extLst>
          </p:cNvPr>
          <p:cNvSpPr>
            <a:spLocks noGrp="1"/>
          </p:cNvSpPr>
          <p:nvPr>
            <p:ph type="body" sz="quarter" idx="25" hasCustomPrompt="1"/>
          </p:nvPr>
        </p:nvSpPr>
        <p:spPr>
          <a:xfrm>
            <a:off x="9802368" y="1367267"/>
            <a:ext cx="1773936" cy="521207"/>
          </a:xfrm>
        </p:spPr>
        <p:txBody>
          <a:bodyPr/>
          <a:lstStyle>
            <a:lvl1pPr marL="0" indent="0">
              <a:buNone/>
              <a:defRPr sz="2400">
                <a:solidFill>
                  <a:srgbClr val="8A5DB5"/>
                </a:solidFill>
              </a:defRPr>
            </a:lvl1pPr>
          </a:lstStyle>
          <a:p>
            <a:pPr lvl="0"/>
            <a:r>
              <a:rPr lang="en-US"/>
              <a:t>05</a:t>
            </a:r>
          </a:p>
        </p:txBody>
      </p:sp>
      <p:pic>
        <p:nvPicPr>
          <p:cNvPr id="5" name="Graphic 4">
            <a:extLst>
              <a:ext uri="{FF2B5EF4-FFF2-40B4-BE49-F238E27FC236}">
                <a16:creationId xmlns:a16="http://schemas.microsoft.com/office/drawing/2014/main" id="{772915DC-9827-7FEE-ACB1-47BA51C6D16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11" name="Text Placeholder 5">
            <a:extLst>
              <a:ext uri="{FF2B5EF4-FFF2-40B4-BE49-F238E27FC236}">
                <a16:creationId xmlns:a16="http://schemas.microsoft.com/office/drawing/2014/main" id="{91DAFF3E-3763-0030-6BC6-713B3D1B6B75}"/>
              </a:ext>
            </a:extLst>
          </p:cNvPr>
          <p:cNvSpPr>
            <a:spLocks noGrp="1"/>
          </p:cNvSpPr>
          <p:nvPr>
            <p:ph type="body" sz="quarter" idx="26"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207670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a:xfrm>
            <a:off x="630936" y="612648"/>
            <a:ext cx="5170257" cy="6858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4833" y="1371600"/>
            <a:ext cx="5166360" cy="41148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F0E53CDD-13F9-F04C-A38C-D30590DBFCCB}"/>
              </a:ext>
            </a:extLst>
          </p:cNvPr>
          <p:cNvSpPr>
            <a:spLocks noGrp="1"/>
          </p:cNvSpPr>
          <p:nvPr>
            <p:ph type="pic" sz="quarter" idx="13"/>
          </p:nvPr>
        </p:nvSpPr>
        <p:spPr>
          <a:xfrm>
            <a:off x="6400800" y="1371600"/>
            <a:ext cx="5166360" cy="4114800"/>
          </a:xfrm>
        </p:spPr>
        <p:txBody>
          <a:bodyPr/>
          <a:lstStyle>
            <a:lvl1pPr marL="0" indent="0">
              <a:buNone/>
              <a:defRPr b="0"/>
            </a:lvl1pPr>
          </a:lstStyle>
          <a:p>
            <a:endParaRPr lang="en-US"/>
          </a:p>
        </p:txBody>
      </p:sp>
      <p:pic>
        <p:nvPicPr>
          <p:cNvPr id="5" name="Graphic 4">
            <a:extLst>
              <a:ext uri="{FF2B5EF4-FFF2-40B4-BE49-F238E27FC236}">
                <a16:creationId xmlns:a16="http://schemas.microsoft.com/office/drawing/2014/main" id="{CD1A19A0-9231-6423-CB44-FEF3DA1D265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7" name="Text Placeholder 5">
            <a:extLst>
              <a:ext uri="{FF2B5EF4-FFF2-40B4-BE49-F238E27FC236}">
                <a16:creationId xmlns:a16="http://schemas.microsoft.com/office/drawing/2014/main" id="{2A669EC0-A3C0-6B2F-F397-754EB280DA4D}"/>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2519817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phic Template 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7"/>
            <a:ext cx="10954512" cy="685800"/>
          </a:xfrm>
        </p:spPr>
        <p:txBody>
          <a:bodyPr/>
          <a:lstStyle>
            <a:lvl1pPr>
              <a:defRPr/>
            </a:lvl1pPr>
          </a:lstStyle>
          <a:p>
            <a:r>
              <a:rPr lang="en-US"/>
              <a:t>Title of the infographic</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024" y="1371600"/>
            <a:ext cx="2249424" cy="4114800"/>
          </a:xfrm>
        </p:spPr>
        <p:txBody>
          <a:bodyPr/>
          <a:lstStyle>
            <a:lvl1pPr marL="0" indent="0">
              <a:buNone/>
              <a:defRPr sz="1600" b="0"/>
            </a:lvl1pPr>
          </a:lstStyle>
          <a:p>
            <a:pPr lvl="0"/>
            <a:r>
              <a:rPr lang="en-US"/>
              <a:t>Description of data set being represented by the infographic should be put here.</a:t>
            </a:r>
          </a:p>
        </p:txBody>
      </p:sp>
      <p:pic>
        <p:nvPicPr>
          <p:cNvPr id="5" name="Graphic 4">
            <a:extLst>
              <a:ext uri="{FF2B5EF4-FFF2-40B4-BE49-F238E27FC236}">
                <a16:creationId xmlns:a16="http://schemas.microsoft.com/office/drawing/2014/main" id="{74D2EFA7-EA56-4C84-3014-5F73E6AAA8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4" name="Text Placeholder 5">
            <a:extLst>
              <a:ext uri="{FF2B5EF4-FFF2-40B4-BE49-F238E27FC236}">
                <a16:creationId xmlns:a16="http://schemas.microsoft.com/office/drawing/2014/main" id="{0CABB960-835B-CE0B-FA89-CDB46C17FFD8}"/>
              </a:ext>
            </a:extLst>
          </p:cNvPr>
          <p:cNvSpPr>
            <a:spLocks noGrp="1"/>
          </p:cNvSpPr>
          <p:nvPr>
            <p:ph type="body" sz="quarter" idx="12" hasCustomPrompt="1"/>
          </p:nvPr>
        </p:nvSpPr>
        <p:spPr>
          <a:xfrm>
            <a:off x="640050" y="6243420"/>
            <a:ext cx="6954837" cy="365125"/>
          </a:xfrm>
        </p:spPr>
        <p:txBody>
          <a:bodyPr anchor="b"/>
          <a:lstStyle>
            <a:lvl1pPr marL="0" indent="0">
              <a:buNone/>
              <a:defRPr sz="900" b="0"/>
            </a:lvl1pPr>
          </a:lstStyle>
          <a:p>
            <a:pPr lvl="0"/>
            <a:r>
              <a:rPr lang="en-US"/>
              <a:t>Source:</a:t>
            </a:r>
          </a:p>
        </p:txBody>
      </p:sp>
    </p:spTree>
    <p:extLst>
      <p:ext uri="{BB962C8B-B14F-4D97-AF65-F5344CB8AC3E}">
        <p14:creationId xmlns:p14="http://schemas.microsoft.com/office/powerpoint/2010/main" val="266048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out BGOV">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C5CB7CB-DD7C-45A3-98AB-3EEE74D489C5}"/>
              </a:ext>
            </a:extLst>
          </p:cNvPr>
          <p:cNvCxnSpPr>
            <a:cxnSpLocks/>
          </p:cNvCxnSpPr>
          <p:nvPr userDrawn="1"/>
        </p:nvCxnSpPr>
        <p:spPr>
          <a:xfrm>
            <a:off x="5933440" y="1693863"/>
            <a:ext cx="0" cy="4067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7">
            <a:extLst>
              <a:ext uri="{FF2B5EF4-FFF2-40B4-BE49-F238E27FC236}">
                <a16:creationId xmlns:a16="http://schemas.microsoft.com/office/drawing/2014/main" id="{0CB38904-AD82-4454-8AF0-16CA0218B5A6}"/>
              </a:ext>
            </a:extLst>
          </p:cNvPr>
          <p:cNvSpPr txBox="1">
            <a:spLocks noChangeArrowheads="1"/>
          </p:cNvSpPr>
          <p:nvPr userDrawn="1"/>
        </p:nvSpPr>
        <p:spPr bwMode="auto">
          <a:xfrm>
            <a:off x="630024" y="6067064"/>
            <a:ext cx="767951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900" b="1">
                <a:latin typeface="Aptos" panose="020B0004020202020204" pitchFamily="34" charset="0"/>
              </a:rPr>
              <a:t>Disclaimer</a:t>
            </a:r>
          </a:p>
          <a:p>
            <a:pPr eaLnBrk="1" hangingPunct="1"/>
            <a:r>
              <a:rPr lang="en-US" altLang="en-US" sz="900">
                <a:latin typeface="Aptos" panose="020B0004020202020204" pitchFamily="34" charset="0"/>
              </a:rPr>
              <a:t>Copyright 2026 BGOV LLC.</a:t>
            </a:r>
          </a:p>
          <a:p>
            <a:pPr eaLnBrk="1" hangingPunct="1"/>
            <a:r>
              <a:rPr lang="en-US" altLang="en-US" sz="900">
                <a:latin typeface="Aptos" panose="020B0004020202020204" pitchFamily="34" charset="0"/>
              </a:rPr>
              <a:t>Not for redistribution except by an authorized Bloomberg Government user, and only as expressly permitted in the Bloomberg Government terms of service. All permitted uses shall cite Bloomberg Government as a source.</a:t>
            </a:r>
          </a:p>
        </p:txBody>
      </p:sp>
      <p:sp>
        <p:nvSpPr>
          <p:cNvPr id="5" name="TextBox 8">
            <a:extLst>
              <a:ext uri="{FF2B5EF4-FFF2-40B4-BE49-F238E27FC236}">
                <a16:creationId xmlns:a16="http://schemas.microsoft.com/office/drawing/2014/main" id="{1CE88803-A07A-4100-B362-E6F27BB335BB}"/>
              </a:ext>
            </a:extLst>
          </p:cNvPr>
          <p:cNvSpPr txBox="1">
            <a:spLocks noChangeArrowheads="1"/>
          </p:cNvSpPr>
          <p:nvPr userDrawn="1"/>
        </p:nvSpPr>
        <p:spPr bwMode="auto">
          <a:xfrm>
            <a:off x="609599" y="1389065"/>
            <a:ext cx="487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Aptos" panose="020B0004020202020204" pitchFamily="34" charset="0"/>
              </a:rPr>
              <a:t>Delivering news, analytics and data-driven decision tools, Bloomberg Government's digital workspace gives an intelligent edge to government affairs, federal and contracting professionals influencing government action. </a:t>
            </a:r>
          </a:p>
          <a:p>
            <a:pPr eaLnBrk="1" hangingPunct="1"/>
            <a:endParaRPr lang="en-US" altLang="en-US" sz="1400">
              <a:latin typeface="Aptos" panose="020B0004020202020204" pitchFamily="34" charset="0"/>
            </a:endParaRPr>
          </a:p>
          <a:p>
            <a:pPr eaLnBrk="1" hangingPunct="1"/>
            <a:r>
              <a:rPr lang="en-US" altLang="en-US" sz="1400">
                <a:latin typeface="Aptos" panose="020B0004020202020204" pitchFamily="34" charset="0"/>
              </a:rPr>
              <a:t>For more information or a demo, visit </a:t>
            </a:r>
            <a:r>
              <a:rPr lang="en-US" altLang="en-US" sz="1400">
                <a:latin typeface="Aptos" panose="020B0004020202020204" pitchFamily="34" charset="0"/>
                <a:hlinkClick r:id="rId2"/>
              </a:rPr>
              <a:t>www.bgov.com</a:t>
            </a:r>
            <a:r>
              <a:rPr lang="en-US" altLang="en-US" sz="1400">
                <a:latin typeface="Aptos" panose="020B0004020202020204" pitchFamily="34" charset="0"/>
              </a:rPr>
              <a:t>.</a:t>
            </a:r>
          </a:p>
        </p:txBody>
      </p:sp>
      <p:pic>
        <p:nvPicPr>
          <p:cNvPr id="2" name="Graphic 1">
            <a:extLst>
              <a:ext uri="{FF2B5EF4-FFF2-40B4-BE49-F238E27FC236}">
                <a16:creationId xmlns:a16="http://schemas.microsoft.com/office/drawing/2014/main" id="{ABA18592-344C-F58B-04F6-11EF34014AA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792" y="6355080"/>
            <a:ext cx="2615184" cy="237744"/>
          </a:xfrm>
          <a:prstGeom prst="rect">
            <a:avLst/>
          </a:prstGeom>
        </p:spPr>
      </p:pic>
      <p:sp>
        <p:nvSpPr>
          <p:cNvPr id="6" name="Slide Number Placeholder 2">
            <a:extLst>
              <a:ext uri="{FF2B5EF4-FFF2-40B4-BE49-F238E27FC236}">
                <a16:creationId xmlns:a16="http://schemas.microsoft.com/office/drawing/2014/main" id="{F4CE88E3-F2E6-35BC-09AF-AA974F648D10}"/>
              </a:ext>
            </a:extLst>
          </p:cNvPr>
          <p:cNvSpPr>
            <a:spLocks noGrp="1"/>
          </p:cNvSpPr>
          <p:nvPr>
            <p:ph type="sldNum" sz="quarter" idx="12"/>
          </p:nvPr>
        </p:nvSpPr>
        <p:spPr>
          <a:xfrm>
            <a:off x="335279" y="6359334"/>
            <a:ext cx="274320" cy="219456"/>
          </a:xfrm>
          <a:prstGeom prst="rect">
            <a:avLst/>
          </a:prstGeom>
        </p:spPr>
        <p:txBody>
          <a:bodyPr/>
          <a:lstStyle/>
          <a:p>
            <a:fld id="{233A6ECB-A6F5-154E-941C-89FF089A4B22}" type="slidenum">
              <a:rPr lang="en-US" smtClean="0"/>
              <a:pPr/>
              <a:t>‹#›</a:t>
            </a:fld>
            <a:endParaRPr lang="en-US"/>
          </a:p>
        </p:txBody>
      </p:sp>
      <p:sp>
        <p:nvSpPr>
          <p:cNvPr id="12" name="TextBox 11">
            <a:extLst>
              <a:ext uri="{FF2B5EF4-FFF2-40B4-BE49-F238E27FC236}">
                <a16:creationId xmlns:a16="http://schemas.microsoft.com/office/drawing/2014/main" id="{7437B3DA-FF04-0473-1759-C13A1F312E0B}"/>
              </a:ext>
            </a:extLst>
          </p:cNvPr>
          <p:cNvSpPr txBox="1"/>
          <p:nvPr userDrawn="1"/>
        </p:nvSpPr>
        <p:spPr>
          <a:xfrm>
            <a:off x="630936" y="578603"/>
            <a:ext cx="6954520" cy="430887"/>
          </a:xfrm>
          <a:prstGeom prst="rect">
            <a:avLst/>
          </a:prstGeom>
          <a:noFill/>
        </p:spPr>
        <p:txBody>
          <a:bodyPr wrap="square" lIns="0" tIns="0" rIns="0" bIns="0" rtlCol="0">
            <a:spAutoFit/>
          </a:bodyPr>
          <a:lstStyle/>
          <a:p>
            <a:pPr algn="l"/>
            <a:r>
              <a:rPr kumimoji="0" lang="en-US" sz="2800" b="1" i="0" u="none" strike="noStrike" kern="1200" cap="none" spc="0" normalizeH="0" baseline="0" noProof="0">
                <a:ln>
                  <a:noFill/>
                </a:ln>
                <a:solidFill>
                  <a:srgbClr val="000000"/>
                </a:solidFill>
                <a:effectLst/>
                <a:uLnTx/>
                <a:uFillTx/>
                <a:latin typeface="Arial" panose="020B0604020202020204"/>
                <a:ea typeface="+mj-ea"/>
                <a:cs typeface="+mj-cs"/>
              </a:rPr>
              <a:t>About Bloomberg Government</a:t>
            </a:r>
            <a:endParaRPr lang="en-US" sz="2800">
              <a:solidFill>
                <a:schemeClr val="tx1"/>
              </a:solidFill>
            </a:endParaRPr>
          </a:p>
        </p:txBody>
      </p:sp>
    </p:spTree>
    <p:extLst>
      <p:ext uri="{BB962C8B-B14F-4D97-AF65-F5344CB8AC3E}">
        <p14:creationId xmlns:p14="http://schemas.microsoft.com/office/powerpoint/2010/main" val="2609739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vider Desig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E16B7-0A7D-E74A-90E1-266BCFEDE5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4208" y="0"/>
            <a:ext cx="7897792"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630936" y="1371600"/>
            <a:ext cx="6464808" cy="1335024"/>
          </a:xfrm>
        </p:spPr>
        <p:txBody>
          <a:bodyPr anchor="t"/>
          <a:lstStyle>
            <a:lvl1pPr algn="l">
              <a:lnSpc>
                <a:spcPct val="100000"/>
              </a:lnSpc>
              <a:defRPr sz="4300"/>
            </a:lvl1pPr>
          </a:lstStyle>
          <a:p>
            <a:r>
              <a:rPr lang="en-US"/>
              <a:t>Title of the section.</a:t>
            </a:r>
          </a:p>
        </p:txBody>
      </p:sp>
      <p:pic>
        <p:nvPicPr>
          <p:cNvPr id="7" name="Graphic 6">
            <a:extLst>
              <a:ext uri="{FF2B5EF4-FFF2-40B4-BE49-F238E27FC236}">
                <a16:creationId xmlns:a16="http://schemas.microsoft.com/office/drawing/2014/main" id="{71200FE1-A25B-DE44-85BC-43F379265F5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024" y="6138034"/>
            <a:ext cx="3118104" cy="283464"/>
          </a:xfrm>
          <a:prstGeom prst="rect">
            <a:avLst/>
          </a:prstGeom>
        </p:spPr>
      </p:pic>
    </p:spTree>
    <p:extLst>
      <p:ext uri="{BB962C8B-B14F-4D97-AF65-F5344CB8AC3E}">
        <p14:creationId xmlns:p14="http://schemas.microsoft.com/office/powerpoint/2010/main" val="2852755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2B87-81FA-67B8-DD61-A836D416D628}"/>
              </a:ext>
            </a:extLst>
          </p:cNvPr>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BF5DBB79-356C-E00A-C870-AC5E71FBDA58}"/>
              </a:ext>
            </a:extLst>
          </p:cNvPr>
          <p:cNvSpPr>
            <a:spLocks noGrp="1"/>
          </p:cNvSpPr>
          <p:nvPr>
            <p:ph type="sldNum" sz="quarter" idx="12"/>
          </p:nvPr>
        </p:nvSpPr>
        <p:spPr/>
        <p:txBody>
          <a:bodyPr/>
          <a:lstStyle/>
          <a:p>
            <a:fld id="{09A1DF51-8B4A-634A-A796-D330A8484694}" type="slidenum">
              <a:rPr lang="en-US" smtClean="0"/>
              <a:t>‹#›</a:t>
            </a:fld>
            <a:endParaRPr lang="en-US"/>
          </a:p>
        </p:txBody>
      </p:sp>
      <p:pic>
        <p:nvPicPr>
          <p:cNvPr id="7" name="Graphic 6">
            <a:extLst>
              <a:ext uri="{FF2B5EF4-FFF2-40B4-BE49-F238E27FC236}">
                <a16:creationId xmlns:a16="http://schemas.microsoft.com/office/drawing/2014/main" id="{12679F1F-14F0-B3A6-0171-38EE24CD478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Tree>
    <p:extLst>
      <p:ext uri="{BB962C8B-B14F-4D97-AF65-F5344CB8AC3E}">
        <p14:creationId xmlns:p14="http://schemas.microsoft.com/office/powerpoint/2010/main" val="296808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pic>
        <p:nvPicPr>
          <p:cNvPr id="5" name="Graphic 4">
            <a:extLst>
              <a:ext uri="{FF2B5EF4-FFF2-40B4-BE49-F238E27FC236}">
                <a16:creationId xmlns:a16="http://schemas.microsoft.com/office/drawing/2014/main" id="{06BD1873-D7A3-EA81-96CB-FFA0D25A943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Text Placeholder 5">
            <a:extLst>
              <a:ext uri="{FF2B5EF4-FFF2-40B4-BE49-F238E27FC236}">
                <a16:creationId xmlns:a16="http://schemas.microsoft.com/office/drawing/2014/main" id="{52E40607-5400-EA48-7F34-9543ED1E41C7}"/>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56307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1A18A553-4F5B-6849-9D70-CA42AA4E9405}"/>
              </a:ext>
            </a:extLst>
          </p:cNvPr>
          <p:cNvSpPr>
            <a:spLocks noGrp="1"/>
          </p:cNvSpPr>
          <p:nvPr>
            <p:ph type="chart" sz="quarter" idx="12"/>
          </p:nvPr>
        </p:nvSpPr>
        <p:spPr>
          <a:xfrm>
            <a:off x="630936" y="1371600"/>
            <a:ext cx="10954512" cy="4114800"/>
          </a:xfrm>
        </p:spPr>
        <p:txBody>
          <a:bodyPr/>
          <a:lstStyle>
            <a:lvl1pPr marL="0" indent="0">
              <a:buNone/>
              <a:defRPr b="0"/>
            </a:lvl1pPr>
          </a:lstStyle>
          <a:p>
            <a:endParaRPr lang="en-US"/>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pic>
        <p:nvPicPr>
          <p:cNvPr id="5" name="Graphic 4">
            <a:extLst>
              <a:ext uri="{FF2B5EF4-FFF2-40B4-BE49-F238E27FC236}">
                <a16:creationId xmlns:a16="http://schemas.microsoft.com/office/drawing/2014/main" id="{9F804032-1A8D-69B9-A8D0-33C7E9B7D0A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Text Placeholder 5">
            <a:extLst>
              <a:ext uri="{FF2B5EF4-FFF2-40B4-BE49-F238E27FC236}">
                <a16:creationId xmlns:a16="http://schemas.microsoft.com/office/drawing/2014/main" id="{AADE3E93-7B48-82EA-DAF1-7CFC69C0043C}"/>
              </a:ext>
            </a:extLst>
          </p:cNvPr>
          <p:cNvSpPr>
            <a:spLocks noGrp="1"/>
          </p:cNvSpPr>
          <p:nvPr>
            <p:ph type="body" sz="quarter" idx="13"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156750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93C35B0-010F-D34F-B2BC-A7BDF85CBA73}"/>
              </a:ext>
            </a:extLst>
          </p:cNvPr>
          <p:cNvSpPr>
            <a:spLocks noGrp="1"/>
          </p:cNvSpPr>
          <p:nvPr>
            <p:ph sz="quarter" idx="14" hasCustomPrompt="1"/>
          </p:nvPr>
        </p:nvSpPr>
        <p:spPr>
          <a:xfrm>
            <a:off x="6401503" y="1371600"/>
            <a:ext cx="5166360"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0" name="Content Placeholder 9">
            <a:extLst>
              <a:ext uri="{FF2B5EF4-FFF2-40B4-BE49-F238E27FC236}">
                <a16:creationId xmlns:a16="http://schemas.microsoft.com/office/drawing/2014/main" id="{D3F59D31-1774-F54D-8DEC-DAED6AE26E1A}"/>
              </a:ext>
            </a:extLst>
          </p:cNvPr>
          <p:cNvSpPr>
            <a:spLocks noGrp="1"/>
          </p:cNvSpPr>
          <p:nvPr>
            <p:ph sz="quarter" idx="13" hasCustomPrompt="1"/>
          </p:nvPr>
        </p:nvSpPr>
        <p:spPr>
          <a:xfrm>
            <a:off x="629353" y="1371600"/>
            <a:ext cx="5166360"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marL="1828800" indent="0">
              <a:buNone/>
              <a:defRPr/>
            </a:lvl5pPr>
          </a:lstStyle>
          <a:p>
            <a:pPr lvl="0"/>
            <a:r>
              <a:rPr lang="en-US"/>
              <a:t>First level</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pic>
        <p:nvPicPr>
          <p:cNvPr id="5" name="Graphic 4">
            <a:extLst>
              <a:ext uri="{FF2B5EF4-FFF2-40B4-BE49-F238E27FC236}">
                <a16:creationId xmlns:a16="http://schemas.microsoft.com/office/drawing/2014/main" id="{C5C80FA4-ECFA-6C83-9992-3122677BF98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Text Placeholder 5">
            <a:extLst>
              <a:ext uri="{FF2B5EF4-FFF2-40B4-BE49-F238E27FC236}">
                <a16:creationId xmlns:a16="http://schemas.microsoft.com/office/drawing/2014/main" id="{1016BC7A-C1CD-5792-89A1-B8721EBAA938}"/>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202404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emplate Body Slide">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0E00734-2177-554B-879E-E092E374CC62}"/>
              </a:ext>
            </a:extLst>
          </p:cNvPr>
          <p:cNvSpPr>
            <a:spLocks noGrp="1"/>
          </p:cNvSpPr>
          <p:nvPr>
            <p:ph sz="quarter" idx="16" hasCustomPrompt="1"/>
          </p:nvPr>
        </p:nvSpPr>
        <p:spPr>
          <a:xfrm>
            <a:off x="6394704" y="2006746"/>
            <a:ext cx="5166360" cy="338328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4" name="Content Placeholder 13">
            <a:extLst>
              <a:ext uri="{FF2B5EF4-FFF2-40B4-BE49-F238E27FC236}">
                <a16:creationId xmlns:a16="http://schemas.microsoft.com/office/drawing/2014/main" id="{6D48F0D2-10C7-5C41-8421-9FBF4EB3F851}"/>
              </a:ext>
            </a:extLst>
          </p:cNvPr>
          <p:cNvSpPr>
            <a:spLocks noGrp="1"/>
          </p:cNvSpPr>
          <p:nvPr>
            <p:ph sz="quarter" idx="15" hasCustomPrompt="1"/>
          </p:nvPr>
        </p:nvSpPr>
        <p:spPr>
          <a:xfrm>
            <a:off x="630936" y="2006746"/>
            <a:ext cx="5166360" cy="338328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8" name="Text Placeholder 7">
            <a:extLst>
              <a:ext uri="{FF2B5EF4-FFF2-40B4-BE49-F238E27FC236}">
                <a16:creationId xmlns:a16="http://schemas.microsoft.com/office/drawing/2014/main" id="{523D76B0-A2FA-8146-B3ED-64AB7DEBB1B2}"/>
              </a:ext>
            </a:extLst>
          </p:cNvPr>
          <p:cNvSpPr>
            <a:spLocks noGrp="1"/>
          </p:cNvSpPr>
          <p:nvPr>
            <p:ph type="body" sz="quarter" idx="13"/>
          </p:nvPr>
        </p:nvSpPr>
        <p:spPr>
          <a:xfrm>
            <a:off x="630936" y="1369133"/>
            <a:ext cx="5166360" cy="566928"/>
          </a:xfrm>
        </p:spPr>
        <p:txBody>
          <a:bodyPr/>
          <a:lstStyle>
            <a:lvl1pPr marL="0" indent="0">
              <a:buNone/>
              <a:defRPr>
                <a:solidFill>
                  <a:srgbClr val="8A5DB5"/>
                </a:solidFill>
                <a:latin typeface="Aptos" panose="020B0004020202020204"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2C43113D-8131-7747-BF57-692B969E2B51}"/>
              </a:ext>
            </a:extLst>
          </p:cNvPr>
          <p:cNvSpPr>
            <a:spLocks noGrp="1"/>
          </p:cNvSpPr>
          <p:nvPr>
            <p:ph type="body" sz="quarter" idx="14"/>
          </p:nvPr>
        </p:nvSpPr>
        <p:spPr>
          <a:xfrm>
            <a:off x="6401503" y="1369133"/>
            <a:ext cx="5166360" cy="566928"/>
          </a:xfrm>
        </p:spPr>
        <p:txBody>
          <a:bodyPr/>
          <a:lstStyle>
            <a:lvl1pPr marL="0" indent="0">
              <a:buNone/>
              <a:defRPr>
                <a:solidFill>
                  <a:srgbClr val="8A5DB5"/>
                </a:solidFill>
                <a:latin typeface="Aptos" panose="020B0004020202020204" pitchFamily="34" charset="0"/>
              </a:defRPr>
            </a:lvl1pPr>
          </a:lstStyle>
          <a:p>
            <a:pPr lvl="0"/>
            <a:r>
              <a:rPr lang="en-US"/>
              <a:t>Click to edit Master text styles</a:t>
            </a:r>
          </a:p>
        </p:txBody>
      </p:sp>
      <p:pic>
        <p:nvPicPr>
          <p:cNvPr id="5" name="Graphic 4">
            <a:extLst>
              <a:ext uri="{FF2B5EF4-FFF2-40B4-BE49-F238E27FC236}">
                <a16:creationId xmlns:a16="http://schemas.microsoft.com/office/drawing/2014/main" id="{824638C7-B621-FCB1-B912-C660A94B70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6" name="Text Placeholder 5">
            <a:extLst>
              <a:ext uri="{FF2B5EF4-FFF2-40B4-BE49-F238E27FC236}">
                <a16:creationId xmlns:a16="http://schemas.microsoft.com/office/drawing/2014/main" id="{66F9C1FF-CDEB-971C-FB13-ADAB9A14B8B3}"/>
              </a:ext>
            </a:extLst>
          </p:cNvPr>
          <p:cNvSpPr>
            <a:spLocks noGrp="1"/>
          </p:cNvSpPr>
          <p:nvPr>
            <p:ph type="body" sz="quarter" idx="12"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243823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366786"/>
            <a:ext cx="2267712"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3526536" y="1366786"/>
            <a:ext cx="2267712"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6422136" y="1366786"/>
            <a:ext cx="2267712"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9317736" y="1366786"/>
            <a:ext cx="2267712" cy="41148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pic>
        <p:nvPicPr>
          <p:cNvPr id="5" name="Graphic 4">
            <a:extLst>
              <a:ext uri="{FF2B5EF4-FFF2-40B4-BE49-F238E27FC236}">
                <a16:creationId xmlns:a16="http://schemas.microsoft.com/office/drawing/2014/main" id="{A2099342-8E02-D07A-EB12-5AAC3667C57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9" name="Text Placeholder 5">
            <a:extLst>
              <a:ext uri="{FF2B5EF4-FFF2-40B4-BE49-F238E27FC236}">
                <a16:creationId xmlns:a16="http://schemas.microsoft.com/office/drawing/2014/main" id="{8D02E204-C4E8-24C6-0817-A6DFA60AE611}"/>
              </a:ext>
            </a:extLst>
          </p:cNvPr>
          <p:cNvSpPr>
            <a:spLocks noGrp="1"/>
          </p:cNvSpPr>
          <p:nvPr>
            <p:ph type="body" sz="quarter" idx="15"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191538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cess Template 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a:xfrm>
            <a:off x="356616" y="6389090"/>
            <a:ext cx="274320" cy="219456"/>
          </a:xfrm>
          <a:prstGeom prst="rect">
            <a:avLst/>
          </a:prstGeom>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2923044"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5215152"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7507260"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630936" y="1952483"/>
            <a:ext cx="1773936" cy="585216"/>
          </a:xfrm>
        </p:spPr>
        <p:txBody>
          <a:bodyPr/>
          <a:lstStyle>
            <a:lvl1pPr marL="0" indent="0">
              <a:buNone/>
              <a:defRPr/>
            </a:lvl1pPr>
          </a:lstStyle>
          <a:p>
            <a:pPr lvl="0"/>
            <a:r>
              <a:rPr lang="en-US"/>
              <a:t>Title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2926080" y="1952483"/>
            <a:ext cx="1773936" cy="585216"/>
          </a:xfrm>
        </p:spPr>
        <p:txBody>
          <a:bodyPr/>
          <a:lstStyle>
            <a:lvl1pPr marL="0" indent="0">
              <a:buNone/>
              <a:defRPr/>
            </a:lvl1pPr>
          </a:lstStyle>
          <a:p>
            <a:pPr lvl="0"/>
            <a:r>
              <a:rPr lang="en-US"/>
              <a:t>Title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5212080" y="1952483"/>
            <a:ext cx="1773936" cy="585216"/>
          </a:xfrm>
        </p:spPr>
        <p:txBody>
          <a:bodyPr/>
          <a:lstStyle>
            <a:lvl1pPr marL="0" indent="0">
              <a:buNone/>
              <a:defRPr/>
            </a:lvl1pPr>
          </a:lstStyle>
          <a:p>
            <a:pPr lvl="0"/>
            <a:r>
              <a:rPr lang="en-US"/>
              <a:t>Title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7507224" y="1952483"/>
            <a:ext cx="1773936" cy="585216"/>
          </a:xfrm>
        </p:spPr>
        <p:txBody>
          <a:bodyPr/>
          <a:lstStyle>
            <a:lvl1pPr marL="0" indent="0">
              <a:buNone/>
              <a:defRPr/>
            </a:lvl1pPr>
          </a:lstStyle>
          <a:p>
            <a:pPr lvl="0"/>
            <a:r>
              <a:rPr lang="en-US"/>
              <a:t>Title</a:t>
            </a:r>
          </a:p>
        </p:txBody>
      </p:sp>
      <p:sp>
        <p:nvSpPr>
          <p:cNvPr id="18" name="Text Placeholder 17">
            <a:extLst>
              <a:ext uri="{FF2B5EF4-FFF2-40B4-BE49-F238E27FC236}">
                <a16:creationId xmlns:a16="http://schemas.microsoft.com/office/drawing/2014/main" id="{BB8DB2E0-773C-7743-9392-719BEFC5EAD3}"/>
              </a:ext>
            </a:extLst>
          </p:cNvPr>
          <p:cNvSpPr>
            <a:spLocks noGrp="1"/>
          </p:cNvSpPr>
          <p:nvPr>
            <p:ph type="body" sz="quarter" idx="19" hasCustomPrompt="1"/>
          </p:nvPr>
        </p:nvSpPr>
        <p:spPr>
          <a:xfrm>
            <a:off x="630936" y="1367267"/>
            <a:ext cx="1773936" cy="519957"/>
          </a:xfrm>
        </p:spPr>
        <p:txBody>
          <a:bodyPr/>
          <a:lstStyle>
            <a:lvl1pPr marL="0" indent="0">
              <a:buNone/>
              <a:defRPr sz="2400">
                <a:solidFill>
                  <a:srgbClr val="8A5DB5"/>
                </a:solidFill>
              </a:defRPr>
            </a:lvl1pPr>
          </a:lstStyle>
          <a:p>
            <a:pPr lvl="0"/>
            <a:r>
              <a:rPr lang="en-US"/>
              <a:t>01</a:t>
            </a:r>
          </a:p>
        </p:txBody>
      </p:sp>
      <p:sp>
        <p:nvSpPr>
          <p:cNvPr id="22" name="Text Placeholder 21">
            <a:extLst>
              <a:ext uri="{FF2B5EF4-FFF2-40B4-BE49-F238E27FC236}">
                <a16:creationId xmlns:a16="http://schemas.microsoft.com/office/drawing/2014/main" id="{80E385B3-7211-994E-AB7F-46D722CB5C3B}"/>
              </a:ext>
            </a:extLst>
          </p:cNvPr>
          <p:cNvSpPr>
            <a:spLocks noGrp="1"/>
          </p:cNvSpPr>
          <p:nvPr>
            <p:ph type="body" sz="quarter" idx="20" hasCustomPrompt="1"/>
          </p:nvPr>
        </p:nvSpPr>
        <p:spPr>
          <a:xfrm>
            <a:off x="2926080" y="1367267"/>
            <a:ext cx="1773936" cy="530352"/>
          </a:xfrm>
        </p:spPr>
        <p:txBody>
          <a:bodyPr/>
          <a:lstStyle>
            <a:lvl1pPr marL="0" indent="0">
              <a:buNone/>
              <a:defRPr sz="2400">
                <a:solidFill>
                  <a:srgbClr val="8A5DB5"/>
                </a:solidFill>
              </a:defRPr>
            </a:lvl1pPr>
          </a:lstStyle>
          <a:p>
            <a:pPr lvl="0"/>
            <a:r>
              <a:rPr lang="en-US"/>
              <a:t>02</a:t>
            </a:r>
          </a:p>
        </p:txBody>
      </p:sp>
      <p:sp>
        <p:nvSpPr>
          <p:cNvPr id="24" name="Text Placeholder 23">
            <a:extLst>
              <a:ext uri="{FF2B5EF4-FFF2-40B4-BE49-F238E27FC236}">
                <a16:creationId xmlns:a16="http://schemas.microsoft.com/office/drawing/2014/main" id="{BD3519F3-75F7-C549-A27C-F8472FC0A6C9}"/>
              </a:ext>
            </a:extLst>
          </p:cNvPr>
          <p:cNvSpPr>
            <a:spLocks noGrp="1"/>
          </p:cNvSpPr>
          <p:nvPr>
            <p:ph type="body" sz="quarter" idx="21" hasCustomPrompt="1"/>
          </p:nvPr>
        </p:nvSpPr>
        <p:spPr>
          <a:xfrm>
            <a:off x="5212080" y="1367267"/>
            <a:ext cx="1773936" cy="521207"/>
          </a:xfrm>
        </p:spPr>
        <p:txBody>
          <a:bodyPr/>
          <a:lstStyle>
            <a:lvl1pPr marL="0" indent="0">
              <a:buNone/>
              <a:defRPr sz="2400">
                <a:solidFill>
                  <a:srgbClr val="8A5DB5"/>
                </a:solidFill>
              </a:defRPr>
            </a:lvl1pPr>
          </a:lstStyle>
          <a:p>
            <a:pPr lvl="0"/>
            <a:r>
              <a:rPr lang="en-US"/>
              <a:t>03</a:t>
            </a:r>
          </a:p>
        </p:txBody>
      </p:sp>
      <p:sp>
        <p:nvSpPr>
          <p:cNvPr id="26" name="Text Placeholder 25">
            <a:extLst>
              <a:ext uri="{FF2B5EF4-FFF2-40B4-BE49-F238E27FC236}">
                <a16:creationId xmlns:a16="http://schemas.microsoft.com/office/drawing/2014/main" id="{CA0261EC-0FC9-8344-A8A4-99F3E7A88997}"/>
              </a:ext>
            </a:extLst>
          </p:cNvPr>
          <p:cNvSpPr>
            <a:spLocks noGrp="1"/>
          </p:cNvSpPr>
          <p:nvPr>
            <p:ph type="body" sz="quarter" idx="22" hasCustomPrompt="1"/>
          </p:nvPr>
        </p:nvSpPr>
        <p:spPr>
          <a:xfrm>
            <a:off x="7507224" y="1367267"/>
            <a:ext cx="1773936" cy="521207"/>
          </a:xfrm>
        </p:spPr>
        <p:txBody>
          <a:bodyPr/>
          <a:lstStyle>
            <a:lvl1pPr marL="0" indent="0">
              <a:buNone/>
              <a:defRPr sz="2400">
                <a:solidFill>
                  <a:srgbClr val="8A5DB5"/>
                </a:solidFill>
              </a:defRPr>
            </a:lvl1pPr>
          </a:lstStyle>
          <a:p>
            <a:pPr lvl="0"/>
            <a:r>
              <a:rPr lang="en-US"/>
              <a:t>04</a:t>
            </a:r>
          </a:p>
        </p:txBody>
      </p:sp>
      <p:sp>
        <p:nvSpPr>
          <p:cNvPr id="28" name="Text Placeholder 27">
            <a:extLst>
              <a:ext uri="{FF2B5EF4-FFF2-40B4-BE49-F238E27FC236}">
                <a16:creationId xmlns:a16="http://schemas.microsoft.com/office/drawing/2014/main" id="{59F9B3B9-FC03-4E49-989E-A397AA8562FE}"/>
              </a:ext>
            </a:extLst>
          </p:cNvPr>
          <p:cNvSpPr>
            <a:spLocks noGrp="1"/>
          </p:cNvSpPr>
          <p:nvPr>
            <p:ph type="body" sz="quarter" idx="23" hasCustomPrompt="1"/>
          </p:nvPr>
        </p:nvSpPr>
        <p:spPr>
          <a:xfrm>
            <a:off x="9799369" y="2748011"/>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31" name="Text Placeholder 30">
            <a:extLst>
              <a:ext uri="{FF2B5EF4-FFF2-40B4-BE49-F238E27FC236}">
                <a16:creationId xmlns:a16="http://schemas.microsoft.com/office/drawing/2014/main" id="{A0D3EF00-FB7A-1D4E-A409-A4BF13E786A7}"/>
              </a:ext>
            </a:extLst>
          </p:cNvPr>
          <p:cNvSpPr>
            <a:spLocks noGrp="1"/>
          </p:cNvSpPr>
          <p:nvPr>
            <p:ph type="body" sz="quarter" idx="24" hasCustomPrompt="1"/>
          </p:nvPr>
        </p:nvSpPr>
        <p:spPr>
          <a:xfrm>
            <a:off x="9802368" y="1952483"/>
            <a:ext cx="1773936" cy="585216"/>
          </a:xfrm>
        </p:spPr>
        <p:txBody>
          <a:bodyPr/>
          <a:lstStyle>
            <a:lvl1pPr marL="0" indent="0">
              <a:buNone/>
              <a:defRPr/>
            </a:lvl1pPr>
          </a:lstStyle>
          <a:p>
            <a:pPr lvl="0"/>
            <a:r>
              <a:rPr lang="en-US"/>
              <a:t>Title</a:t>
            </a:r>
          </a:p>
        </p:txBody>
      </p:sp>
      <p:sp>
        <p:nvSpPr>
          <p:cNvPr id="33" name="Text Placeholder 32">
            <a:extLst>
              <a:ext uri="{FF2B5EF4-FFF2-40B4-BE49-F238E27FC236}">
                <a16:creationId xmlns:a16="http://schemas.microsoft.com/office/drawing/2014/main" id="{CB889934-72E3-3F40-9338-263E6AA228C0}"/>
              </a:ext>
            </a:extLst>
          </p:cNvPr>
          <p:cNvSpPr>
            <a:spLocks noGrp="1"/>
          </p:cNvSpPr>
          <p:nvPr>
            <p:ph type="body" sz="quarter" idx="25" hasCustomPrompt="1"/>
          </p:nvPr>
        </p:nvSpPr>
        <p:spPr>
          <a:xfrm>
            <a:off x="9802368" y="1367267"/>
            <a:ext cx="1773936" cy="521207"/>
          </a:xfrm>
        </p:spPr>
        <p:txBody>
          <a:bodyPr/>
          <a:lstStyle>
            <a:lvl1pPr marL="0" indent="0">
              <a:buNone/>
              <a:defRPr sz="2400">
                <a:solidFill>
                  <a:srgbClr val="8A5DB5"/>
                </a:solidFill>
              </a:defRPr>
            </a:lvl1pPr>
          </a:lstStyle>
          <a:p>
            <a:pPr lvl="0"/>
            <a:r>
              <a:rPr lang="en-US"/>
              <a:t>05</a:t>
            </a:r>
          </a:p>
        </p:txBody>
      </p:sp>
      <p:pic>
        <p:nvPicPr>
          <p:cNvPr id="5" name="Graphic 4">
            <a:extLst>
              <a:ext uri="{FF2B5EF4-FFF2-40B4-BE49-F238E27FC236}">
                <a16:creationId xmlns:a16="http://schemas.microsoft.com/office/drawing/2014/main" id="{772915DC-9827-7FEE-ACB1-47BA51C6D16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46792" y="6355080"/>
            <a:ext cx="2615184" cy="237744"/>
          </a:xfrm>
          <a:prstGeom prst="rect">
            <a:avLst/>
          </a:prstGeom>
        </p:spPr>
      </p:pic>
      <p:sp>
        <p:nvSpPr>
          <p:cNvPr id="11" name="Text Placeholder 5">
            <a:extLst>
              <a:ext uri="{FF2B5EF4-FFF2-40B4-BE49-F238E27FC236}">
                <a16:creationId xmlns:a16="http://schemas.microsoft.com/office/drawing/2014/main" id="{91DAFF3E-3763-0030-6BC6-713B3D1B6B75}"/>
              </a:ext>
            </a:extLst>
          </p:cNvPr>
          <p:cNvSpPr>
            <a:spLocks noGrp="1"/>
          </p:cNvSpPr>
          <p:nvPr>
            <p:ph type="body" sz="quarter" idx="26" hasCustomPrompt="1"/>
          </p:nvPr>
        </p:nvSpPr>
        <p:spPr>
          <a:xfrm>
            <a:off x="640050" y="6243420"/>
            <a:ext cx="6954837" cy="365125"/>
          </a:xfrm>
        </p:spPr>
        <p:txBody>
          <a:bodyPr anchor="b"/>
          <a:lstStyle>
            <a:lvl1pPr marL="0" indent="0">
              <a:spcBef>
                <a:spcPts val="0"/>
              </a:spcBef>
              <a:spcAft>
                <a:spcPts val="0"/>
              </a:spcAft>
              <a:buNone/>
              <a:defRPr sz="900" b="0"/>
            </a:lvl1pPr>
          </a:lstStyle>
          <a:p>
            <a:pPr lvl="0"/>
            <a:r>
              <a:rPr lang="en-US"/>
              <a:t>Source:</a:t>
            </a:r>
          </a:p>
        </p:txBody>
      </p:sp>
    </p:spTree>
    <p:extLst>
      <p:ext uri="{BB962C8B-B14F-4D97-AF65-F5344CB8AC3E}">
        <p14:creationId xmlns:p14="http://schemas.microsoft.com/office/powerpoint/2010/main" val="340451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8CB0F-9F5D-A540-A6C9-50E8D6427585}"/>
              </a:ext>
            </a:extLst>
          </p:cNvPr>
          <p:cNvSpPr>
            <a:spLocks noGrp="1"/>
          </p:cNvSpPr>
          <p:nvPr>
            <p:ph type="title"/>
          </p:nvPr>
        </p:nvSpPr>
        <p:spPr>
          <a:xfrm>
            <a:off x="630936" y="612648"/>
            <a:ext cx="10954512" cy="6858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FA301C7B-67D5-BC4E-B3F5-375FC9F8747C}"/>
              </a:ext>
            </a:extLst>
          </p:cNvPr>
          <p:cNvSpPr>
            <a:spLocks noGrp="1"/>
          </p:cNvSpPr>
          <p:nvPr>
            <p:ph type="body" idx="1"/>
          </p:nvPr>
        </p:nvSpPr>
        <p:spPr>
          <a:xfrm>
            <a:off x="630936" y="1371600"/>
            <a:ext cx="10954512" cy="4114800"/>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0"/>
            <a:r>
              <a:rPr lang="en-US"/>
              <a:t>First level</a:t>
            </a:r>
          </a:p>
          <a:p>
            <a:pPr lvl="1"/>
            <a:r>
              <a:rPr lang="en-US"/>
              <a:t>Second level</a:t>
            </a:r>
          </a:p>
        </p:txBody>
      </p:sp>
      <p:sp>
        <p:nvSpPr>
          <p:cNvPr id="9" name="Slide Number Placeholder 5">
            <a:extLst>
              <a:ext uri="{FF2B5EF4-FFF2-40B4-BE49-F238E27FC236}">
                <a16:creationId xmlns:a16="http://schemas.microsoft.com/office/drawing/2014/main" id="{0704418C-C8ED-2443-85BC-B90CAD186130}"/>
              </a:ext>
            </a:extLst>
          </p:cNvPr>
          <p:cNvSpPr>
            <a:spLocks noGrp="1"/>
          </p:cNvSpPr>
          <p:nvPr>
            <p:ph type="sldNum" sz="quarter" idx="4"/>
          </p:nvPr>
        </p:nvSpPr>
        <p:spPr>
          <a:xfrm>
            <a:off x="346106" y="6389090"/>
            <a:ext cx="274320" cy="219456"/>
          </a:xfrm>
          <a:prstGeom prst="rect">
            <a:avLst/>
          </a:prstGeom>
        </p:spPr>
        <p:txBody>
          <a:bodyPr vert="horz" lIns="0" tIns="45720" rIns="91440" bIns="45720" rtlCol="0" anchor="ctr">
            <a:noAutofit/>
          </a:bodyPr>
          <a:lstStyle>
            <a:lvl1pPr algn="l">
              <a:defRPr sz="900">
                <a:solidFill>
                  <a:schemeClr val="tx1"/>
                </a:solidFill>
                <a:latin typeface="Aptos" panose="020B0004020202020204" pitchFamily="34" charset="0"/>
              </a:defRPr>
            </a:lvl1pPr>
          </a:lstStyle>
          <a:p>
            <a:fld id="{233A6ECB-A6F5-154E-941C-89FF089A4B22}" type="slidenum">
              <a:rPr lang="en-US" smtClean="0"/>
              <a:pPr/>
              <a:t>‹#›</a:t>
            </a:fld>
            <a:endParaRPr lang="en-US"/>
          </a:p>
        </p:txBody>
      </p:sp>
    </p:spTree>
    <p:extLst>
      <p:ext uri="{BB962C8B-B14F-4D97-AF65-F5344CB8AC3E}">
        <p14:creationId xmlns:p14="http://schemas.microsoft.com/office/powerpoint/2010/main" val="1202701229"/>
      </p:ext>
    </p:extLst>
  </p:cSld>
  <p:clrMap bg1="lt1" tx1="dk1" bg2="lt2" tx2="dk2" accent1="accent1" accent2="accent2" accent3="accent3" accent4="accent4" accent5="accent5" accent6="accent6" hlink="hlink" folHlink="folHlink"/>
  <p:sldLayoutIdLst>
    <p:sldLayoutId id="2147483696" r:id="rId1"/>
    <p:sldLayoutId id="2147483695"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93" r:id="rId11"/>
    <p:sldLayoutId id="2147483694" r:id="rId12"/>
    <p:sldLayoutId id="2147483698" r:id="rId13"/>
  </p:sldLayoutIdLst>
  <p:hf hdr="0" ftr="0" dt="0"/>
  <p:txStyles>
    <p:titleStyle>
      <a:lvl1pPr algn="l" defTabSz="914400" rtl="0" eaLnBrk="1" latinLnBrk="0" hangingPunct="1">
        <a:lnSpc>
          <a:spcPts val="3000"/>
        </a:lnSpc>
        <a:spcBef>
          <a:spcPct val="0"/>
        </a:spcBef>
        <a:buNone/>
        <a:defRPr sz="2800" b="1" kern="1200">
          <a:solidFill>
            <a:schemeClr val="tx1"/>
          </a:solidFill>
          <a:latin typeface="Aptos" panose="020B0004020202020204" pitchFamily="34" charset="0"/>
          <a:ea typeface="+mj-ea"/>
          <a:cs typeface="+mj-cs"/>
        </a:defRPr>
      </a:lvl1pPr>
    </p:titleStyle>
    <p:bodyStyle>
      <a:lvl1pPr marL="347472" indent="-347472" algn="l" defTabSz="914400" rtl="0" eaLnBrk="1" latinLnBrk="0" hangingPunct="1">
        <a:lnSpc>
          <a:spcPct val="100000"/>
        </a:lnSpc>
        <a:spcBef>
          <a:spcPts val="1200"/>
        </a:spcBef>
        <a:spcAft>
          <a:spcPts val="600"/>
        </a:spcAft>
        <a:buClr>
          <a:srgbClr val="8A5DB5"/>
        </a:buClr>
        <a:buSzPct val="90000"/>
        <a:buFont typeface="Arial" panose="020B0604020202020204" pitchFamily="34" charset="0"/>
        <a:buChar char="•"/>
        <a:defRPr sz="2000" b="1"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00000"/>
        </a:lnSpc>
        <a:spcBef>
          <a:spcPts val="0"/>
        </a:spcBef>
        <a:spcAft>
          <a:spcPts val="600"/>
        </a:spcAft>
        <a:buClr>
          <a:srgbClr val="8A5DB5"/>
        </a:buClr>
        <a:buSzPct val="90000"/>
        <a:buFont typeface="System Font Regular"/>
        <a:buChar char="–"/>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84">
          <p15:clr>
            <a:srgbClr val="F26B43"/>
          </p15:clr>
        </p15:guide>
        <p15:guide id="3" pos="7296">
          <p15:clr>
            <a:srgbClr val="F26B43"/>
          </p15:clr>
        </p15:guide>
        <p15:guide id="4" pos="1825">
          <p15:clr>
            <a:srgbClr val="F26B43"/>
          </p15:clr>
        </p15:guide>
        <p15:guide id="5" pos="5857">
          <p15:clr>
            <a:srgbClr val="F26B43"/>
          </p15:clr>
        </p15:guide>
        <p15:guide id="6" pos="2210">
          <p15:clr>
            <a:srgbClr val="F26B43"/>
          </p15:clr>
        </p15:guide>
        <p15:guide id="7" pos="5472">
          <p15:clr>
            <a:srgbClr val="F26B43"/>
          </p15:clr>
        </p15:guide>
        <p15:guide id="8" pos="4032">
          <p15:clr>
            <a:srgbClr val="F26B43"/>
          </p15:clr>
        </p15:guide>
        <p15:guide id="9" pos="3650">
          <p15:clr>
            <a:srgbClr val="F26B43"/>
          </p15:clr>
        </p15:guide>
        <p15:guide id="10" orient="horz" pos="2160">
          <p15:clr>
            <a:srgbClr val="F26B43"/>
          </p15:clr>
        </p15:guide>
        <p15:guide id="11" orient="horz" pos="3939">
          <p15:clr>
            <a:srgbClr val="F26B43"/>
          </p15:clr>
        </p15:guide>
        <p15:guide id="12" orient="horz" pos="1152">
          <p15:clr>
            <a:srgbClr val="F26B43"/>
          </p15:clr>
        </p15:guide>
        <p15:guide id="13" orient="horz" pos="3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2F7C7-09D9-C020-F64E-84CE7322B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4EB937-66D3-AA7C-68D3-3AF3493BA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243F0-9E05-CF90-FF80-3EF824009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7FF51D-73B9-40A1-9E26-6377D848297F}" type="datetimeFigureOut">
              <a:rPr lang="en-US" smtClean="0"/>
              <a:t>7/10/2026</a:t>
            </a:fld>
            <a:endParaRPr lang="en-US"/>
          </a:p>
        </p:txBody>
      </p:sp>
      <p:sp>
        <p:nvSpPr>
          <p:cNvPr id="5" name="Footer Placeholder 4">
            <a:extLst>
              <a:ext uri="{FF2B5EF4-FFF2-40B4-BE49-F238E27FC236}">
                <a16:creationId xmlns:a16="http://schemas.microsoft.com/office/drawing/2014/main" id="{1CB32969-B55C-5A0D-9CE9-EF4186E81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EB7D71-1751-341A-F630-6A9223A05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E119DB-9308-4052-A882-943D7A51B4D6}" type="slidenum">
              <a:rPr lang="en-US" smtClean="0"/>
              <a:t>‹#›</a:t>
            </a:fld>
            <a:endParaRPr lang="en-US"/>
          </a:p>
        </p:txBody>
      </p:sp>
    </p:spTree>
    <p:extLst>
      <p:ext uri="{BB962C8B-B14F-4D97-AF65-F5344CB8AC3E}">
        <p14:creationId xmlns:p14="http://schemas.microsoft.com/office/powerpoint/2010/main" val="38512909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8CB0F-9F5D-A540-A6C9-50E8D6427585}"/>
              </a:ext>
            </a:extLst>
          </p:cNvPr>
          <p:cNvSpPr>
            <a:spLocks noGrp="1"/>
          </p:cNvSpPr>
          <p:nvPr>
            <p:ph type="title"/>
          </p:nvPr>
        </p:nvSpPr>
        <p:spPr>
          <a:xfrm>
            <a:off x="630936" y="612648"/>
            <a:ext cx="10954512" cy="6858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FA301C7B-67D5-BC4E-B3F5-375FC9F8747C}"/>
              </a:ext>
            </a:extLst>
          </p:cNvPr>
          <p:cNvSpPr>
            <a:spLocks noGrp="1"/>
          </p:cNvSpPr>
          <p:nvPr>
            <p:ph type="body" idx="1"/>
          </p:nvPr>
        </p:nvSpPr>
        <p:spPr>
          <a:xfrm>
            <a:off x="630936" y="1371600"/>
            <a:ext cx="10954512" cy="4114800"/>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0"/>
            <a:r>
              <a:rPr lang="en-US"/>
              <a:t>First level</a:t>
            </a:r>
          </a:p>
          <a:p>
            <a:pPr lvl="1"/>
            <a:r>
              <a:rPr lang="en-US"/>
              <a:t>Second level</a:t>
            </a:r>
          </a:p>
        </p:txBody>
      </p:sp>
      <p:sp>
        <p:nvSpPr>
          <p:cNvPr id="9" name="Slide Number Placeholder 5">
            <a:extLst>
              <a:ext uri="{FF2B5EF4-FFF2-40B4-BE49-F238E27FC236}">
                <a16:creationId xmlns:a16="http://schemas.microsoft.com/office/drawing/2014/main" id="{0704418C-C8ED-2443-85BC-B90CAD186130}"/>
              </a:ext>
            </a:extLst>
          </p:cNvPr>
          <p:cNvSpPr>
            <a:spLocks noGrp="1"/>
          </p:cNvSpPr>
          <p:nvPr>
            <p:ph type="sldNum" sz="quarter" idx="4"/>
          </p:nvPr>
        </p:nvSpPr>
        <p:spPr>
          <a:xfrm>
            <a:off x="346106" y="6389090"/>
            <a:ext cx="274320" cy="219456"/>
          </a:xfrm>
          <a:prstGeom prst="rect">
            <a:avLst/>
          </a:prstGeom>
        </p:spPr>
        <p:txBody>
          <a:bodyPr vert="horz" lIns="0" tIns="45720" rIns="91440" bIns="45720" rtlCol="0" anchor="ctr">
            <a:noAutofit/>
          </a:bodyPr>
          <a:lstStyle>
            <a:lvl1pPr algn="l">
              <a:defRPr sz="900">
                <a:solidFill>
                  <a:schemeClr val="tx1"/>
                </a:solidFill>
                <a:latin typeface="Aptos" panose="020B0004020202020204" pitchFamily="34" charset="0"/>
              </a:defRPr>
            </a:lvl1pPr>
          </a:lstStyle>
          <a:p>
            <a:fld id="{233A6ECB-A6F5-154E-941C-89FF089A4B22}" type="slidenum">
              <a:rPr lang="en-US" smtClean="0"/>
              <a:pPr/>
              <a:t>‹#›</a:t>
            </a:fld>
            <a:endParaRPr lang="en-US"/>
          </a:p>
        </p:txBody>
      </p:sp>
    </p:spTree>
    <p:extLst>
      <p:ext uri="{BB962C8B-B14F-4D97-AF65-F5344CB8AC3E}">
        <p14:creationId xmlns:p14="http://schemas.microsoft.com/office/powerpoint/2010/main" val="21852782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ftr="0" dt="0"/>
  <p:txStyles>
    <p:titleStyle>
      <a:lvl1pPr algn="l" defTabSz="914400" rtl="0" eaLnBrk="1" latinLnBrk="0" hangingPunct="1">
        <a:lnSpc>
          <a:spcPts val="3000"/>
        </a:lnSpc>
        <a:spcBef>
          <a:spcPct val="0"/>
        </a:spcBef>
        <a:buNone/>
        <a:defRPr sz="2800" b="1" kern="1200">
          <a:solidFill>
            <a:schemeClr val="tx1"/>
          </a:solidFill>
          <a:latin typeface="Aptos" panose="020B0004020202020204" pitchFamily="34" charset="0"/>
          <a:ea typeface="+mj-ea"/>
          <a:cs typeface="+mj-cs"/>
        </a:defRPr>
      </a:lvl1pPr>
    </p:titleStyle>
    <p:bodyStyle>
      <a:lvl1pPr marL="347472" indent="-347472" algn="l" defTabSz="914400" rtl="0" eaLnBrk="1" latinLnBrk="0" hangingPunct="1">
        <a:lnSpc>
          <a:spcPct val="100000"/>
        </a:lnSpc>
        <a:spcBef>
          <a:spcPts val="1200"/>
        </a:spcBef>
        <a:spcAft>
          <a:spcPts val="600"/>
        </a:spcAft>
        <a:buClr>
          <a:srgbClr val="8A5DB5"/>
        </a:buClr>
        <a:buSzPct val="90000"/>
        <a:buFont typeface="Arial" panose="020B0604020202020204" pitchFamily="34" charset="0"/>
        <a:buChar char="•"/>
        <a:defRPr sz="2000" b="1"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00000"/>
        </a:lnSpc>
        <a:spcBef>
          <a:spcPts val="0"/>
        </a:spcBef>
        <a:spcAft>
          <a:spcPts val="600"/>
        </a:spcAft>
        <a:buClr>
          <a:srgbClr val="8A5DB5"/>
        </a:buClr>
        <a:buSzPct val="90000"/>
        <a:buFont typeface="System Font Regular"/>
        <a:buChar char="–"/>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84">
          <p15:clr>
            <a:srgbClr val="F26B43"/>
          </p15:clr>
        </p15:guide>
        <p15:guide id="3" pos="7296">
          <p15:clr>
            <a:srgbClr val="F26B43"/>
          </p15:clr>
        </p15:guide>
        <p15:guide id="4" pos="1825">
          <p15:clr>
            <a:srgbClr val="F26B43"/>
          </p15:clr>
        </p15:guide>
        <p15:guide id="5" pos="5857">
          <p15:clr>
            <a:srgbClr val="F26B43"/>
          </p15:clr>
        </p15:guide>
        <p15:guide id="6" pos="2210">
          <p15:clr>
            <a:srgbClr val="F26B43"/>
          </p15:clr>
        </p15:guide>
        <p15:guide id="7" pos="5472">
          <p15:clr>
            <a:srgbClr val="F26B43"/>
          </p15:clr>
        </p15:guide>
        <p15:guide id="8" pos="4032">
          <p15:clr>
            <a:srgbClr val="F26B43"/>
          </p15:clr>
        </p15:guide>
        <p15:guide id="9" pos="3650">
          <p15:clr>
            <a:srgbClr val="F26B43"/>
          </p15:clr>
        </p15:guide>
        <p15:guide id="10" orient="horz" pos="2160">
          <p15:clr>
            <a:srgbClr val="F26B43"/>
          </p15:clr>
        </p15:guide>
        <p15:guide id="11" orient="horz" pos="3939">
          <p15:clr>
            <a:srgbClr val="F26B43"/>
          </p15:clr>
        </p15:guide>
        <p15:guide id="12" orient="horz" pos="1152">
          <p15:clr>
            <a:srgbClr val="F26B43"/>
          </p15:clr>
        </p15:guide>
        <p15:guide id="13" orient="horz" pos="3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8" Type="http://schemas.openxmlformats.org/officeDocument/2006/relationships/hyperlink" Target="https://www.coloradosenaterepublicans.com/how-a-bill-becomes-a-law/"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s://content.leg.colorado.gov/sites/default/files/2026_deadline_schedule.pdf" TargetMode="External"/><Relationship Id="rId4" Type="http://schemas.openxmlformats.org/officeDocument/2006/relationships/diagramLayout" Target="../diagrams/layout4.xml"/><Relationship Id="rId9" Type="http://schemas.openxmlformats.org/officeDocument/2006/relationships/hyperlink" Target="https://leg.colorado.gov/laws/session-law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portal.ct.gov/governor/-/media/office-of-the-governor/bill-notifications/2026/bill-notification-2026-13.pdf?rev=5ed03dd890664cbf9f6b2bbed08923f6"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www.cga.ct.gov/lco/session.asp" TargetMode="External"/><Relationship Id="rId4" Type="http://schemas.openxmlformats.org/officeDocument/2006/relationships/diagramLayout" Target="../diagrams/layout5.xml"/><Relationship Id="rId9" Type="http://schemas.openxmlformats.org/officeDocument/2006/relationships/hyperlink" Target="https://www.cga.ct.gov/asp/content/eob.asp"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ilga.gov/Senate/Schedules#pane-Month"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s://www.ilga.gov/Legislation/PublicActs" TargetMode="External"/><Relationship Id="rId4" Type="http://schemas.openxmlformats.org/officeDocument/2006/relationships/diagramLayout" Target="../diagrams/layout6.xml"/><Relationship Id="rId9" Type="http://schemas.openxmlformats.org/officeDocument/2006/relationships/hyperlink" Target="https://lrb.ilga.gov/Commission/lrb/con4.ht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leg.mn.gov/leg/deadlines" TargetMode="External"/><Relationship Id="rId3" Type="http://schemas.openxmlformats.org/officeDocument/2006/relationships/diagramLayout" Target="../diagrams/layout7.xml"/><Relationship Id="rId7" Type="http://schemas.openxmlformats.org/officeDocument/2006/relationships/hyperlink" Target="https://www.lrl.mn.gov/history/sessions" TargetMode="Externa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hyperlink" Target="https://www.revisor.mn.gov/laws/2026/0/" TargetMode="External"/><Relationship Id="rId4" Type="http://schemas.openxmlformats.org/officeDocument/2006/relationships/diagramQuickStyle" Target="../diagrams/quickStyle7.xml"/><Relationship Id="rId9" Type="http://schemas.openxmlformats.org/officeDocument/2006/relationships/hyperlink" Target="https://www.revisor.mn.gov/constitutio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senate.mo.gov/BillTracking/BillStatus/GovernorActiononTATFP?year=2026&amp;session=R" TargetMode="External"/><Relationship Id="rId3" Type="http://schemas.openxmlformats.org/officeDocument/2006/relationships/diagramLayout" Target="../diagrams/layout8.xml"/><Relationship Id="rId7" Type="http://schemas.openxmlformats.org/officeDocument/2006/relationships/hyperlink" Target="https://documents.house.mo.gov/billtracking/info/howbill.htm" TargetMode="External"/><Relationship Id="rId2" Type="http://schemas.openxmlformats.org/officeDocument/2006/relationships/diagramData" Target="../diagrams/data8.xml"/><Relationship Id="rId1" Type="http://schemas.openxmlformats.org/officeDocument/2006/relationships/slideLayout" Target="../slideLayouts/slideLayout2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hyperlink" Target="https://www.scstatehouse.gov/scconstitution/scconst.php" TargetMode="External"/><Relationship Id="rId3" Type="http://schemas.openxmlformats.org/officeDocument/2006/relationships/diagramLayout" Target="../diagrams/layout9.xml"/><Relationship Id="rId7" Type="http://schemas.openxmlformats.org/officeDocument/2006/relationships/hyperlink" Target="https://www.scstatehouse.gov/index.php?FULLSITE=1" TargetMode="External"/><Relationship Id="rId2" Type="http://schemas.openxmlformats.org/officeDocument/2006/relationships/diagramData" Target="../diagrams/data9.xml"/><Relationship Id="rId1" Type="http://schemas.openxmlformats.org/officeDocument/2006/relationships/slideLayout" Target="../slideLayouts/slideLayout28.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hyperlink" Target="https://governor.sc.gov/news/2026-05/gov-henry-mcmaster-calls-general-assembly-back-extra-session" TargetMode="External"/><Relationship Id="rId4" Type="http://schemas.openxmlformats.org/officeDocument/2006/relationships/diagramQuickStyle" Target="../diagrams/quickStyle9.xml"/><Relationship Id="rId9" Type="http://schemas.openxmlformats.org/officeDocument/2006/relationships/hyperlink" Target="https://www.scstatehouse.gov/legislation.ph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akleg.gov/capitolupdates/index.php" TargetMode="External"/><Relationship Id="rId13" Type="http://schemas.openxmlformats.org/officeDocument/2006/relationships/hyperlink" Target="https://www.bgov.com/news/TEVL4SKGIFS7" TargetMode="External"/><Relationship Id="rId18" Type="http://schemas.openxmlformats.org/officeDocument/2006/relationships/hyperlink" Target="https://www.bgov.com/news/TCV061KGIFVF" TargetMode="External"/><Relationship Id="rId3" Type="http://schemas.openxmlformats.org/officeDocument/2006/relationships/hyperlink" Target="https://www.akleg.gov/basis/Bill/Passed/34?sel=14" TargetMode="External"/><Relationship Id="rId21" Type="http://schemas.openxmlformats.org/officeDocument/2006/relationships/image" Target="../media/image23.svg"/><Relationship Id="rId7" Type="http://schemas.openxmlformats.org/officeDocument/2006/relationships/hyperlink" Target="https://www.akleg.gov/basis/Bill/Detail/34?Root=SB%20187" TargetMode="External"/><Relationship Id="rId12" Type="http://schemas.openxmlformats.org/officeDocument/2006/relationships/hyperlink" Target="https://www.capitol.hawaii.gov/session/measure_indiv.aspx?billtype=SB&amp;billnumber=2471&amp;year=2026" TargetMode="External"/><Relationship Id="rId17" Type="http://schemas.openxmlformats.org/officeDocument/2006/relationships/hyperlink" Target="https://www.legis.iowa.gov/legislation/BillBook?ba=SF%20579&amp;ga=91" TargetMode="External"/><Relationship Id="rId2" Type="http://schemas.openxmlformats.org/officeDocument/2006/relationships/notesSlide" Target="../notesSlides/notesSlide11.xml"/><Relationship Id="rId16" Type="http://schemas.openxmlformats.org/officeDocument/2006/relationships/hyperlink" Target="https://www.legis.iowa.gov/legislation/BillBook?ga=91&amp;ba=SF%202472" TargetMode="External"/><Relationship Id="rId20" Type="http://schemas.openxmlformats.org/officeDocument/2006/relationships/image" Target="../media/image9.svg"/><Relationship Id="rId1" Type="http://schemas.openxmlformats.org/officeDocument/2006/relationships/slideLayout" Target="../slideLayouts/slideLayout28.xml"/><Relationship Id="rId6" Type="http://schemas.openxmlformats.org/officeDocument/2006/relationships/hyperlink" Target="https://www.akleg.gov/basis/Bill/Detail/34?Root=hb195" TargetMode="External"/><Relationship Id="rId11" Type="http://schemas.openxmlformats.org/officeDocument/2006/relationships/hyperlink" Target="https://www.bgov.com/news/T9HTK7KIP3K4" TargetMode="External"/><Relationship Id="rId24" Type="http://schemas.openxmlformats.org/officeDocument/2006/relationships/image" Target="../media/image33.svg"/><Relationship Id="rId5" Type="http://schemas.openxmlformats.org/officeDocument/2006/relationships/hyperlink" Target="https://www.legis.iowa.gov/legislation/findLegislation/signedByGov" TargetMode="External"/><Relationship Id="rId15" Type="http://schemas.openxmlformats.org/officeDocument/2006/relationships/hyperlink" Target="https://www.legis.iowa.gov/legislation/BillBook?ga=91&amp;ba=HF%202739" TargetMode="External"/><Relationship Id="rId23" Type="http://schemas.openxmlformats.org/officeDocument/2006/relationships/image" Target="../media/image27.svg"/><Relationship Id="rId10" Type="http://schemas.openxmlformats.org/officeDocument/2006/relationships/hyperlink" Target="https://www.bgov.com/news/TFG0C3KIJHCI" TargetMode="External"/><Relationship Id="rId19" Type="http://schemas.openxmlformats.org/officeDocument/2006/relationships/hyperlink" Target="https://www.legis.iowa.gov/legislation/BillBook?ba=HF%202711&amp;ga=91" TargetMode="External"/><Relationship Id="rId4" Type="http://schemas.openxmlformats.org/officeDocument/2006/relationships/hyperlink" Target="https://www.capitol.hawaii.gov/advreports/advreport.aspx?year=2026&amp;report=deadline&amp;rpt_type=gov_acts&amp;measuretype=HB,SB&amp;title=Acts" TargetMode="External"/><Relationship Id="rId9" Type="http://schemas.openxmlformats.org/officeDocument/2006/relationships/hyperlink" Target="https://www.capitol.hawaii.gov/session/measure_indiv.aspx?billtype=SB&amp;billnumber=3125&amp;year=2026" TargetMode="External"/><Relationship Id="rId14" Type="http://schemas.openxmlformats.org/officeDocument/2006/relationships/hyperlink" Target="https://www.legis.iowa.gov/legislation/BillBook?ba=SF%202480&amp;ga=91" TargetMode="External"/><Relationship Id="rId22"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hyperlink" Target="http://www.oklegislature.gov/BillInfo.aspx?Bill=HB1276&amp;Session=2600" TargetMode="External"/><Relationship Id="rId13" Type="http://schemas.openxmlformats.org/officeDocument/2006/relationships/hyperlink" Target="https://legislature.vermont.gov/bill/status/2026/S.209" TargetMode="External"/><Relationship Id="rId18" Type="http://schemas.openxmlformats.org/officeDocument/2006/relationships/image" Target="../media/image23.svg"/><Relationship Id="rId3" Type="http://schemas.openxmlformats.org/officeDocument/2006/relationships/hyperlink" Target="https://www.oklegislature.gov/AdvancedSearchForm.aspx" TargetMode="External"/><Relationship Id="rId7" Type="http://schemas.openxmlformats.org/officeDocument/2006/relationships/hyperlink" Target="https://www.oklegislature.gov/BillInfo.aspx?Bill=SJR47&amp;Session=2600" TargetMode="External"/><Relationship Id="rId12" Type="http://schemas.openxmlformats.org/officeDocument/2006/relationships/hyperlink" Target="https://legislature.vermont.gov/bill/status/2026/S.23" TargetMode="External"/><Relationship Id="rId17" Type="http://schemas.openxmlformats.org/officeDocument/2006/relationships/image" Target="../media/image12.svg"/><Relationship Id="rId2" Type="http://schemas.openxmlformats.org/officeDocument/2006/relationships/notesSlide" Target="../notesSlides/notesSlide12.xml"/><Relationship Id="rId16" Type="http://schemas.openxmlformats.org/officeDocument/2006/relationships/image" Target="../media/image24.svg"/><Relationship Id="rId1" Type="http://schemas.openxmlformats.org/officeDocument/2006/relationships/slideLayout" Target="../slideLayouts/slideLayout28.xml"/><Relationship Id="rId6" Type="http://schemas.openxmlformats.org/officeDocument/2006/relationships/hyperlink" Target="https://www.bgov.com/news/TD9T0UKGIFW1" TargetMode="External"/><Relationship Id="rId11" Type="http://schemas.openxmlformats.org/officeDocument/2006/relationships/hyperlink" Target="https://legislature.vermont.gov/bill/status/2026/H.816" TargetMode="External"/><Relationship Id="rId5" Type="http://schemas.openxmlformats.org/officeDocument/2006/relationships/hyperlink" Target="https://www.oklegislature.gov/BillInfo.aspx?Bill=SB546&amp;Session=2600" TargetMode="External"/><Relationship Id="rId15" Type="http://schemas.openxmlformats.org/officeDocument/2006/relationships/image" Target="../media/image34.svg"/><Relationship Id="rId10" Type="http://schemas.openxmlformats.org/officeDocument/2006/relationships/hyperlink" Target="https://legislature.vermont.gov/bill/status/2026/H.211" TargetMode="External"/><Relationship Id="rId4" Type="http://schemas.openxmlformats.org/officeDocument/2006/relationships/hyperlink" Target="https://legislature.vermont.gov/bill/acts/2026" TargetMode="External"/><Relationship Id="rId9" Type="http://schemas.openxmlformats.org/officeDocument/2006/relationships/hyperlink" Target="https://legislature.vermont.gov/bill/status/2026/S.71" TargetMode="External"/><Relationship Id="rId14" Type="http://schemas.openxmlformats.org/officeDocument/2006/relationships/image" Target="../media/image1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hyperlink" Target="mailto:dparnass@bloombergindustry.co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hyperlink" Target="mailto:nchowdhury@bloombergindustry.com" TargetMode="External"/><Relationship Id="rId4" Type="http://schemas.openxmlformats.org/officeDocument/2006/relationships/hyperlink" Target="mailto:aallen@bloombergindustry.com"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georgia.gov/life-law" TargetMode="External"/><Relationship Id="rId3" Type="http://schemas.openxmlformats.org/officeDocument/2006/relationships/diagramLayout" Target="../diagrams/layout10.xml"/><Relationship Id="rId7" Type="http://schemas.openxmlformats.org/officeDocument/2006/relationships/hyperlink" Target="https://gov.georgia.gov/executive-action/legislation/signed-legislation/2026" TargetMode="External"/><Relationship Id="rId2" Type="http://schemas.openxmlformats.org/officeDocument/2006/relationships/diagramData" Target="../diagrams/data10.xml"/><Relationship Id="rId1" Type="http://schemas.openxmlformats.org/officeDocument/2006/relationships/slideLayout" Target="../slideLayouts/slideLayout28.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hyperlink" Target="https://gov.georgia.gov/executive-action/legislation/signed-legislation/2026-special-session" TargetMode="External"/><Relationship Id="rId4" Type="http://schemas.openxmlformats.org/officeDocument/2006/relationships/diagramQuickStyle" Target="../diagrams/quickStyle10.xml"/><Relationship Id="rId9" Type="http://schemas.openxmlformats.org/officeDocument/2006/relationships/hyperlink" Target="https://gov.georgia.gov/document/2026-proclamation/convening-general-assembly-georgia-special-session-amended-6326/download"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apps.legislature.ky.gov/KYConstitution/96_88.pdf#xml=https://apps.legislature.ky.gov/LRCSiteSessionSearch/dtSearch/dtisapi6.dll?cmd=getpdfhits&amp;u=486b14&amp;DocId=301&amp;Index=E%3a%5cProduction%5cDTSearch%5cDTSearchIndex%5cKY%5fConstitution&amp;HitCount=4&amp;hits=8+b+d+e8+&amp;SearchForm=&amp;.pdf" TargetMode="External"/><Relationship Id="rId3" Type="http://schemas.openxmlformats.org/officeDocument/2006/relationships/diagramLayout" Target="../diagrams/layout11.xml"/><Relationship Id="rId7" Type="http://schemas.openxmlformats.org/officeDocument/2006/relationships/hyperlink" Target="https://apps.legislature.ky.gov/record/26rs/law.html" TargetMode="External"/><Relationship Id="rId2" Type="http://schemas.openxmlformats.org/officeDocument/2006/relationships/diagramData" Target="../diagrams/data11.xml"/><Relationship Id="rId1" Type="http://schemas.openxmlformats.org/officeDocument/2006/relationships/slideLayout" Target="../slideLayouts/slideLayout2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8" Type="http://schemas.openxmlformats.org/officeDocument/2006/relationships/hyperlink" Target="https://mgaleg.maryland.gov/Pubs/Other/2026rs-session-dates.pdf" TargetMode="External"/><Relationship Id="rId3" Type="http://schemas.openxmlformats.org/officeDocument/2006/relationships/diagramLayout" Target="../diagrams/layout12.xml"/><Relationship Id="rId7" Type="http://schemas.openxmlformats.org/officeDocument/2006/relationships/hyperlink" Target="https://mgaleg.maryland.gov/mgawebsite/Legislation/Charts" TargetMode="External"/><Relationship Id="rId2" Type="http://schemas.openxmlformats.org/officeDocument/2006/relationships/diagramData" Target="../diagrams/data12.xml"/><Relationship Id="rId1" Type="http://schemas.openxmlformats.org/officeDocument/2006/relationships/slideLayout" Target="../slideLayouts/slideLayout28.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hyperlink" Target="https://governor.maryland.gov/news/press-releases/governor-moore-statement-special-session" TargetMode="External"/><Relationship Id="rId4" Type="http://schemas.openxmlformats.org/officeDocument/2006/relationships/diagramQuickStyle" Target="../diagrams/quickStyle12.xml"/><Relationship Id="rId9" Type="http://schemas.openxmlformats.org/officeDocument/2006/relationships/hyperlink" Target="https://msa.maryland.gov/msa/mdmanual/43const/html/02art2.htm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alison.legislature.state.al.us/files/pdf/SearchableInstruments/2026RS/SB270-enr.pdf" TargetMode="External"/><Relationship Id="rId13" Type="http://schemas.openxmlformats.org/officeDocument/2006/relationships/hyperlink" Target="https://www.arkansashouse.org/news/post/35262/tax-cuts-passed-in-special-session" TargetMode="External"/><Relationship Id="rId18" Type="http://schemas.openxmlformats.org/officeDocument/2006/relationships/hyperlink" Target="https://www.kslegislature.gov/li/b2025_26/measures/hb2602/" TargetMode="External"/><Relationship Id="rId26" Type="http://schemas.openxmlformats.org/officeDocument/2006/relationships/image" Target="../media/image16.svg"/><Relationship Id="rId3" Type="http://schemas.openxmlformats.org/officeDocument/2006/relationships/hyperlink" Target="https://alison.legislature.state.al.us/bill-search" TargetMode="External"/><Relationship Id="rId21" Type="http://schemas.openxmlformats.org/officeDocument/2006/relationships/hyperlink" Target="https://www.kslegislature.gov/b2025_26/bills/hb2635/" TargetMode="External"/><Relationship Id="rId7" Type="http://schemas.openxmlformats.org/officeDocument/2006/relationships/hyperlink" Target="https://alison.legislature.state.al.us/files/pdf/SearchableInstruments/2026RS/HB161-enr.pdf" TargetMode="External"/><Relationship Id="rId12" Type="http://schemas.openxmlformats.org/officeDocument/2006/relationships/hyperlink" Target="https://www.arkleg.state.ar.us/Bills/Detail?id=hb1001&amp;ddBienniumSession=2025%2F2026F&amp;Search=" TargetMode="External"/><Relationship Id="rId17" Type="http://schemas.openxmlformats.org/officeDocument/2006/relationships/hyperlink" Target="https://legislature.idaho.gov/sessioninfo/2026/legislation/H0559/" TargetMode="External"/><Relationship Id="rId25" Type="http://schemas.openxmlformats.org/officeDocument/2006/relationships/image" Target="../media/image9.svg"/><Relationship Id="rId2" Type="http://schemas.openxmlformats.org/officeDocument/2006/relationships/notesSlide" Target="../notesSlides/notesSlide13.xml"/><Relationship Id="rId16" Type="http://schemas.openxmlformats.org/officeDocument/2006/relationships/hyperlink" Target="https://www.bgov.com/news/TEBDQ7KIP3J5" TargetMode="External"/><Relationship Id="rId20" Type="http://schemas.openxmlformats.org/officeDocument/2006/relationships/hyperlink" Target="https://www.kslegislature.gov/li/b2025_26/measures/hb2700/" TargetMode="External"/><Relationship Id="rId1" Type="http://schemas.openxmlformats.org/officeDocument/2006/relationships/slideLayout" Target="../slideLayouts/slideLayout3.xml"/><Relationship Id="rId6" Type="http://schemas.openxmlformats.org/officeDocument/2006/relationships/hyperlink" Target="https://www.kslegislature.gov/b2025_26/reports/" TargetMode="External"/><Relationship Id="rId11" Type="http://schemas.openxmlformats.org/officeDocument/2006/relationships/hyperlink" Target="https://governor.alabama.gov/newsroom/2026/05/2026-first-special-session-proclamation/" TargetMode="External"/><Relationship Id="rId24" Type="http://schemas.openxmlformats.org/officeDocument/2006/relationships/image" Target="../media/image27.svg"/><Relationship Id="rId5" Type="http://schemas.openxmlformats.org/officeDocument/2006/relationships/hyperlink" Target="https://legislature.idaho.gov/sessioninfo/2026/law/" TargetMode="External"/><Relationship Id="rId15" Type="http://schemas.openxmlformats.org/officeDocument/2006/relationships/hyperlink" Target="https://legislature.idaho.gov/sessioninfo/2026/legislation/H0752/" TargetMode="External"/><Relationship Id="rId23" Type="http://schemas.openxmlformats.org/officeDocument/2006/relationships/image" Target="../media/image18.svg"/><Relationship Id="rId28" Type="http://schemas.openxmlformats.org/officeDocument/2006/relationships/image" Target="../media/image24.svg"/><Relationship Id="rId10" Type="http://schemas.openxmlformats.org/officeDocument/2006/relationships/hyperlink" Target="https://www.bgov.com/news/TGU6X4R24U85" TargetMode="External"/><Relationship Id="rId19" Type="http://schemas.openxmlformats.org/officeDocument/2006/relationships/hyperlink" Target="https://www.bgov.com/news/TCENE0KIP3KC" TargetMode="External"/><Relationship Id="rId4" Type="http://schemas.openxmlformats.org/officeDocument/2006/relationships/hyperlink" Target="https://www.arkleg.state.ar.us/Acts/SearchByRange?start=160&amp;ddBienniumSession=2025%2F2026F#SearchResults" TargetMode="External"/><Relationship Id="rId9" Type="http://schemas.openxmlformats.org/officeDocument/2006/relationships/hyperlink" Target="https://arc-sos.state.al.us/cgi/actdetail.mbr/detail?page=act&amp;year=2026&amp;act=552" TargetMode="External"/><Relationship Id="rId14" Type="http://schemas.openxmlformats.org/officeDocument/2006/relationships/hyperlink" Target="https://legislature.idaho.gov/sessioninfo/2026/legislation/H0822/" TargetMode="External"/><Relationship Id="rId22" Type="http://schemas.openxmlformats.org/officeDocument/2006/relationships/image" Target="../media/image19.svg"/><Relationship Id="rId27" Type="http://schemas.openxmlformats.org/officeDocument/2006/relationships/image" Target="../media/image33.svg"/></Relationships>
</file>

<file path=ppt/slides/_rels/slide24.xml.rels><?xml version="1.0" encoding="UTF-8" standalone="yes"?>
<Relationships xmlns="http://schemas.openxmlformats.org/package/2006/relationships"><Relationship Id="rId8" Type="http://schemas.openxmlformats.org/officeDocument/2006/relationships/hyperlink" Target="https://legislature.maine.gov/billtracker/#Paper/517?legislature=132" TargetMode="External"/><Relationship Id="rId13" Type="http://schemas.openxmlformats.org/officeDocument/2006/relationships/hyperlink" Target="https://nebraskalegislature.gov/bills/view_bill.php?DocumentID=59447&amp;docnum=LB258&amp;leg=109" TargetMode="External"/><Relationship Id="rId18" Type="http://schemas.openxmlformats.org/officeDocument/2006/relationships/hyperlink" Target="https://wapp.capitol.tn.gov/apps/BillInfo/Default?BillNumber=SB1915&amp;GA=114" TargetMode="External"/><Relationship Id="rId26" Type="http://schemas.openxmlformats.org/officeDocument/2006/relationships/image" Target="../media/image34.svg"/><Relationship Id="rId3" Type="http://schemas.openxmlformats.org/officeDocument/2006/relationships/hyperlink" Target="https://billstatus.ls.state.ms.us/2026/pdf/all_measures/notdead.xml" TargetMode="External"/><Relationship Id="rId21" Type="http://schemas.openxmlformats.org/officeDocument/2006/relationships/hyperlink" Target="https://www.tn.gov/governor/news/2026/5/1/gov--lee-calls-special-legislative-session-to-review-congressional-map.html" TargetMode="External"/><Relationship Id="rId7" Type="http://schemas.openxmlformats.org/officeDocument/2006/relationships/hyperlink" Target="https://www.bgov.com/news/TD8Y4FKIUQ14" TargetMode="External"/><Relationship Id="rId12" Type="http://schemas.openxmlformats.org/officeDocument/2006/relationships/hyperlink" Target="https://www.bgov.com/news/TCF1W5KIP3KS" TargetMode="External"/><Relationship Id="rId17" Type="http://schemas.openxmlformats.org/officeDocument/2006/relationships/hyperlink" Target="https://wapp.capitol.tn.gov/apps/BillInfo/Default?BillNumber=HB1705" TargetMode="External"/><Relationship Id="rId25" Type="http://schemas.openxmlformats.org/officeDocument/2006/relationships/image" Target="../media/image23.svg"/><Relationship Id="rId2" Type="http://schemas.openxmlformats.org/officeDocument/2006/relationships/hyperlink" Target="https://legislature.maine.gov/ros/LawsOfMaine/#Law/132/R1/ACTPUB/17" TargetMode="External"/><Relationship Id="rId16" Type="http://schemas.openxmlformats.org/officeDocument/2006/relationships/hyperlink" Target="https://www.ice.gov/identify-and-arrest/287g" TargetMode="External"/><Relationship Id="rId20" Type="http://schemas.openxmlformats.org/officeDocument/2006/relationships/hyperlink" Target="https://wapp.capitol.tn.gov/apps/BillInfo/Default?BillNumber=SB1469&amp;GA=114" TargetMode="External"/><Relationship Id="rId1" Type="http://schemas.openxmlformats.org/officeDocument/2006/relationships/slideLayout" Target="../slideLayouts/slideLayout28.xml"/><Relationship Id="rId6" Type="http://schemas.openxmlformats.org/officeDocument/2006/relationships/hyperlink" Target="https://legislature.maine.gov/legis/bills/display_ps.asp?LD=2212&amp;snum=132" TargetMode="External"/><Relationship Id="rId11" Type="http://schemas.openxmlformats.org/officeDocument/2006/relationships/hyperlink" Target="https://billstatus.ls.state.ms.us/documents/2026/pdf/HB/0900-0999/HB0908SG.pdf" TargetMode="External"/><Relationship Id="rId24" Type="http://schemas.openxmlformats.org/officeDocument/2006/relationships/image" Target="../media/image27.svg"/><Relationship Id="rId5" Type="http://schemas.openxmlformats.org/officeDocument/2006/relationships/hyperlink" Target="https://tnsos.org/acts/PublicActs.114.php?showall" TargetMode="External"/><Relationship Id="rId15" Type="http://schemas.openxmlformats.org/officeDocument/2006/relationships/hyperlink" Target="https://wapp.capitol.tn.gov/apps/BillInfo/Default?BillNumber=HB2219&amp;GA=114" TargetMode="External"/><Relationship Id="rId23" Type="http://schemas.openxmlformats.org/officeDocument/2006/relationships/image" Target="../media/image16.svg"/><Relationship Id="rId28" Type="http://schemas.openxmlformats.org/officeDocument/2006/relationships/image" Target="../media/image9.svg"/><Relationship Id="rId10" Type="http://schemas.openxmlformats.org/officeDocument/2006/relationships/hyperlink" Target="https://billstatus.ls.state.ms.us/2026/pdf/history/HB/HB1613.xml" TargetMode="External"/><Relationship Id="rId19" Type="http://schemas.openxmlformats.org/officeDocument/2006/relationships/hyperlink" Target="https://wapp.capitol.tn.gov/apps/BillInfo/Default?BillNumber=SB2040&amp;ga=114" TargetMode="External"/><Relationship Id="rId4" Type="http://schemas.openxmlformats.org/officeDocument/2006/relationships/hyperlink" Target="https://nebraskalegislature.gov/" TargetMode="External"/><Relationship Id="rId9" Type="http://schemas.openxmlformats.org/officeDocument/2006/relationships/hyperlink" Target="https://legislature.maine.gov/legis/bills/display_ps.asp?PID=1456&amp;snum=132&amp;paper=&amp;paperld=l&amp;ld=2106" TargetMode="External"/><Relationship Id="rId14" Type="http://schemas.openxmlformats.org/officeDocument/2006/relationships/hyperlink" Target="https://nebraskalegislature.gov/bills/view_bill.php?DocumentID=62918&amp;docnum=LB1261&amp;leg=109" TargetMode="External"/><Relationship Id="rId22" Type="http://schemas.openxmlformats.org/officeDocument/2006/relationships/image" Target="../media/image18.svg"/><Relationship Id="rId27" Type="http://schemas.openxmlformats.org/officeDocument/2006/relationships/image" Target="../media/image19.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8" Type="http://schemas.openxmlformats.org/officeDocument/2006/relationships/hyperlink" Target="https://www.flsenate.gov/Session/Calendar/2026/Session%20Dates%202025-08-11%20102219.PDF" TargetMode="External"/><Relationship Id="rId3" Type="http://schemas.openxmlformats.org/officeDocument/2006/relationships/diagramLayout" Target="../diagrams/layout13.xml"/><Relationship Id="rId7" Type="http://schemas.openxmlformats.org/officeDocument/2006/relationships/hyperlink" Target="https://www.leg.state.fl.us/data/session/2026/citator/Daily/stats.pdf" TargetMode="External"/><Relationship Id="rId12" Type="http://schemas.openxmlformats.org/officeDocument/2006/relationships/hyperlink" Target="https://floridapolitics.com/archives/793638-ron-desantis-says-property-tax-repeal-special-session-will-wait-until-at-least-june-with-phased-approach-planned/" TargetMode="External"/><Relationship Id="rId2" Type="http://schemas.openxmlformats.org/officeDocument/2006/relationships/diagramData" Target="../diagrams/data13.xml"/><Relationship Id="rId1" Type="http://schemas.openxmlformats.org/officeDocument/2006/relationships/slideLayout" Target="../slideLayouts/slideLayout28.xml"/><Relationship Id="rId6" Type="http://schemas.microsoft.com/office/2007/relationships/diagramDrawing" Target="../diagrams/drawing13.xml"/><Relationship Id="rId11" Type="http://schemas.openxmlformats.org/officeDocument/2006/relationships/hyperlink" Target="https://www.flhouse.gov/api/document/house?listName=Press%20Releases&amp;itemId=936" TargetMode="External"/><Relationship Id="rId5" Type="http://schemas.openxmlformats.org/officeDocument/2006/relationships/diagramColors" Target="../diagrams/colors13.xml"/><Relationship Id="rId10" Type="http://schemas.openxmlformats.org/officeDocument/2006/relationships/hyperlink" Target="https://www.bgov.com/news/TE7KPSKGZAL4" TargetMode="External"/><Relationship Id="rId4" Type="http://schemas.openxmlformats.org/officeDocument/2006/relationships/diagramQuickStyle" Target="../diagrams/quickStyle13.xml"/><Relationship Id="rId9" Type="http://schemas.openxmlformats.org/officeDocument/2006/relationships/hyperlink" Target="https://www.flsenate.gov/Laws/Constitution" TargetMode="Externa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hyperlink" Target="https://www.in.gov/gov/newsroom/2026-bill-watch/" TargetMode="External"/><Relationship Id="rId7" Type="http://schemas.openxmlformats.org/officeDocument/2006/relationships/diagramQuickStyle" Target="../diagrams/quickStyle14.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hyperlink" Target="https://iga.in.gov/information/bill-becomes-law" TargetMode="External"/><Relationship Id="rId9" Type="http://schemas.microsoft.com/office/2007/relationships/diagramDrawing" Target="../diagrams/drawing14.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hyperlink" Target="https://www.nmlegis.gov/Publications/Session_Dates.pdf" TargetMode="External"/><Relationship Id="rId7" Type="http://schemas.openxmlformats.org/officeDocument/2006/relationships/diagramQuickStyle" Target="../diagrams/quickStyle15.xm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hyperlink" Target="https://www.sos.nm.gov/legislation-and-lobbying/signed-chaptered-bills/2026-legislation/" TargetMode="External"/><Relationship Id="rId9" Type="http://schemas.microsoft.com/office/2007/relationships/diagramDrawing" Target="../diagrams/drawing15.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hyperlink" Target="https://www.oregonlegislature.gov/calendar" TargetMode="External"/><Relationship Id="rId7" Type="http://schemas.openxmlformats.org/officeDocument/2006/relationships/diagramQuickStyle" Target="../diagrams/quickStyle16.xml"/><Relationship Id="rId2" Type="http://schemas.openxmlformats.org/officeDocument/2006/relationships/hyperlink" Target="https://olis.oregonlegislature.gov/liz/2026R1/Measures/GovernorSignedBills" TargetMode="External"/><Relationship Id="rId1" Type="http://schemas.openxmlformats.org/officeDocument/2006/relationships/slideLayout" Target="../slideLayouts/slideLayout28.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hyperlink" Target="https://www.oregonlegislature.gov/citizen_engagement/Pages/How-an-Idea-Becomes-Law.aspx" TargetMode="External"/><Relationship Id="rId9" Type="http://schemas.microsoft.com/office/2007/relationships/diagramDrawing" Target="../diagrams/drawing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hyperlink" Target="https://le.utah.gov/sessionSchedule/sessdates.jsp?selyear=2026&amp;seltype=2" TargetMode="External"/><Relationship Id="rId7" Type="http://schemas.openxmlformats.org/officeDocument/2006/relationships/diagramColors" Target="../diagrams/colors17.xml"/><Relationship Id="rId2" Type="http://schemas.openxmlformats.org/officeDocument/2006/relationships/hyperlink" Target="https://le.utah.gov/asp/passedbills/passedbills.asp" TargetMode="External"/><Relationship Id="rId1" Type="http://schemas.openxmlformats.org/officeDocument/2006/relationships/slideLayout" Target="../slideLayouts/slideLayout2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hyperlink" Target="https://law.lis.virginia.gov/constitutionfull/" TargetMode="External"/><Relationship Id="rId7" Type="http://schemas.openxmlformats.org/officeDocument/2006/relationships/diagramColors" Target="../diagrams/colors18.xml"/><Relationship Id="rId2" Type="http://schemas.openxmlformats.org/officeDocument/2006/relationships/hyperlink" Target="https://lis.virginia.gov/session-details/20261/statistics/status" TargetMode="External"/><Relationship Id="rId1" Type="http://schemas.openxmlformats.org/officeDocument/2006/relationships/slideLayout" Target="../slideLayouts/slideLayout28.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hyperlink" Target="https://www.bgov.com/news/TBT3A3KIJHCS" TargetMode="Externa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hyperlink" Target="https://leg.wa.gov/bills-meetings-and-session/session/session-documents/latest-session-documents/" TargetMode="External"/><Relationship Id="rId7" Type="http://schemas.openxmlformats.org/officeDocument/2006/relationships/diagramQuickStyle" Target="../diagrams/quickStyle19.xm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hyperlink" Target="https://governor.wa.gov/official-actions/bill-actions" TargetMode="External"/><Relationship Id="rId9" Type="http://schemas.microsoft.com/office/2007/relationships/diagramDrawing" Target="../diagrams/drawing19.xml"/></Relationships>
</file>

<file path=ppt/slides/_rels/slide33.xml.rels><?xml version="1.0" encoding="UTF-8" standalone="yes"?>
<Relationships xmlns="http://schemas.openxmlformats.org/package/2006/relationships"><Relationship Id="rId8" Type="http://schemas.openxmlformats.org/officeDocument/2006/relationships/hyperlink" Target="https://www.wvlegislature.gov/Bill_Status/Bills_history.cfm?input=392&amp;year=2026&amp;sessiontype=RS&amp;btype=bill" TargetMode="External"/><Relationship Id="rId13" Type="http://schemas.openxmlformats.org/officeDocument/2006/relationships/hyperlink" Target="https://www.bgov.com/news/TBZY22KGIFVS" TargetMode="External"/><Relationship Id="rId18" Type="http://schemas.openxmlformats.org/officeDocument/2006/relationships/hyperlink" Target="https://www.wyoleg.gov/Legislation/2026/SF0041" TargetMode="External"/><Relationship Id="rId3" Type="http://schemas.openxmlformats.org/officeDocument/2006/relationships/hyperlink" Target="https://www.wvlegislature.gov/bill_status/ActionsbyGov.cfm?year=2026&amp;sessiontype=rs&amp;btype=bill" TargetMode="External"/><Relationship Id="rId21" Type="http://schemas.openxmlformats.org/officeDocument/2006/relationships/image" Target="../media/image9.svg"/><Relationship Id="rId7" Type="http://schemas.openxmlformats.org/officeDocument/2006/relationships/hyperlink" Target="https://sdlegislature.gov/Session/Bill/26759" TargetMode="External"/><Relationship Id="rId12" Type="http://schemas.openxmlformats.org/officeDocument/2006/relationships/hyperlink" Target="https://www.wvlegislature.gov/bill_status/bills_history.cfm?INPUT=4009&amp;year=2026&amp;sessiontype=RS" TargetMode="External"/><Relationship Id="rId17" Type="http://schemas.openxmlformats.org/officeDocument/2006/relationships/hyperlink" Target="https://www.wyoleg.gov/Legislation/2026/HB0096" TargetMode="External"/><Relationship Id="rId25" Type="http://schemas.openxmlformats.org/officeDocument/2006/relationships/image" Target="../media/image22.png"/><Relationship Id="rId2" Type="http://schemas.openxmlformats.org/officeDocument/2006/relationships/hyperlink" Target="https://sdlegislature.gov/Session/BillReports/SignedByGovernor/71" TargetMode="External"/><Relationship Id="rId16" Type="http://schemas.openxmlformats.org/officeDocument/2006/relationships/hyperlink" Target="https://content.govdelivery.com/accounts/WIGOV/bulletins/40c6c50" TargetMode="External"/><Relationship Id="rId20" Type="http://schemas.openxmlformats.org/officeDocument/2006/relationships/image" Target="../media/image18.svg"/><Relationship Id="rId1" Type="http://schemas.openxmlformats.org/officeDocument/2006/relationships/slideLayout" Target="../slideLayouts/slideLayout28.xml"/><Relationship Id="rId6" Type="http://schemas.openxmlformats.org/officeDocument/2006/relationships/hyperlink" Target="https://sdlegislature.gov/Session/Bill/26923" TargetMode="External"/><Relationship Id="rId11" Type="http://schemas.openxmlformats.org/officeDocument/2006/relationships/hyperlink" Target="https://www.wvlegislature.gov/Bill_Status/bills_history.cfm?INPUT=400&amp;year=2026&amp;sessiontype=RS" TargetMode="External"/><Relationship Id="rId24" Type="http://schemas.openxmlformats.org/officeDocument/2006/relationships/image" Target="../media/image25.svg"/><Relationship Id="rId5" Type="http://schemas.openxmlformats.org/officeDocument/2006/relationships/hyperlink" Target="https://www.wyoleg.gov/Legislation/2026" TargetMode="External"/><Relationship Id="rId15" Type="http://schemas.openxmlformats.org/officeDocument/2006/relationships/hyperlink" Target="https://www.dhs.wisconsin.gov/foodshare/index.htm" TargetMode="External"/><Relationship Id="rId23" Type="http://schemas.openxmlformats.org/officeDocument/2006/relationships/image" Target="../media/image16.svg"/><Relationship Id="rId10" Type="http://schemas.openxmlformats.org/officeDocument/2006/relationships/hyperlink" Target="https://www.wvlegislature.gov/Bill_Status/bills_history.cfm?INPUT=393&amp;year=2026&amp;sessiontype=RS" TargetMode="External"/><Relationship Id="rId19" Type="http://schemas.openxmlformats.org/officeDocument/2006/relationships/hyperlink" Target="https://www.bgov.com/news/TBBT9MKGCTJA" TargetMode="External"/><Relationship Id="rId4" Type="http://schemas.openxmlformats.org/officeDocument/2006/relationships/hyperlink" Target="https://docs.legis.wisconsin.gov/2025/related/acts" TargetMode="External"/><Relationship Id="rId9" Type="http://schemas.openxmlformats.org/officeDocument/2006/relationships/hyperlink" Target="https://www.bgov.com/news/TCTOPFKGZAJP" TargetMode="External"/><Relationship Id="rId14" Type="http://schemas.openxmlformats.org/officeDocument/2006/relationships/hyperlink" Target="https://docs.legis.wisconsin.gov/2025/proposals/ab180" TargetMode="External"/><Relationship Id="rId22" Type="http://schemas.openxmlformats.org/officeDocument/2006/relationships/image" Target="../media/image37.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hyperlink" Target="https://www.azleg.gov/viewDocument/?docName=https://www.azleg.gov/const/5/7.ht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azleg.gov/sessionlaw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legis.la.gov/legis/ActNumbers.aspx?sid=26R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legis.la.gov/legis/Law.aspx?p=y&amp;d=20641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budget.ny.gov/pubs/archive/fy27/en/index.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www.nysenate.gov/how-bill-becomes-law" TargetMode="External"/><Relationship Id="rId4" Type="http://schemas.openxmlformats.org/officeDocument/2006/relationships/diagramLayout" Target="../diagrams/layout3.xml"/><Relationship Id="rId9" Type="http://schemas.openxmlformats.org/officeDocument/2006/relationships/hyperlink" Target="https://www.nysenate.gov/legislatio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legis.delaware.gov/BillDetail?LegislationId=143349" TargetMode="External"/><Relationship Id="rId13" Type="http://schemas.openxmlformats.org/officeDocument/2006/relationships/hyperlink" Target="https://gc.nh.gov/bill_status/billinfo.aspx?id=413&amp;inflect=2" TargetMode="External"/><Relationship Id="rId18" Type="http://schemas.openxmlformats.org/officeDocument/2006/relationships/image" Target="../media/image22.png"/><Relationship Id="rId3" Type="http://schemas.openxmlformats.org/officeDocument/2006/relationships/hyperlink" Target="https://legis.delaware.gov/SessionLaws/Chapters?volume=166" TargetMode="External"/><Relationship Id="rId21" Type="http://schemas.openxmlformats.org/officeDocument/2006/relationships/image" Target="../media/image24.svg"/><Relationship Id="rId7" Type="http://schemas.openxmlformats.org/officeDocument/2006/relationships/hyperlink" Target="https://news.delaware.gov/2025/08/28/governor-matt-meyer-vetoes-sb-63-and-sb-75/" TargetMode="External"/><Relationship Id="rId12" Type="http://schemas.openxmlformats.org/officeDocument/2006/relationships/hyperlink" Target="https://gc.nh.gov/bill_status/billinfo.aspx?id=416&amp;inflect=2" TargetMode="External"/><Relationship Id="rId17" Type="http://schemas.openxmlformats.org/officeDocument/2006/relationships/hyperlink" Target="https://webserver.rilegislature.gov/BillText/BillText26/SenateText26/S2203.pdf" TargetMode="External"/><Relationship Id="rId2" Type="http://schemas.openxmlformats.org/officeDocument/2006/relationships/notesSlide" Target="../notesSlides/notesSlide6.xml"/><Relationship Id="rId16" Type="http://schemas.openxmlformats.org/officeDocument/2006/relationships/hyperlink" Target="https://www.bgov.com/news/TGIQQVT96OSH" TargetMode="External"/><Relationship Id="rId20" Type="http://schemas.openxmlformats.org/officeDocument/2006/relationships/image" Target="../media/image18.svg"/><Relationship Id="rId1" Type="http://schemas.openxmlformats.org/officeDocument/2006/relationships/slideLayout" Target="../slideLayouts/slideLayout3.xml"/><Relationship Id="rId6" Type="http://schemas.openxmlformats.org/officeDocument/2006/relationships/hyperlink" Target="https://legis.delaware.gov/BillDetail?LegislationId=141969" TargetMode="External"/><Relationship Id="rId11" Type="http://schemas.openxmlformats.org/officeDocument/2006/relationships/hyperlink" Target="https://gc.nh.gov/bill_status/billinfo.aspx?id=2443&amp;inflect=2" TargetMode="External"/><Relationship Id="rId5" Type="http://schemas.openxmlformats.org/officeDocument/2006/relationships/hyperlink" Target="https://webserver.rilegislature.gov/Lawrevision/plshort/pl2026nu.htm" TargetMode="External"/><Relationship Id="rId15" Type="http://schemas.openxmlformats.org/officeDocument/2006/relationships/hyperlink" Target="https://webserver.rilegislature.gov/BillText/BillText26/HouseText26/H7127.pdf" TargetMode="External"/><Relationship Id="rId23" Type="http://schemas.openxmlformats.org/officeDocument/2006/relationships/image" Target="../media/image9.svg"/><Relationship Id="rId10" Type="http://schemas.openxmlformats.org/officeDocument/2006/relationships/hyperlink" Target="https://legis.delaware.gov/BillDetail/143381" TargetMode="External"/><Relationship Id="rId19" Type="http://schemas.openxmlformats.org/officeDocument/2006/relationships/image" Target="../media/image23.svg"/><Relationship Id="rId4" Type="http://schemas.openxmlformats.org/officeDocument/2006/relationships/hyperlink" Target="https://gc.nh.gov/bill_status/misc/chaptered_final_version.aspx" TargetMode="External"/><Relationship Id="rId9" Type="http://schemas.openxmlformats.org/officeDocument/2006/relationships/hyperlink" Target="https://www.bgov.com/news/TFO0RAKGIFST" TargetMode="External"/><Relationship Id="rId14" Type="http://schemas.openxmlformats.org/officeDocument/2006/relationships/hyperlink" Target="https://gc.nh.gov/bill_status/billinfo.aspx?id=2052&amp;inflect=2" TargetMode="External"/><Relationship Id="rId22" Type="http://schemas.openxmlformats.org/officeDocument/2006/relationships/image" Target="../media/image2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64A9-1C9D-4E9F-E851-541B56D84E7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B6162E4-1DBC-F717-4552-17CBF36D12BF}"/>
              </a:ext>
            </a:extLst>
          </p:cNvPr>
          <p:cNvGrpSpPr/>
          <p:nvPr/>
        </p:nvGrpSpPr>
        <p:grpSpPr>
          <a:xfrm>
            <a:off x="506361" y="1272139"/>
            <a:ext cx="5799436" cy="2730443"/>
            <a:chOff x="543699" y="1262514"/>
            <a:chExt cx="5799436" cy="2730443"/>
          </a:xfrm>
        </p:grpSpPr>
        <p:sp>
          <p:nvSpPr>
            <p:cNvPr id="4" name="TextBox 3">
              <a:extLst>
                <a:ext uri="{FF2B5EF4-FFF2-40B4-BE49-F238E27FC236}">
                  <a16:creationId xmlns:a16="http://schemas.microsoft.com/office/drawing/2014/main" id="{C73C498A-35E3-DAC8-F34D-BEFE19B2CB03}"/>
                </a:ext>
              </a:extLst>
            </p:cNvPr>
            <p:cNvSpPr txBox="1"/>
            <p:nvPr/>
          </p:nvSpPr>
          <p:spPr>
            <a:xfrm>
              <a:off x="543699" y="1262514"/>
              <a:ext cx="55523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a:ln>
                    <a:noFill/>
                  </a:ln>
                  <a:solidFill>
                    <a:srgbClr val="8A5DB5"/>
                  </a:solidFill>
                  <a:effectLst/>
                  <a:uLnTx/>
                  <a:uFillTx/>
                  <a:latin typeface="Aptos" panose="02110004020202020204"/>
                  <a:ea typeface="+mn-ea"/>
                  <a:cs typeface="+mn-cs"/>
                </a:rPr>
                <a:t>BLOOMBERG GOVERNMENT ONPOINT</a:t>
              </a:r>
            </a:p>
          </p:txBody>
        </p:sp>
        <p:sp>
          <p:nvSpPr>
            <p:cNvPr id="5" name="TextBox 4">
              <a:extLst>
                <a:ext uri="{FF2B5EF4-FFF2-40B4-BE49-F238E27FC236}">
                  <a16:creationId xmlns:a16="http://schemas.microsoft.com/office/drawing/2014/main" id="{8308000A-3087-CE5C-7595-95E5F7D89432}"/>
                </a:ext>
              </a:extLst>
            </p:cNvPr>
            <p:cNvSpPr txBox="1"/>
            <p:nvPr/>
          </p:nvSpPr>
          <p:spPr>
            <a:xfrm>
              <a:off x="543699" y="1859756"/>
              <a:ext cx="579943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20" normalizeH="0" baseline="0" noProof="0" dirty="0">
                  <a:ln>
                    <a:noFill/>
                  </a:ln>
                  <a:effectLst/>
                  <a:uLnTx/>
                  <a:uFillTx/>
                  <a:latin typeface="Aptos" panose="02110004020202020204"/>
                  <a:ea typeface="+mn-ea"/>
                  <a:cs typeface="+mn-cs"/>
                </a:rPr>
                <a:t>Thirty-Nine States Adjourned</a:t>
              </a:r>
              <a:r>
                <a:rPr lang="en-US" sz="2500" b="1" spc="20" dirty="0">
                  <a:latin typeface="Aptos" panose="02110004020202020204"/>
                </a:rPr>
                <a:t> With New Data Center, Privacy, AI, Tax Laws</a:t>
              </a:r>
              <a:endParaRPr kumimoji="0" lang="en-US" sz="2500" b="1" i="0" u="none" kern="1200" cap="none" spc="20" normalizeH="0" baseline="0" noProof="0" dirty="0">
                <a:ln>
                  <a:noFill/>
                </a:ln>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7024B4F-ED3F-5E6F-D2E9-41498FDD5E0F}"/>
                </a:ext>
              </a:extLst>
            </p:cNvPr>
            <p:cNvSpPr txBox="1"/>
            <p:nvPr/>
          </p:nvSpPr>
          <p:spPr>
            <a:xfrm>
              <a:off x="543699" y="2918662"/>
              <a:ext cx="2529701"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50" normalizeH="0" baseline="0" noProof="0">
                  <a:ln>
                    <a:noFill/>
                  </a:ln>
                  <a:solidFill>
                    <a:prstClr val="black"/>
                  </a:solidFill>
                  <a:effectLst/>
                  <a:uLnTx/>
                  <a:uFillTx/>
                  <a:latin typeface="Aptos" panose="02110004020202020204"/>
                  <a:ea typeface="+mn-ea"/>
                  <a:cs typeface="+mn-cs"/>
                </a:rPr>
                <a:t>July 10, 2026</a:t>
              </a:r>
            </a:p>
          </p:txBody>
        </p:sp>
        <p:sp>
          <p:nvSpPr>
            <p:cNvPr id="8" name="TextBox 7">
              <a:extLst>
                <a:ext uri="{FF2B5EF4-FFF2-40B4-BE49-F238E27FC236}">
                  <a16:creationId xmlns:a16="http://schemas.microsoft.com/office/drawing/2014/main" id="{616652E2-EBD7-EE79-FB90-7168726C031A}"/>
                </a:ext>
              </a:extLst>
            </p:cNvPr>
            <p:cNvSpPr txBox="1"/>
            <p:nvPr/>
          </p:nvSpPr>
          <p:spPr>
            <a:xfrm>
              <a:off x="543699" y="3438959"/>
              <a:ext cx="360496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50" normalizeH="0" baseline="0" noProof="0">
                  <a:ln>
                    <a:noFill/>
                  </a:ln>
                  <a:solidFill>
                    <a:srgbClr val="8A5DB5"/>
                  </a:solidFill>
                  <a:effectLst/>
                  <a:uLnTx/>
                  <a:uFillTx/>
                  <a:latin typeface="Aptos" panose="02110004020202020204"/>
                  <a:ea typeface="+mn-ea"/>
                  <a:cs typeface="+mn-cs"/>
                </a:rPr>
                <a:t>Claire Hebert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50" normalizeH="0" baseline="0" noProof="0">
                  <a:ln>
                    <a:noFill/>
                  </a:ln>
                  <a:solidFill>
                    <a:srgbClr val="8A5DB5"/>
                  </a:solidFill>
                  <a:effectLst/>
                  <a:uLnTx/>
                  <a:uFillTx/>
                  <a:latin typeface="Aptos Light" panose="020B0004020202020204" pitchFamily="34" charset="0"/>
                  <a:ea typeface="+mn-ea"/>
                  <a:cs typeface="+mn-cs"/>
                </a:rPr>
                <a:t>State Legislative Analyst</a:t>
              </a:r>
            </a:p>
          </p:txBody>
        </p:sp>
      </p:grpSp>
      <p:pic>
        <p:nvPicPr>
          <p:cNvPr id="10" name="Picture 9">
            <a:extLst>
              <a:ext uri="{FF2B5EF4-FFF2-40B4-BE49-F238E27FC236}">
                <a16:creationId xmlns:a16="http://schemas.microsoft.com/office/drawing/2014/main" id="{244E8EAB-4082-F98E-3642-82DE31A59B09}"/>
              </a:ext>
            </a:extLst>
          </p:cNvPr>
          <p:cNvPicPr>
            <a:picLocks noChangeAspect="1"/>
          </p:cNvPicPr>
          <p:nvPr/>
        </p:nvPicPr>
        <p:blipFill>
          <a:blip r:embed="rId2" cstate="hq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a:xfrm>
            <a:off x="6305797" y="0"/>
            <a:ext cx="5912540" cy="6857999"/>
          </a:xfrm>
          <a:prstGeom prst="rect">
            <a:avLst/>
          </a:prstGeom>
        </p:spPr>
      </p:pic>
      <p:sp>
        <p:nvSpPr>
          <p:cNvPr id="19" name="TextBox 18">
            <a:extLst>
              <a:ext uri="{FF2B5EF4-FFF2-40B4-BE49-F238E27FC236}">
                <a16:creationId xmlns:a16="http://schemas.microsoft.com/office/drawing/2014/main" id="{0848450B-85FE-4770-F5C8-E903C8BCAECE}"/>
              </a:ext>
            </a:extLst>
          </p:cNvPr>
          <p:cNvSpPr txBox="1"/>
          <p:nvPr/>
        </p:nvSpPr>
        <p:spPr>
          <a:xfrm>
            <a:off x="6310254" y="6627168"/>
            <a:ext cx="261206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600"/>
              </a:spcAft>
              <a:buClr>
                <a:srgbClr val="8A5DB5"/>
              </a:buClr>
              <a:buSzPct val="90000"/>
              <a:buFont typeface="Arial" panose="020B0604020202020204" pitchFamily="34" charset="0"/>
              <a:buNone/>
              <a:tabLst/>
              <a:defRPr/>
            </a:pPr>
            <a:r>
              <a:rPr kumimoji="0" lang="en-US" sz="900" b="0" i="0" u="none" strike="noStrike" kern="1200" cap="none" spc="0" normalizeH="0" baseline="0" noProof="0">
                <a:ln>
                  <a:noFill/>
                </a:ln>
                <a:solidFill>
                  <a:schemeClr val="bg1"/>
                </a:solidFill>
                <a:effectLst/>
                <a:uLnTx/>
                <a:uFillTx/>
                <a:latin typeface="Aptos" panose="020B0004020202020204" pitchFamily="34" charset="0"/>
                <a:ea typeface="+mn-ea"/>
                <a:cs typeface="+mn-cs"/>
              </a:rPr>
              <a:t>Photo Credit: Stefani Reynolds/Bloomberg</a:t>
            </a:r>
          </a:p>
        </p:txBody>
      </p:sp>
    </p:spTree>
    <p:extLst>
      <p:ext uri="{BB962C8B-B14F-4D97-AF65-F5344CB8AC3E}">
        <p14:creationId xmlns:p14="http://schemas.microsoft.com/office/powerpoint/2010/main" val="93761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FDE4D-6381-3C93-FEA0-FEE547AC651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F62072-C542-D3E9-449F-1C588D4D434B}"/>
              </a:ext>
            </a:extLst>
          </p:cNvPr>
          <p:cNvSpPr>
            <a:spLocks noGrp="1"/>
          </p:cNvSpPr>
          <p:nvPr>
            <p:ph type="ctrTitle"/>
          </p:nvPr>
        </p:nvSpPr>
        <p:spPr/>
        <p:txBody>
          <a:bodyPr/>
          <a:lstStyle/>
          <a:p>
            <a:r>
              <a:rPr lang="en-US"/>
              <a:t>State Legislative Sessions</a:t>
            </a:r>
            <a:br>
              <a:rPr lang="en-US"/>
            </a:br>
            <a:r>
              <a:rPr lang="en-US">
                <a:solidFill>
                  <a:srgbClr val="8A5DB5"/>
                </a:solidFill>
              </a:rPr>
              <a:t>May Adjournments</a:t>
            </a:r>
          </a:p>
        </p:txBody>
      </p:sp>
    </p:spTree>
    <p:extLst>
      <p:ext uri="{BB962C8B-B14F-4D97-AF65-F5344CB8AC3E}">
        <p14:creationId xmlns:p14="http://schemas.microsoft.com/office/powerpoint/2010/main" val="226218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90290-7E4B-F506-DA36-B094BCF56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4B82F-3243-F4EB-58FC-179746AF6541}"/>
              </a:ext>
            </a:extLst>
          </p:cNvPr>
          <p:cNvSpPr>
            <a:spLocks noGrp="1"/>
          </p:cNvSpPr>
          <p:nvPr>
            <p:ph type="title"/>
          </p:nvPr>
        </p:nvSpPr>
        <p:spPr/>
        <p:txBody>
          <a:bodyPr/>
          <a:lstStyle/>
          <a:p>
            <a:r>
              <a:rPr lang="en-US">
                <a:latin typeface="Aptos Black" panose="020B0004020202020204" pitchFamily="34" charset="0"/>
              </a:rPr>
              <a:t>Colorado</a:t>
            </a:r>
            <a:r>
              <a:rPr lang="en-US"/>
              <a:t>: AI Law Replaced, Taxes Modified &amp; Betting Restricted </a:t>
            </a:r>
          </a:p>
        </p:txBody>
      </p:sp>
      <p:sp>
        <p:nvSpPr>
          <p:cNvPr id="3" name="Slide Number Placeholder 2">
            <a:extLst>
              <a:ext uri="{FF2B5EF4-FFF2-40B4-BE49-F238E27FC236}">
                <a16:creationId xmlns:a16="http://schemas.microsoft.com/office/drawing/2014/main" id="{275DF18C-C8B3-7301-2A12-2390947C270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aphicFrame>
        <p:nvGraphicFramePr>
          <p:cNvPr id="26" name="Diagram 25">
            <a:extLst>
              <a:ext uri="{FF2B5EF4-FFF2-40B4-BE49-F238E27FC236}">
                <a16:creationId xmlns:a16="http://schemas.microsoft.com/office/drawing/2014/main" id="{A070E0E3-51E0-DB9A-3F68-37A12EE7EFC8}"/>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E4787270-DA65-0A1D-6AB0-995340B89EF6}"/>
              </a:ext>
            </a:extLst>
          </p:cNvPr>
          <p:cNvSpPr txBox="1"/>
          <p:nvPr/>
        </p:nvSpPr>
        <p:spPr>
          <a:xfrm>
            <a:off x="1277472" y="1557254"/>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AI Regulations</a:t>
            </a:r>
          </a:p>
        </p:txBody>
      </p:sp>
      <p:sp>
        <p:nvSpPr>
          <p:cNvPr id="30" name="TextBox 29">
            <a:extLst>
              <a:ext uri="{FF2B5EF4-FFF2-40B4-BE49-F238E27FC236}">
                <a16:creationId xmlns:a16="http://schemas.microsoft.com/office/drawing/2014/main" id="{566B50B3-F797-50AD-FE9C-0597FA3FFEBE}"/>
              </a:ext>
            </a:extLst>
          </p:cNvPr>
          <p:cNvSpPr txBox="1"/>
          <p:nvPr/>
        </p:nvSpPr>
        <p:spPr>
          <a:xfrm>
            <a:off x="1280799" y="4450514"/>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Conversion Therapy</a:t>
            </a:r>
          </a:p>
        </p:txBody>
      </p:sp>
      <p:sp>
        <p:nvSpPr>
          <p:cNvPr id="32" name="Straight Connector 31">
            <a:extLst>
              <a:ext uri="{FF2B5EF4-FFF2-40B4-BE49-F238E27FC236}">
                <a16:creationId xmlns:a16="http://schemas.microsoft.com/office/drawing/2014/main" id="{85B8FE17-9A80-E904-912B-58B0281FF6AA}"/>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39" name="Straight Connector 38">
            <a:extLst>
              <a:ext uri="{FF2B5EF4-FFF2-40B4-BE49-F238E27FC236}">
                <a16:creationId xmlns:a16="http://schemas.microsoft.com/office/drawing/2014/main" id="{8CF7E12A-2797-503B-3021-4C6061CB7A60}"/>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40" name="Freeform: Shape 39">
            <a:extLst>
              <a:ext uri="{FF2B5EF4-FFF2-40B4-BE49-F238E27FC236}">
                <a16:creationId xmlns:a16="http://schemas.microsoft.com/office/drawing/2014/main" id="{9118E301-EDA9-71DD-C1E1-F032A7F75F5F}"/>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Legislation</a:t>
            </a:r>
          </a:p>
        </p:txBody>
      </p:sp>
      <p:sp>
        <p:nvSpPr>
          <p:cNvPr id="41" name="Freeform: Shape 40">
            <a:extLst>
              <a:ext uri="{FF2B5EF4-FFF2-40B4-BE49-F238E27FC236}">
                <a16:creationId xmlns:a16="http://schemas.microsoft.com/office/drawing/2014/main" id="{835BCC2C-32F7-D3AD-F1E9-118BF982A81B}"/>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Dates</a:t>
            </a:r>
          </a:p>
        </p:txBody>
      </p:sp>
      <p:sp>
        <p:nvSpPr>
          <p:cNvPr id="45" name="Text Placeholder 26">
            <a:extLst>
              <a:ext uri="{FF2B5EF4-FFF2-40B4-BE49-F238E27FC236}">
                <a16:creationId xmlns:a16="http://schemas.microsoft.com/office/drawing/2014/main" id="{07C81477-499C-FAE8-DEB7-97B8B08D6BFB}"/>
              </a:ext>
            </a:extLst>
          </p:cNvPr>
          <p:cNvSpPr>
            <a:spLocks noGrp="1"/>
          </p:cNvSpPr>
          <p:nvPr>
            <p:ph type="body" sz="quarter" idx="12"/>
          </p:nvPr>
        </p:nvSpPr>
        <p:spPr>
          <a:xfrm>
            <a:off x="640050" y="6243420"/>
            <a:ext cx="6954837" cy="365125"/>
          </a:xfrm>
        </p:spPr>
        <p:txBody>
          <a:bodyPr/>
          <a:lstStyle/>
          <a:p>
            <a:r>
              <a:rPr lang="en-US"/>
              <a:t>Sources: </a:t>
            </a:r>
            <a:r>
              <a:rPr lang="en-US">
                <a:hlinkClick r:id="rId8"/>
              </a:rPr>
              <a:t>Colorado How a Bill Becomes a Law</a:t>
            </a:r>
            <a:r>
              <a:rPr lang="en-US"/>
              <a:t>; </a:t>
            </a:r>
            <a:r>
              <a:rPr lang="en-US">
                <a:hlinkClick r:id="rId9"/>
              </a:rPr>
              <a:t>2026 Regular Session Laws</a:t>
            </a:r>
            <a:r>
              <a:rPr lang="en-US"/>
              <a:t>; </a:t>
            </a:r>
            <a:r>
              <a:rPr lang="en-US">
                <a:hlinkClick r:id="rId10"/>
              </a:rPr>
              <a:t>Colorado Deadline Schedule</a:t>
            </a:r>
            <a:endParaRPr lang="en-US"/>
          </a:p>
        </p:txBody>
      </p:sp>
      <p:sp>
        <p:nvSpPr>
          <p:cNvPr id="46" name="TextBox 45">
            <a:extLst>
              <a:ext uri="{FF2B5EF4-FFF2-40B4-BE49-F238E27FC236}">
                <a16:creationId xmlns:a16="http://schemas.microsoft.com/office/drawing/2014/main" id="{A5BBA44B-E017-7691-E819-EF170420733F}"/>
              </a:ext>
            </a:extLst>
          </p:cNvPr>
          <p:cNvSpPr txBox="1"/>
          <p:nvPr/>
        </p:nvSpPr>
        <p:spPr>
          <a:xfrm>
            <a:off x="1277472" y="3483870"/>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Sports Betting</a:t>
            </a:r>
          </a:p>
        </p:txBody>
      </p:sp>
      <p:sp>
        <p:nvSpPr>
          <p:cNvPr id="7" name="TextBox 6">
            <a:extLst>
              <a:ext uri="{FF2B5EF4-FFF2-40B4-BE49-F238E27FC236}">
                <a16:creationId xmlns:a16="http://schemas.microsoft.com/office/drawing/2014/main" id="{BCC0D67E-799B-F165-8A8E-C6EAACBF2308}"/>
              </a:ext>
            </a:extLst>
          </p:cNvPr>
          <p:cNvSpPr txBox="1"/>
          <p:nvPr/>
        </p:nvSpPr>
        <p:spPr>
          <a:xfrm>
            <a:off x="1277472" y="5410486"/>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Red-Flag Laws</a:t>
            </a:r>
          </a:p>
        </p:txBody>
      </p:sp>
      <p:sp>
        <p:nvSpPr>
          <p:cNvPr id="9" name="TextBox 8">
            <a:extLst>
              <a:ext uri="{FF2B5EF4-FFF2-40B4-BE49-F238E27FC236}">
                <a16:creationId xmlns:a16="http://schemas.microsoft.com/office/drawing/2014/main" id="{BF5B9FDB-8079-DFB9-E76D-43915F925B08}"/>
              </a:ext>
            </a:extLst>
          </p:cNvPr>
          <p:cNvSpPr txBox="1"/>
          <p:nvPr/>
        </p:nvSpPr>
        <p:spPr>
          <a:xfrm>
            <a:off x="1277472" y="2556005"/>
            <a:ext cx="1164983"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Tax Changes</a:t>
            </a:r>
          </a:p>
        </p:txBody>
      </p:sp>
      <p:sp>
        <p:nvSpPr>
          <p:cNvPr id="15" name="Rectangle 14">
            <a:extLst>
              <a:ext uri="{FF2B5EF4-FFF2-40B4-BE49-F238E27FC236}">
                <a16:creationId xmlns:a16="http://schemas.microsoft.com/office/drawing/2014/main" id="{B61E6D4F-034C-CCB2-61FA-78A5B0262101}"/>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JANUARY 14</a:t>
            </a:r>
          </a:p>
        </p:txBody>
      </p:sp>
      <p:sp>
        <p:nvSpPr>
          <p:cNvPr id="17" name="Freeform: Shape 16">
            <a:extLst>
              <a:ext uri="{FF2B5EF4-FFF2-40B4-BE49-F238E27FC236}">
                <a16:creationId xmlns:a16="http://schemas.microsoft.com/office/drawing/2014/main" id="{94BE6A11-CC51-37BB-0C99-D4C294D77675}"/>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rPr>
              <a:t>Session commenced </a:t>
            </a:r>
          </a:p>
        </p:txBody>
      </p:sp>
      <p:sp>
        <p:nvSpPr>
          <p:cNvPr id="18" name="Rectangle 17">
            <a:extLst>
              <a:ext uri="{FF2B5EF4-FFF2-40B4-BE49-F238E27FC236}">
                <a16:creationId xmlns:a16="http://schemas.microsoft.com/office/drawing/2014/main" id="{293D7B83-590D-64ED-3F75-3B81F75D6E66}"/>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MARCH 20</a:t>
            </a:r>
          </a:p>
        </p:txBody>
      </p:sp>
      <p:sp>
        <p:nvSpPr>
          <p:cNvPr id="19" name="Freeform: Shape 18">
            <a:extLst>
              <a:ext uri="{FF2B5EF4-FFF2-40B4-BE49-F238E27FC236}">
                <a16:creationId xmlns:a16="http://schemas.microsoft.com/office/drawing/2014/main" id="{3CCFDDD8-2F5C-27A1-D2BD-189DB14C8711}"/>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Last day to pass chamber of origin</a:t>
            </a:r>
          </a:p>
        </p:txBody>
      </p:sp>
      <p:sp>
        <p:nvSpPr>
          <p:cNvPr id="20" name="Rectangle 19">
            <a:extLst>
              <a:ext uri="{FF2B5EF4-FFF2-40B4-BE49-F238E27FC236}">
                <a16:creationId xmlns:a16="http://schemas.microsoft.com/office/drawing/2014/main" id="{28B7583B-3325-4A8E-D0DA-EFBC75906811}"/>
              </a:ext>
            </a:extLst>
          </p:cNvPr>
          <p:cNvSpPr/>
          <p:nvPr/>
        </p:nvSpPr>
        <p:spPr>
          <a:xfrm>
            <a:off x="9686798" y="27875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MAY 13</a:t>
            </a:r>
          </a:p>
        </p:txBody>
      </p:sp>
      <p:sp>
        <p:nvSpPr>
          <p:cNvPr id="21" name="Rectangle 20">
            <a:extLst>
              <a:ext uri="{FF2B5EF4-FFF2-40B4-BE49-F238E27FC236}">
                <a16:creationId xmlns:a16="http://schemas.microsoft.com/office/drawing/2014/main" id="{ECD6E8D9-61A4-6B2E-9E50-E2445DBFA2DA}"/>
              </a:ext>
            </a:extLst>
          </p:cNvPr>
          <p:cNvSpPr/>
          <p:nvPr/>
        </p:nvSpPr>
        <p:spPr>
          <a:xfrm>
            <a:off x="9686798" y="3344609"/>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WITHIN 30 DAYS</a:t>
            </a:r>
          </a:p>
        </p:txBody>
      </p:sp>
      <p:sp>
        <p:nvSpPr>
          <p:cNvPr id="22" name="Freeform: Shape 21">
            <a:extLst>
              <a:ext uri="{FF2B5EF4-FFF2-40B4-BE49-F238E27FC236}">
                <a16:creationId xmlns:a16="http://schemas.microsoft.com/office/drawing/2014/main" id="{78C56592-1C66-83CB-9561-17B7B052361A}"/>
              </a:ext>
            </a:extLst>
          </p:cNvPr>
          <p:cNvSpPr/>
          <p:nvPr/>
        </p:nvSpPr>
        <p:spPr>
          <a:xfrm>
            <a:off x="9687417" y="29728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Session adjourned</a:t>
            </a:r>
          </a:p>
        </p:txBody>
      </p:sp>
      <p:sp>
        <p:nvSpPr>
          <p:cNvPr id="23" name="Freeform: Shape 22">
            <a:extLst>
              <a:ext uri="{FF2B5EF4-FFF2-40B4-BE49-F238E27FC236}">
                <a16:creationId xmlns:a16="http://schemas.microsoft.com/office/drawing/2014/main" id="{909AF95E-9CF6-625C-BCD4-0B49EE194065}"/>
              </a:ext>
            </a:extLst>
          </p:cNvPr>
          <p:cNvSpPr/>
          <p:nvPr/>
        </p:nvSpPr>
        <p:spPr>
          <a:xfrm>
            <a:off x="9687417" y="3529944"/>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Deadline for governor action after adjournment or bills become law</a:t>
            </a:r>
          </a:p>
        </p:txBody>
      </p:sp>
      <p:sp>
        <p:nvSpPr>
          <p:cNvPr id="12" name="Freeform: Shape 11">
            <a:extLst>
              <a:ext uri="{FF2B5EF4-FFF2-40B4-BE49-F238E27FC236}">
                <a16:creationId xmlns:a16="http://schemas.microsoft.com/office/drawing/2014/main" id="{E0B1D5A2-15A6-504A-D39C-CC8820C68FDB}"/>
              </a:ext>
            </a:extLst>
          </p:cNvPr>
          <p:cNvSpPr/>
          <p:nvPr/>
        </p:nvSpPr>
        <p:spPr>
          <a:xfrm>
            <a:off x="10192619" y="5395817"/>
            <a:ext cx="153086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0B0004020202020204" pitchFamily="34" charset="0"/>
                <a:ea typeface="+mn-ea"/>
                <a:cs typeface="+mn-cs"/>
              </a:rPr>
              <a:t>430+ Enacted</a:t>
            </a:r>
          </a:p>
        </p:txBody>
      </p:sp>
      <p:sp>
        <p:nvSpPr>
          <p:cNvPr id="13" name="Straight Connector 12">
            <a:extLst>
              <a:ext uri="{FF2B5EF4-FFF2-40B4-BE49-F238E27FC236}">
                <a16:creationId xmlns:a16="http://schemas.microsoft.com/office/drawing/2014/main" id="{B3918CF5-7B5A-51D8-FFB6-1B2BB5FDE28D}"/>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5" name="Freeform 5">
            <a:extLst>
              <a:ext uri="{FF2B5EF4-FFF2-40B4-BE49-F238E27FC236}">
                <a16:creationId xmlns:a16="http://schemas.microsoft.com/office/drawing/2014/main" id="{2F8A613C-FB4B-A04E-6234-11D8580C9CF1}"/>
              </a:ext>
            </a:extLst>
          </p:cNvPr>
          <p:cNvSpPr>
            <a:spLocks noChangeAspect="1"/>
          </p:cNvSpPr>
          <p:nvPr/>
        </p:nvSpPr>
        <p:spPr bwMode="auto">
          <a:xfrm>
            <a:off x="9635673" y="5256737"/>
            <a:ext cx="504287" cy="407557"/>
          </a:xfrm>
          <a:custGeom>
            <a:avLst/>
            <a:gdLst>
              <a:gd name="T0" fmla="*/ 310 w 538"/>
              <a:gd name="T1" fmla="*/ 32 h 442"/>
              <a:gd name="T2" fmla="*/ 189 w 538"/>
              <a:gd name="T3" fmla="*/ 17 h 442"/>
              <a:gd name="T4" fmla="*/ 63 w 538"/>
              <a:gd name="T5" fmla="*/ 0 h 442"/>
              <a:gd name="T6" fmla="*/ 57 w 538"/>
              <a:gd name="T7" fmla="*/ 4 h 442"/>
              <a:gd name="T8" fmla="*/ 51 w 538"/>
              <a:gd name="T9" fmla="*/ 47 h 442"/>
              <a:gd name="T10" fmla="*/ 15 w 538"/>
              <a:gd name="T11" fmla="*/ 289 h 442"/>
              <a:gd name="T12" fmla="*/ 0 w 538"/>
              <a:gd name="T13" fmla="*/ 387 h 442"/>
              <a:gd name="T14" fmla="*/ 147 w 538"/>
              <a:gd name="T15" fmla="*/ 407 h 442"/>
              <a:gd name="T16" fmla="*/ 216 w 538"/>
              <a:gd name="T17" fmla="*/ 415 h 442"/>
              <a:gd name="T18" fmla="*/ 335 w 538"/>
              <a:gd name="T19" fmla="*/ 427 h 442"/>
              <a:gd name="T20" fmla="*/ 397 w 538"/>
              <a:gd name="T21" fmla="*/ 434 h 442"/>
              <a:gd name="T22" fmla="*/ 512 w 538"/>
              <a:gd name="T23" fmla="*/ 442 h 442"/>
              <a:gd name="T24" fmla="*/ 524 w 538"/>
              <a:gd name="T25" fmla="*/ 247 h 442"/>
              <a:gd name="T26" fmla="*/ 538 w 538"/>
              <a:gd name="T27" fmla="*/ 52 h 442"/>
              <a:gd name="T28" fmla="*/ 446 w 538"/>
              <a:gd name="T29" fmla="*/ 44 h 442"/>
              <a:gd name="T30" fmla="*/ 310 w 538"/>
              <a:gd name="T31" fmla="*/ 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8" h="442">
                <a:moveTo>
                  <a:pt x="310" y="32"/>
                </a:moveTo>
                <a:lnTo>
                  <a:pt x="189" y="17"/>
                </a:lnTo>
                <a:lnTo>
                  <a:pt x="63" y="0"/>
                </a:lnTo>
                <a:lnTo>
                  <a:pt x="57" y="4"/>
                </a:lnTo>
                <a:lnTo>
                  <a:pt x="51" y="47"/>
                </a:lnTo>
                <a:lnTo>
                  <a:pt x="15" y="289"/>
                </a:lnTo>
                <a:lnTo>
                  <a:pt x="0" y="387"/>
                </a:lnTo>
                <a:lnTo>
                  <a:pt x="147" y="407"/>
                </a:lnTo>
                <a:lnTo>
                  <a:pt x="216" y="415"/>
                </a:lnTo>
                <a:lnTo>
                  <a:pt x="335" y="427"/>
                </a:lnTo>
                <a:lnTo>
                  <a:pt x="397" y="434"/>
                </a:lnTo>
                <a:lnTo>
                  <a:pt x="512" y="442"/>
                </a:lnTo>
                <a:lnTo>
                  <a:pt x="524" y="247"/>
                </a:lnTo>
                <a:lnTo>
                  <a:pt x="538" y="52"/>
                </a:lnTo>
                <a:lnTo>
                  <a:pt x="446" y="44"/>
                </a:lnTo>
                <a:lnTo>
                  <a:pt x="310" y="3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260559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64E4D-3F94-563D-4E4F-90B28F864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4C91D-86D8-E93E-DE1A-F8DAA1EF691F}"/>
              </a:ext>
            </a:extLst>
          </p:cNvPr>
          <p:cNvSpPr>
            <a:spLocks noGrp="1"/>
          </p:cNvSpPr>
          <p:nvPr>
            <p:ph type="title"/>
          </p:nvPr>
        </p:nvSpPr>
        <p:spPr/>
        <p:txBody>
          <a:bodyPr/>
          <a:lstStyle/>
          <a:p>
            <a:r>
              <a:rPr lang="en-US" dirty="0">
                <a:latin typeface="Aptos Black" panose="020B0004020202020204" pitchFamily="34" charset="0"/>
              </a:rPr>
              <a:t>Connecticut</a:t>
            </a:r>
            <a:r>
              <a:rPr lang="en-US" dirty="0"/>
              <a:t>: Sweeping AI, Data Privacy, Employment Laws Passed</a:t>
            </a:r>
          </a:p>
        </p:txBody>
      </p:sp>
      <p:sp>
        <p:nvSpPr>
          <p:cNvPr id="3" name="Slide Number Placeholder 2">
            <a:extLst>
              <a:ext uri="{FF2B5EF4-FFF2-40B4-BE49-F238E27FC236}">
                <a16:creationId xmlns:a16="http://schemas.microsoft.com/office/drawing/2014/main" id="{0D7BAB22-9931-C43E-4362-BE017AE0FB1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aphicFrame>
        <p:nvGraphicFramePr>
          <p:cNvPr id="26" name="Diagram 25">
            <a:extLst>
              <a:ext uri="{FF2B5EF4-FFF2-40B4-BE49-F238E27FC236}">
                <a16:creationId xmlns:a16="http://schemas.microsoft.com/office/drawing/2014/main" id="{B69D9D3C-307B-D576-4A58-748FAFFFA4E0}"/>
              </a:ext>
            </a:extLst>
          </p:cNvPr>
          <p:cNvGraphicFramePr/>
          <p:nvPr>
            <p:extLst>
              <p:ext uri="{D42A27DB-BD31-4B8C-83A1-F6EECF244321}">
                <p14:modId xmlns:p14="http://schemas.microsoft.com/office/powerpoint/2010/main" val="1686026714"/>
              </p:ext>
            </p:extLst>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Box 29">
            <a:extLst>
              <a:ext uri="{FF2B5EF4-FFF2-40B4-BE49-F238E27FC236}">
                <a16:creationId xmlns:a16="http://schemas.microsoft.com/office/drawing/2014/main" id="{8783812C-7CC6-55DF-4906-30FBBB0E6FF4}"/>
              </a:ext>
            </a:extLst>
          </p:cNvPr>
          <p:cNvSpPr txBox="1"/>
          <p:nvPr/>
        </p:nvSpPr>
        <p:spPr>
          <a:xfrm>
            <a:off x="1265397" y="5469186"/>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Absentee Ballots</a:t>
            </a:r>
          </a:p>
        </p:txBody>
      </p:sp>
      <p:sp>
        <p:nvSpPr>
          <p:cNvPr id="31" name="TextBox 30">
            <a:extLst>
              <a:ext uri="{FF2B5EF4-FFF2-40B4-BE49-F238E27FC236}">
                <a16:creationId xmlns:a16="http://schemas.microsoft.com/office/drawing/2014/main" id="{15FDEA86-829D-AD36-11DA-319F4CCA1C82}"/>
              </a:ext>
            </a:extLst>
          </p:cNvPr>
          <p:cNvSpPr txBox="1"/>
          <p:nvPr/>
        </p:nvSpPr>
        <p:spPr>
          <a:xfrm>
            <a:off x="1265397" y="3896727"/>
            <a:ext cx="1199111"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Employment Changes</a:t>
            </a:r>
          </a:p>
        </p:txBody>
      </p:sp>
      <p:sp>
        <p:nvSpPr>
          <p:cNvPr id="32" name="Straight Connector 31">
            <a:extLst>
              <a:ext uri="{FF2B5EF4-FFF2-40B4-BE49-F238E27FC236}">
                <a16:creationId xmlns:a16="http://schemas.microsoft.com/office/drawing/2014/main" id="{71D5D4EA-C69D-B52F-9F43-97192B711B41}"/>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39" name="Straight Connector 38">
            <a:extLst>
              <a:ext uri="{FF2B5EF4-FFF2-40B4-BE49-F238E27FC236}">
                <a16:creationId xmlns:a16="http://schemas.microsoft.com/office/drawing/2014/main" id="{03C89069-F39D-31DC-096D-65A9FD782DE2}"/>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40" name="Freeform: Shape 39">
            <a:extLst>
              <a:ext uri="{FF2B5EF4-FFF2-40B4-BE49-F238E27FC236}">
                <a16:creationId xmlns:a16="http://schemas.microsoft.com/office/drawing/2014/main" id="{31C9CD77-FA1D-0B55-21ED-F6F637ADCCB5}"/>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Legislation</a:t>
            </a:r>
          </a:p>
        </p:txBody>
      </p:sp>
      <p:sp>
        <p:nvSpPr>
          <p:cNvPr id="41" name="Freeform: Shape 40">
            <a:extLst>
              <a:ext uri="{FF2B5EF4-FFF2-40B4-BE49-F238E27FC236}">
                <a16:creationId xmlns:a16="http://schemas.microsoft.com/office/drawing/2014/main" id="{939F9296-3E4F-3E0F-86DA-7B11ED0809F2}"/>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Dates</a:t>
            </a:r>
          </a:p>
        </p:txBody>
      </p:sp>
      <p:sp>
        <p:nvSpPr>
          <p:cNvPr id="45" name="Text Placeholder 26">
            <a:extLst>
              <a:ext uri="{FF2B5EF4-FFF2-40B4-BE49-F238E27FC236}">
                <a16:creationId xmlns:a16="http://schemas.microsoft.com/office/drawing/2014/main" id="{C5952533-0566-2019-6981-1AB5A6AFD242}"/>
              </a:ext>
            </a:extLst>
          </p:cNvPr>
          <p:cNvSpPr>
            <a:spLocks noGrp="1"/>
          </p:cNvSpPr>
          <p:nvPr>
            <p:ph type="body" sz="quarter" idx="12"/>
          </p:nvPr>
        </p:nvSpPr>
        <p:spPr>
          <a:xfrm>
            <a:off x="640050" y="6243420"/>
            <a:ext cx="6954837" cy="365125"/>
          </a:xfrm>
        </p:spPr>
        <p:txBody>
          <a:bodyPr/>
          <a:lstStyle/>
          <a:p>
            <a:r>
              <a:rPr lang="en-US"/>
              <a:t>Note: Several provisions in SB 5, SB 4, and HB 5350 were also modified by HB 5222.</a:t>
            </a:r>
            <a:br>
              <a:rPr lang="en-US"/>
            </a:br>
            <a:r>
              <a:rPr lang="en-US"/>
              <a:t>Sources: </a:t>
            </a:r>
            <a:r>
              <a:rPr lang="en-US">
                <a:hlinkClick r:id="rId8"/>
              </a:rPr>
              <a:t>Governor Bill Notifications</a:t>
            </a:r>
            <a:r>
              <a:rPr lang="en-US"/>
              <a:t>; </a:t>
            </a:r>
            <a:r>
              <a:rPr lang="en-US">
                <a:hlinkClick r:id="rId9"/>
              </a:rPr>
              <a:t>Connecticut Enactment of Bills</a:t>
            </a:r>
            <a:r>
              <a:rPr lang="en-US"/>
              <a:t>; </a:t>
            </a:r>
            <a:r>
              <a:rPr lang="en-US">
                <a:hlinkClick r:id="rId10"/>
              </a:rPr>
              <a:t>Connecticut Committee Deadlines Calendar</a:t>
            </a:r>
            <a:endParaRPr lang="en-US"/>
          </a:p>
        </p:txBody>
      </p:sp>
      <p:sp>
        <p:nvSpPr>
          <p:cNvPr id="46" name="TextBox 45">
            <a:extLst>
              <a:ext uri="{FF2B5EF4-FFF2-40B4-BE49-F238E27FC236}">
                <a16:creationId xmlns:a16="http://schemas.microsoft.com/office/drawing/2014/main" id="{AB8CC835-7628-AC40-4B52-99C18197A26A}"/>
              </a:ext>
            </a:extLst>
          </p:cNvPr>
          <p:cNvSpPr txBox="1"/>
          <p:nvPr/>
        </p:nvSpPr>
        <p:spPr>
          <a:xfrm>
            <a:off x="1296200" y="2297457"/>
            <a:ext cx="118863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AI Regulations</a:t>
            </a:r>
          </a:p>
        </p:txBody>
      </p:sp>
      <p:sp>
        <p:nvSpPr>
          <p:cNvPr id="7" name="TextBox 6">
            <a:extLst>
              <a:ext uri="{FF2B5EF4-FFF2-40B4-BE49-F238E27FC236}">
                <a16:creationId xmlns:a16="http://schemas.microsoft.com/office/drawing/2014/main" id="{906DA0E8-DB63-3858-DB55-F094D25892D0}"/>
              </a:ext>
            </a:extLst>
          </p:cNvPr>
          <p:cNvSpPr txBox="1"/>
          <p:nvPr/>
        </p:nvSpPr>
        <p:spPr>
          <a:xfrm>
            <a:off x="1265397" y="3099357"/>
            <a:ext cx="1077111"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8A5DB5"/>
                </a:solidFill>
                <a:effectLst/>
                <a:uLnTx/>
                <a:uFillTx/>
                <a:latin typeface="Aptos" panose="020B0004020202020204" pitchFamily="34" charset="0"/>
                <a:ea typeface="+mn-ea"/>
                <a:cs typeface="+mn-cs"/>
              </a:rPr>
              <a:t>Data Privacy</a:t>
            </a:r>
          </a:p>
        </p:txBody>
      </p:sp>
      <p:sp>
        <p:nvSpPr>
          <p:cNvPr id="9" name="TextBox 8">
            <a:extLst>
              <a:ext uri="{FF2B5EF4-FFF2-40B4-BE49-F238E27FC236}">
                <a16:creationId xmlns:a16="http://schemas.microsoft.com/office/drawing/2014/main" id="{2A730A45-2098-C905-7F32-6C0CA45F2534}"/>
              </a:ext>
            </a:extLst>
          </p:cNvPr>
          <p:cNvSpPr txBox="1"/>
          <p:nvPr/>
        </p:nvSpPr>
        <p:spPr>
          <a:xfrm>
            <a:off x="1265397" y="1540628"/>
            <a:ext cx="127528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Federal Tax Decoupling</a:t>
            </a:r>
          </a:p>
        </p:txBody>
      </p:sp>
      <p:sp>
        <p:nvSpPr>
          <p:cNvPr id="15" name="Rectangle 14">
            <a:extLst>
              <a:ext uri="{FF2B5EF4-FFF2-40B4-BE49-F238E27FC236}">
                <a16:creationId xmlns:a16="http://schemas.microsoft.com/office/drawing/2014/main" id="{F7751044-D8D9-F4FB-749B-9DC3BAFDF4E4}"/>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FEBRUARY 4</a:t>
            </a:r>
          </a:p>
        </p:txBody>
      </p:sp>
      <p:sp>
        <p:nvSpPr>
          <p:cNvPr id="17" name="Freeform: Shape 16">
            <a:extLst>
              <a:ext uri="{FF2B5EF4-FFF2-40B4-BE49-F238E27FC236}">
                <a16:creationId xmlns:a16="http://schemas.microsoft.com/office/drawing/2014/main" id="{C74AB998-1EC0-B473-AE61-804BDBDC11E1}"/>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rPr>
              <a:t>Session commenced </a:t>
            </a:r>
          </a:p>
        </p:txBody>
      </p:sp>
      <p:sp>
        <p:nvSpPr>
          <p:cNvPr id="20" name="Rectangle 19">
            <a:extLst>
              <a:ext uri="{FF2B5EF4-FFF2-40B4-BE49-F238E27FC236}">
                <a16:creationId xmlns:a16="http://schemas.microsoft.com/office/drawing/2014/main" id="{F6CB453D-8FB0-F7BC-4F0E-9050E984146C}"/>
              </a:ext>
            </a:extLst>
          </p:cNvPr>
          <p:cNvSpPr/>
          <p:nvPr/>
        </p:nvSpPr>
        <p:spPr>
          <a:xfrm>
            <a:off x="9686798" y="2117655"/>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MAY 6</a:t>
            </a:r>
          </a:p>
        </p:txBody>
      </p:sp>
      <p:sp>
        <p:nvSpPr>
          <p:cNvPr id="21" name="Rectangle 20">
            <a:extLst>
              <a:ext uri="{FF2B5EF4-FFF2-40B4-BE49-F238E27FC236}">
                <a16:creationId xmlns:a16="http://schemas.microsoft.com/office/drawing/2014/main" id="{5153ADEA-AF27-CE70-79D3-1872691D546E}"/>
              </a:ext>
            </a:extLst>
          </p:cNvPr>
          <p:cNvSpPr/>
          <p:nvPr/>
        </p:nvSpPr>
        <p:spPr>
          <a:xfrm>
            <a:off x="9686798" y="2674753"/>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WITHIN 15 DAYS</a:t>
            </a:r>
          </a:p>
        </p:txBody>
      </p:sp>
      <p:sp>
        <p:nvSpPr>
          <p:cNvPr id="22" name="Freeform: Shape 21">
            <a:extLst>
              <a:ext uri="{FF2B5EF4-FFF2-40B4-BE49-F238E27FC236}">
                <a16:creationId xmlns:a16="http://schemas.microsoft.com/office/drawing/2014/main" id="{F7720E1C-FECA-088A-C001-405DD3C888C2}"/>
              </a:ext>
            </a:extLst>
          </p:cNvPr>
          <p:cNvSpPr/>
          <p:nvPr/>
        </p:nvSpPr>
        <p:spPr>
          <a:xfrm>
            <a:off x="9687417" y="2302987"/>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Session adjourned</a:t>
            </a:r>
          </a:p>
        </p:txBody>
      </p:sp>
      <p:sp>
        <p:nvSpPr>
          <p:cNvPr id="23" name="Freeform: Shape 22">
            <a:extLst>
              <a:ext uri="{FF2B5EF4-FFF2-40B4-BE49-F238E27FC236}">
                <a16:creationId xmlns:a16="http://schemas.microsoft.com/office/drawing/2014/main" id="{F7EA3CED-150F-D6AF-A819-8F05CB4991E0}"/>
              </a:ext>
            </a:extLst>
          </p:cNvPr>
          <p:cNvSpPr/>
          <p:nvPr/>
        </p:nvSpPr>
        <p:spPr>
          <a:xfrm>
            <a:off x="9687417" y="2860088"/>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Deadline for governor action after adjournment or bills automatically become law</a:t>
            </a:r>
            <a:endParaRPr kumimoji="0" lang="en-US" sz="1400" b="0" i="0" u="none" strike="sng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2" name="Freeform: Shape 11">
            <a:extLst>
              <a:ext uri="{FF2B5EF4-FFF2-40B4-BE49-F238E27FC236}">
                <a16:creationId xmlns:a16="http://schemas.microsoft.com/office/drawing/2014/main" id="{7E47D7A8-4A93-10F4-6CBE-6DC5DF43123C}"/>
              </a:ext>
            </a:extLst>
          </p:cNvPr>
          <p:cNvSpPr/>
          <p:nvPr/>
        </p:nvSpPr>
        <p:spPr>
          <a:xfrm>
            <a:off x="10192619" y="5395817"/>
            <a:ext cx="153086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0B0004020202020204" pitchFamily="34" charset="0"/>
                <a:ea typeface="+mn-ea"/>
                <a:cs typeface="+mn-cs"/>
              </a:rPr>
              <a:t>180+ Bills Enacted</a:t>
            </a:r>
          </a:p>
        </p:txBody>
      </p:sp>
      <p:sp>
        <p:nvSpPr>
          <p:cNvPr id="13" name="Straight Connector 12">
            <a:extLst>
              <a:ext uri="{FF2B5EF4-FFF2-40B4-BE49-F238E27FC236}">
                <a16:creationId xmlns:a16="http://schemas.microsoft.com/office/drawing/2014/main" id="{C3415B58-733D-D814-8354-114CA123A9F3}"/>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4" name="Freeform 47">
            <a:extLst>
              <a:ext uri="{FF2B5EF4-FFF2-40B4-BE49-F238E27FC236}">
                <a16:creationId xmlns:a16="http://schemas.microsoft.com/office/drawing/2014/main" id="{B482280D-6CE3-A1DF-5C60-FCCC7471A1E1}"/>
              </a:ext>
            </a:extLst>
          </p:cNvPr>
          <p:cNvSpPr>
            <a:spLocks noChangeAspect="1"/>
          </p:cNvSpPr>
          <p:nvPr/>
        </p:nvSpPr>
        <p:spPr bwMode="auto">
          <a:xfrm>
            <a:off x="9659110" y="5201957"/>
            <a:ext cx="533509" cy="500114"/>
          </a:xfrm>
          <a:custGeom>
            <a:avLst/>
            <a:gdLst>
              <a:gd name="T0" fmla="*/ 133 w 134"/>
              <a:gd name="T1" fmla="*/ 50 h 128"/>
              <a:gd name="T2" fmla="*/ 120 w 134"/>
              <a:gd name="T3" fmla="*/ 0 h 128"/>
              <a:gd name="T4" fmla="*/ 116 w 134"/>
              <a:gd name="T5" fmla="*/ 0 h 128"/>
              <a:gd name="T6" fmla="*/ 106 w 134"/>
              <a:gd name="T7" fmla="*/ 1 h 128"/>
              <a:gd name="T8" fmla="*/ 71 w 134"/>
              <a:gd name="T9" fmla="*/ 10 h 128"/>
              <a:gd name="T10" fmla="*/ 64 w 134"/>
              <a:gd name="T11" fmla="*/ 13 h 128"/>
              <a:gd name="T12" fmla="*/ 60 w 134"/>
              <a:gd name="T13" fmla="*/ 13 h 128"/>
              <a:gd name="T14" fmla="*/ 48 w 134"/>
              <a:gd name="T15" fmla="*/ 17 h 128"/>
              <a:gd name="T16" fmla="*/ 42 w 134"/>
              <a:gd name="T17" fmla="*/ 17 h 128"/>
              <a:gd name="T18" fmla="*/ 0 w 134"/>
              <a:gd name="T19" fmla="*/ 25 h 128"/>
              <a:gd name="T20" fmla="*/ 14 w 134"/>
              <a:gd name="T21" fmla="*/ 96 h 128"/>
              <a:gd name="T22" fmla="*/ 18 w 134"/>
              <a:gd name="T23" fmla="*/ 102 h 128"/>
              <a:gd name="T24" fmla="*/ 18 w 134"/>
              <a:gd name="T25" fmla="*/ 109 h 128"/>
              <a:gd name="T26" fmla="*/ 7 w 134"/>
              <a:gd name="T27" fmla="*/ 120 h 128"/>
              <a:gd name="T28" fmla="*/ 7 w 134"/>
              <a:gd name="T29" fmla="*/ 123 h 128"/>
              <a:gd name="T30" fmla="*/ 14 w 134"/>
              <a:gd name="T31" fmla="*/ 128 h 128"/>
              <a:gd name="T32" fmla="*/ 19 w 134"/>
              <a:gd name="T33" fmla="*/ 127 h 128"/>
              <a:gd name="T34" fmla="*/ 32 w 134"/>
              <a:gd name="T35" fmla="*/ 113 h 128"/>
              <a:gd name="T36" fmla="*/ 38 w 134"/>
              <a:gd name="T37" fmla="*/ 110 h 128"/>
              <a:gd name="T38" fmla="*/ 42 w 134"/>
              <a:gd name="T39" fmla="*/ 104 h 128"/>
              <a:gd name="T40" fmla="*/ 46 w 134"/>
              <a:gd name="T41" fmla="*/ 106 h 128"/>
              <a:gd name="T42" fmla="*/ 56 w 134"/>
              <a:gd name="T43" fmla="*/ 93 h 128"/>
              <a:gd name="T44" fmla="*/ 63 w 134"/>
              <a:gd name="T45" fmla="*/ 92 h 128"/>
              <a:gd name="T46" fmla="*/ 68 w 134"/>
              <a:gd name="T47" fmla="*/ 89 h 128"/>
              <a:gd name="T48" fmla="*/ 75 w 134"/>
              <a:gd name="T49" fmla="*/ 89 h 128"/>
              <a:gd name="T50" fmla="*/ 78 w 134"/>
              <a:gd name="T51" fmla="*/ 85 h 128"/>
              <a:gd name="T52" fmla="*/ 98 w 134"/>
              <a:gd name="T53" fmla="*/ 81 h 128"/>
              <a:gd name="T54" fmla="*/ 98 w 134"/>
              <a:gd name="T55" fmla="*/ 77 h 128"/>
              <a:gd name="T56" fmla="*/ 95 w 134"/>
              <a:gd name="T57" fmla="*/ 73 h 128"/>
              <a:gd name="T58" fmla="*/ 98 w 134"/>
              <a:gd name="T59" fmla="*/ 74 h 128"/>
              <a:gd name="T60" fmla="*/ 98 w 134"/>
              <a:gd name="T61" fmla="*/ 77 h 128"/>
              <a:gd name="T62" fmla="*/ 105 w 134"/>
              <a:gd name="T63" fmla="*/ 77 h 128"/>
              <a:gd name="T64" fmla="*/ 117 w 134"/>
              <a:gd name="T65" fmla="*/ 69 h 128"/>
              <a:gd name="T66" fmla="*/ 130 w 134"/>
              <a:gd name="T67" fmla="*/ 64 h 128"/>
              <a:gd name="T68" fmla="*/ 133 w 134"/>
              <a:gd name="T69" fmla="*/ 66 h 128"/>
              <a:gd name="T70" fmla="*/ 133 w 134"/>
              <a:gd name="T71" fmla="*/ 63 h 128"/>
              <a:gd name="T72" fmla="*/ 132 w 134"/>
              <a:gd name="T73" fmla="*/ 60 h 128"/>
              <a:gd name="T74" fmla="*/ 134 w 134"/>
              <a:gd name="T75" fmla="*/ 56 h 128"/>
              <a:gd name="T76" fmla="*/ 133 w 134"/>
              <a:gd name="T77" fmla="*/ 5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28">
                <a:moveTo>
                  <a:pt x="133" y="50"/>
                </a:moveTo>
                <a:lnTo>
                  <a:pt x="120" y="0"/>
                </a:lnTo>
                <a:lnTo>
                  <a:pt x="116" y="0"/>
                </a:lnTo>
                <a:lnTo>
                  <a:pt x="106" y="1"/>
                </a:lnTo>
                <a:lnTo>
                  <a:pt x="71" y="10"/>
                </a:lnTo>
                <a:lnTo>
                  <a:pt x="64" y="13"/>
                </a:lnTo>
                <a:lnTo>
                  <a:pt x="60" y="13"/>
                </a:lnTo>
                <a:lnTo>
                  <a:pt x="48" y="17"/>
                </a:lnTo>
                <a:lnTo>
                  <a:pt x="42" y="17"/>
                </a:lnTo>
                <a:lnTo>
                  <a:pt x="0" y="25"/>
                </a:lnTo>
                <a:lnTo>
                  <a:pt x="14" y="96"/>
                </a:lnTo>
                <a:lnTo>
                  <a:pt x="18" y="102"/>
                </a:lnTo>
                <a:lnTo>
                  <a:pt x="18" y="109"/>
                </a:lnTo>
                <a:lnTo>
                  <a:pt x="7" y="120"/>
                </a:lnTo>
                <a:lnTo>
                  <a:pt x="7" y="123"/>
                </a:lnTo>
                <a:lnTo>
                  <a:pt x="14" y="128"/>
                </a:lnTo>
                <a:lnTo>
                  <a:pt x="19" y="127"/>
                </a:lnTo>
                <a:lnTo>
                  <a:pt x="32" y="113"/>
                </a:lnTo>
                <a:lnTo>
                  <a:pt x="38" y="110"/>
                </a:lnTo>
                <a:lnTo>
                  <a:pt x="42" y="104"/>
                </a:lnTo>
                <a:lnTo>
                  <a:pt x="46" y="106"/>
                </a:lnTo>
                <a:lnTo>
                  <a:pt x="56" y="93"/>
                </a:lnTo>
                <a:lnTo>
                  <a:pt x="63" y="92"/>
                </a:lnTo>
                <a:lnTo>
                  <a:pt x="68" y="89"/>
                </a:lnTo>
                <a:lnTo>
                  <a:pt x="75" y="89"/>
                </a:lnTo>
                <a:lnTo>
                  <a:pt x="78" y="85"/>
                </a:lnTo>
                <a:lnTo>
                  <a:pt x="98" y="81"/>
                </a:lnTo>
                <a:lnTo>
                  <a:pt x="98" y="77"/>
                </a:lnTo>
                <a:lnTo>
                  <a:pt x="95" y="73"/>
                </a:lnTo>
                <a:lnTo>
                  <a:pt x="98" y="74"/>
                </a:lnTo>
                <a:lnTo>
                  <a:pt x="98" y="77"/>
                </a:lnTo>
                <a:lnTo>
                  <a:pt x="105" y="77"/>
                </a:lnTo>
                <a:lnTo>
                  <a:pt x="117" y="69"/>
                </a:lnTo>
                <a:lnTo>
                  <a:pt x="130" y="64"/>
                </a:lnTo>
                <a:lnTo>
                  <a:pt x="133" y="66"/>
                </a:lnTo>
                <a:lnTo>
                  <a:pt x="133" y="63"/>
                </a:lnTo>
                <a:lnTo>
                  <a:pt x="132" y="60"/>
                </a:lnTo>
                <a:lnTo>
                  <a:pt x="134" y="56"/>
                </a:lnTo>
                <a:lnTo>
                  <a:pt x="133" y="50"/>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6" name="TextBox 5">
            <a:extLst>
              <a:ext uri="{FF2B5EF4-FFF2-40B4-BE49-F238E27FC236}">
                <a16:creationId xmlns:a16="http://schemas.microsoft.com/office/drawing/2014/main" id="{76218FA3-EDF8-5912-DF28-B17CBBA41149}"/>
              </a:ext>
            </a:extLst>
          </p:cNvPr>
          <p:cNvSpPr txBox="1"/>
          <p:nvPr/>
        </p:nvSpPr>
        <p:spPr>
          <a:xfrm>
            <a:off x="1296200" y="4670509"/>
            <a:ext cx="127528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Cannabis </a:t>
            </a:r>
            <a:b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b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Rules &amp; Tax</a:t>
            </a:r>
          </a:p>
        </p:txBody>
      </p:sp>
    </p:spTree>
    <p:extLst>
      <p:ext uri="{BB962C8B-B14F-4D97-AF65-F5344CB8AC3E}">
        <p14:creationId xmlns:p14="http://schemas.microsoft.com/office/powerpoint/2010/main" val="15103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F88F-2722-CE7E-CA33-8DA724701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4B86A-00ED-62C9-E659-35C8C1BEE3B1}"/>
              </a:ext>
            </a:extLst>
          </p:cNvPr>
          <p:cNvSpPr>
            <a:spLocks noGrp="1"/>
          </p:cNvSpPr>
          <p:nvPr>
            <p:ph type="title"/>
          </p:nvPr>
        </p:nvSpPr>
        <p:spPr>
          <a:xfrm>
            <a:off x="630936" y="612648"/>
            <a:ext cx="10954512" cy="560018"/>
          </a:xfrm>
        </p:spPr>
        <p:txBody>
          <a:bodyPr/>
          <a:lstStyle/>
          <a:p>
            <a:r>
              <a:rPr lang="en-US" dirty="0">
                <a:latin typeface="Aptos Black" panose="020B0004020202020204" pitchFamily="34" charset="0"/>
              </a:rPr>
              <a:t>Illinois</a:t>
            </a:r>
            <a:r>
              <a:rPr lang="en-US" dirty="0"/>
              <a:t>: Crypto Taxes, Rules for AI and Social Media Enacted </a:t>
            </a:r>
          </a:p>
        </p:txBody>
      </p:sp>
      <p:sp>
        <p:nvSpPr>
          <p:cNvPr id="3" name="Slide Number Placeholder 2">
            <a:extLst>
              <a:ext uri="{FF2B5EF4-FFF2-40B4-BE49-F238E27FC236}">
                <a16:creationId xmlns:a16="http://schemas.microsoft.com/office/drawing/2014/main" id="{1834ABB3-AF78-CBA3-E119-51DC3EDF2CF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aphicFrame>
        <p:nvGraphicFramePr>
          <p:cNvPr id="26" name="Diagram 25">
            <a:extLst>
              <a:ext uri="{FF2B5EF4-FFF2-40B4-BE49-F238E27FC236}">
                <a16:creationId xmlns:a16="http://schemas.microsoft.com/office/drawing/2014/main" id="{C76A12A3-44C4-192D-51F8-60B89303FBE0}"/>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6318A548-F999-3157-7BD0-51C5A0AB7777}"/>
              </a:ext>
            </a:extLst>
          </p:cNvPr>
          <p:cNvSpPr txBox="1"/>
          <p:nvPr/>
        </p:nvSpPr>
        <p:spPr>
          <a:xfrm>
            <a:off x="1280434" y="1505251"/>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New Tax Frameworks</a:t>
            </a:r>
          </a:p>
        </p:txBody>
      </p:sp>
      <p:sp>
        <p:nvSpPr>
          <p:cNvPr id="30" name="TextBox 29">
            <a:extLst>
              <a:ext uri="{FF2B5EF4-FFF2-40B4-BE49-F238E27FC236}">
                <a16:creationId xmlns:a16="http://schemas.microsoft.com/office/drawing/2014/main" id="{D2ADF19B-E441-422E-6B20-404B603E2B13}"/>
              </a:ext>
            </a:extLst>
          </p:cNvPr>
          <p:cNvSpPr txBox="1"/>
          <p:nvPr/>
        </p:nvSpPr>
        <p:spPr>
          <a:xfrm>
            <a:off x="1280434" y="4699333"/>
            <a:ext cx="111974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Hemp Rules</a:t>
            </a:r>
          </a:p>
        </p:txBody>
      </p:sp>
      <p:sp>
        <p:nvSpPr>
          <p:cNvPr id="31" name="TextBox 30">
            <a:extLst>
              <a:ext uri="{FF2B5EF4-FFF2-40B4-BE49-F238E27FC236}">
                <a16:creationId xmlns:a16="http://schemas.microsoft.com/office/drawing/2014/main" id="{4CBFDE84-C5A9-7A91-8482-1DD8FEDD08BD}"/>
              </a:ext>
            </a:extLst>
          </p:cNvPr>
          <p:cNvSpPr txBox="1"/>
          <p:nvPr/>
        </p:nvSpPr>
        <p:spPr>
          <a:xfrm>
            <a:off x="1280799" y="5507916"/>
            <a:ext cx="116794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Drug Program</a:t>
            </a:r>
          </a:p>
        </p:txBody>
      </p:sp>
      <p:sp>
        <p:nvSpPr>
          <p:cNvPr id="32" name="Straight Connector 31">
            <a:extLst>
              <a:ext uri="{FF2B5EF4-FFF2-40B4-BE49-F238E27FC236}">
                <a16:creationId xmlns:a16="http://schemas.microsoft.com/office/drawing/2014/main" id="{16CCA276-8679-F2BC-2604-2EF347AD8212}"/>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39" name="Straight Connector 38">
            <a:extLst>
              <a:ext uri="{FF2B5EF4-FFF2-40B4-BE49-F238E27FC236}">
                <a16:creationId xmlns:a16="http://schemas.microsoft.com/office/drawing/2014/main" id="{1BAEFD62-8467-C2D8-8B25-FA13A5A58F18}"/>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40" name="Freeform: Shape 39">
            <a:extLst>
              <a:ext uri="{FF2B5EF4-FFF2-40B4-BE49-F238E27FC236}">
                <a16:creationId xmlns:a16="http://schemas.microsoft.com/office/drawing/2014/main" id="{8AECF02A-385C-8F79-E5BE-3E34F2E3F7D6}"/>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Legislation</a:t>
            </a:r>
          </a:p>
        </p:txBody>
      </p:sp>
      <p:sp>
        <p:nvSpPr>
          <p:cNvPr id="41" name="Freeform: Shape 40">
            <a:extLst>
              <a:ext uri="{FF2B5EF4-FFF2-40B4-BE49-F238E27FC236}">
                <a16:creationId xmlns:a16="http://schemas.microsoft.com/office/drawing/2014/main" id="{5D2987A5-60AF-53A5-58D1-3D5C2DF99432}"/>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Dates</a:t>
            </a:r>
          </a:p>
        </p:txBody>
      </p:sp>
      <p:sp>
        <p:nvSpPr>
          <p:cNvPr id="45" name="Text Placeholder 26">
            <a:extLst>
              <a:ext uri="{FF2B5EF4-FFF2-40B4-BE49-F238E27FC236}">
                <a16:creationId xmlns:a16="http://schemas.microsoft.com/office/drawing/2014/main" id="{CE5441A8-CE2D-F881-A73D-F6A25B85F3FE}"/>
              </a:ext>
            </a:extLst>
          </p:cNvPr>
          <p:cNvSpPr>
            <a:spLocks noGrp="1"/>
          </p:cNvSpPr>
          <p:nvPr>
            <p:ph type="body" sz="quarter" idx="12"/>
          </p:nvPr>
        </p:nvSpPr>
        <p:spPr>
          <a:xfrm>
            <a:off x="640050" y="6119376"/>
            <a:ext cx="7238676" cy="489170"/>
          </a:xfrm>
        </p:spPr>
        <p:txBody>
          <a:bodyPr/>
          <a:lstStyle/>
          <a:p>
            <a:r>
              <a:rPr lang="en-US"/>
              <a:t>Notes: NCUA – National Credit Union Association</a:t>
            </a:r>
            <a:br>
              <a:rPr lang="en-US"/>
            </a:br>
            <a:r>
              <a:rPr lang="en-US"/>
              <a:t>Sources: </a:t>
            </a:r>
            <a:r>
              <a:rPr lang="en-US">
                <a:hlinkClick r:id="rId8"/>
              </a:rPr>
              <a:t>Illinois Session Schedule</a:t>
            </a:r>
            <a:r>
              <a:rPr lang="en-US"/>
              <a:t>; </a:t>
            </a:r>
            <a:r>
              <a:rPr lang="en-US">
                <a:hlinkClick r:id="rId9"/>
              </a:rPr>
              <a:t>Illinois Constitution Article IV</a:t>
            </a:r>
            <a:r>
              <a:rPr lang="en-US"/>
              <a:t>; </a:t>
            </a:r>
            <a:r>
              <a:rPr lang="en-US">
                <a:hlinkClick r:id="rId10"/>
              </a:rPr>
              <a:t>Illinois Public Acts</a:t>
            </a:r>
            <a:endParaRPr lang="en-US"/>
          </a:p>
        </p:txBody>
      </p:sp>
      <p:sp>
        <p:nvSpPr>
          <p:cNvPr id="46" name="TextBox 45">
            <a:extLst>
              <a:ext uri="{FF2B5EF4-FFF2-40B4-BE49-F238E27FC236}">
                <a16:creationId xmlns:a16="http://schemas.microsoft.com/office/drawing/2014/main" id="{7FCCDFE6-98EF-743C-7CC9-1992C58FA025}"/>
              </a:ext>
            </a:extLst>
          </p:cNvPr>
          <p:cNvSpPr txBox="1"/>
          <p:nvPr/>
        </p:nvSpPr>
        <p:spPr>
          <a:xfrm>
            <a:off x="1280799" y="3092571"/>
            <a:ext cx="134844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Online Child Protections</a:t>
            </a:r>
          </a:p>
        </p:txBody>
      </p:sp>
      <p:sp>
        <p:nvSpPr>
          <p:cNvPr id="7" name="TextBox 6">
            <a:extLst>
              <a:ext uri="{FF2B5EF4-FFF2-40B4-BE49-F238E27FC236}">
                <a16:creationId xmlns:a16="http://schemas.microsoft.com/office/drawing/2014/main" id="{4ED35E3E-5C02-9A87-73E1-272A3A2AA3D2}"/>
              </a:ext>
            </a:extLst>
          </p:cNvPr>
          <p:cNvSpPr txBox="1"/>
          <p:nvPr/>
        </p:nvSpPr>
        <p:spPr>
          <a:xfrm>
            <a:off x="1280799" y="3895952"/>
            <a:ext cx="130608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Credit Card Fees</a:t>
            </a:r>
          </a:p>
        </p:txBody>
      </p:sp>
      <p:sp>
        <p:nvSpPr>
          <p:cNvPr id="9" name="TextBox 8">
            <a:extLst>
              <a:ext uri="{FF2B5EF4-FFF2-40B4-BE49-F238E27FC236}">
                <a16:creationId xmlns:a16="http://schemas.microsoft.com/office/drawing/2014/main" id="{BC23241C-C97B-FC63-D75B-9D99BD65C0B2}"/>
              </a:ext>
            </a:extLst>
          </p:cNvPr>
          <p:cNvSpPr txBox="1"/>
          <p:nvPr/>
        </p:nvSpPr>
        <p:spPr>
          <a:xfrm>
            <a:off x="1280434" y="2309075"/>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AI Safety Regulations</a:t>
            </a:r>
          </a:p>
        </p:txBody>
      </p:sp>
      <p:sp>
        <p:nvSpPr>
          <p:cNvPr id="15" name="Rectangle 14">
            <a:extLst>
              <a:ext uri="{FF2B5EF4-FFF2-40B4-BE49-F238E27FC236}">
                <a16:creationId xmlns:a16="http://schemas.microsoft.com/office/drawing/2014/main" id="{4F8A8978-2A71-4154-8D66-1501FD0BD12D}"/>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JANUARY 13</a:t>
            </a:r>
          </a:p>
        </p:txBody>
      </p:sp>
      <p:sp>
        <p:nvSpPr>
          <p:cNvPr id="17" name="Freeform: Shape 16">
            <a:extLst>
              <a:ext uri="{FF2B5EF4-FFF2-40B4-BE49-F238E27FC236}">
                <a16:creationId xmlns:a16="http://schemas.microsoft.com/office/drawing/2014/main" id="{1DE8C193-E80F-08A2-C51D-84347CCA823C}"/>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rPr>
              <a:t>Session commenced </a:t>
            </a:r>
          </a:p>
        </p:txBody>
      </p:sp>
      <p:sp>
        <p:nvSpPr>
          <p:cNvPr id="18" name="Rectangle 17">
            <a:extLst>
              <a:ext uri="{FF2B5EF4-FFF2-40B4-BE49-F238E27FC236}">
                <a16:creationId xmlns:a16="http://schemas.microsoft.com/office/drawing/2014/main" id="{FDB13A60-D7F2-BFCE-7F52-2A3DB0C4A011}"/>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APRIL 17</a:t>
            </a:r>
          </a:p>
        </p:txBody>
      </p:sp>
      <p:sp>
        <p:nvSpPr>
          <p:cNvPr id="19" name="Freeform: Shape 18">
            <a:extLst>
              <a:ext uri="{FF2B5EF4-FFF2-40B4-BE49-F238E27FC236}">
                <a16:creationId xmlns:a16="http://schemas.microsoft.com/office/drawing/2014/main" id="{557FF96D-7DF6-4DFC-8D25-BF926A9FF12A}"/>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Last day to pass chamber of origin</a:t>
            </a:r>
          </a:p>
        </p:txBody>
      </p:sp>
      <p:sp>
        <p:nvSpPr>
          <p:cNvPr id="20" name="Rectangle 19">
            <a:extLst>
              <a:ext uri="{FF2B5EF4-FFF2-40B4-BE49-F238E27FC236}">
                <a16:creationId xmlns:a16="http://schemas.microsoft.com/office/drawing/2014/main" id="{9B8F330A-5519-D466-7783-6F23CD0606C8}"/>
              </a:ext>
            </a:extLst>
          </p:cNvPr>
          <p:cNvSpPr/>
          <p:nvPr/>
        </p:nvSpPr>
        <p:spPr>
          <a:xfrm>
            <a:off x="9686798" y="27875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MAY 31</a:t>
            </a:r>
          </a:p>
        </p:txBody>
      </p:sp>
      <p:sp>
        <p:nvSpPr>
          <p:cNvPr id="21" name="Rectangle 20">
            <a:extLst>
              <a:ext uri="{FF2B5EF4-FFF2-40B4-BE49-F238E27FC236}">
                <a16:creationId xmlns:a16="http://schemas.microsoft.com/office/drawing/2014/main" id="{079BCB4C-BD13-69EF-22B6-C664563481E4}"/>
              </a:ext>
            </a:extLst>
          </p:cNvPr>
          <p:cNvSpPr/>
          <p:nvPr/>
        </p:nvSpPr>
        <p:spPr>
          <a:xfrm>
            <a:off x="9686798" y="3344609"/>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WITHIN 60 DAYS</a:t>
            </a:r>
          </a:p>
        </p:txBody>
      </p:sp>
      <p:sp>
        <p:nvSpPr>
          <p:cNvPr id="22" name="Freeform: Shape 21">
            <a:extLst>
              <a:ext uri="{FF2B5EF4-FFF2-40B4-BE49-F238E27FC236}">
                <a16:creationId xmlns:a16="http://schemas.microsoft.com/office/drawing/2014/main" id="{08C4CC88-B359-FF05-AD86-2E68C12937A8}"/>
              </a:ext>
            </a:extLst>
          </p:cNvPr>
          <p:cNvSpPr/>
          <p:nvPr/>
        </p:nvSpPr>
        <p:spPr>
          <a:xfrm>
            <a:off x="9687417" y="29728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Session adjourned</a:t>
            </a:r>
          </a:p>
        </p:txBody>
      </p:sp>
      <p:sp>
        <p:nvSpPr>
          <p:cNvPr id="23" name="Freeform: Shape 22">
            <a:extLst>
              <a:ext uri="{FF2B5EF4-FFF2-40B4-BE49-F238E27FC236}">
                <a16:creationId xmlns:a16="http://schemas.microsoft.com/office/drawing/2014/main" id="{8C31770D-4A11-78C9-EF30-D9108DEF2A9B}"/>
              </a:ext>
            </a:extLst>
          </p:cNvPr>
          <p:cNvSpPr/>
          <p:nvPr/>
        </p:nvSpPr>
        <p:spPr>
          <a:xfrm>
            <a:off x="9687417" y="3529944"/>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Deadline for governor action after presentment or bills become law</a:t>
            </a:r>
          </a:p>
        </p:txBody>
      </p:sp>
      <p:sp>
        <p:nvSpPr>
          <p:cNvPr id="12" name="Freeform: Shape 11">
            <a:extLst>
              <a:ext uri="{FF2B5EF4-FFF2-40B4-BE49-F238E27FC236}">
                <a16:creationId xmlns:a16="http://schemas.microsoft.com/office/drawing/2014/main" id="{3703C041-12BF-E8EE-B169-DFCD51E1C4A8}"/>
              </a:ext>
            </a:extLst>
          </p:cNvPr>
          <p:cNvSpPr/>
          <p:nvPr/>
        </p:nvSpPr>
        <p:spPr>
          <a:xfrm>
            <a:off x="10192619" y="5395817"/>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0B0004020202020204" pitchFamily="34" charset="0"/>
                <a:ea typeface="+mn-ea"/>
                <a:cs typeface="+mn-cs"/>
              </a:rPr>
              <a:t>80+ Bills Enacted</a:t>
            </a:r>
          </a:p>
        </p:txBody>
      </p:sp>
      <p:sp>
        <p:nvSpPr>
          <p:cNvPr id="13" name="Straight Connector 12">
            <a:extLst>
              <a:ext uri="{FF2B5EF4-FFF2-40B4-BE49-F238E27FC236}">
                <a16:creationId xmlns:a16="http://schemas.microsoft.com/office/drawing/2014/main" id="{49CB5640-D1DD-0944-E099-9364086152C3}"/>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4" name="Freeform 42">
            <a:extLst>
              <a:ext uri="{FF2B5EF4-FFF2-40B4-BE49-F238E27FC236}">
                <a16:creationId xmlns:a16="http://schemas.microsoft.com/office/drawing/2014/main" id="{7E6F78FA-3CFF-EF35-1CB6-7BF76028CA70}"/>
              </a:ext>
            </a:extLst>
          </p:cNvPr>
          <p:cNvSpPr>
            <a:spLocks noChangeAspect="1"/>
          </p:cNvSpPr>
          <p:nvPr/>
        </p:nvSpPr>
        <p:spPr bwMode="auto">
          <a:xfrm>
            <a:off x="9746226" y="5191793"/>
            <a:ext cx="390692" cy="681551"/>
          </a:xfrm>
          <a:custGeom>
            <a:avLst/>
            <a:gdLst>
              <a:gd name="T0" fmla="*/ 296 w 309"/>
              <a:gd name="T1" fmla="*/ 330 h 548"/>
              <a:gd name="T2" fmla="*/ 296 w 309"/>
              <a:gd name="T3" fmla="*/ 311 h 548"/>
              <a:gd name="T4" fmla="*/ 281 w 309"/>
              <a:gd name="T5" fmla="*/ 73 h 548"/>
              <a:gd name="T6" fmla="*/ 268 w 309"/>
              <a:gd name="T7" fmla="*/ 51 h 548"/>
              <a:gd name="T8" fmla="*/ 254 w 309"/>
              <a:gd name="T9" fmla="*/ 24 h 548"/>
              <a:gd name="T10" fmla="*/ 252 w 309"/>
              <a:gd name="T11" fmla="*/ 0 h 548"/>
              <a:gd name="T12" fmla="*/ 51 w 309"/>
              <a:gd name="T13" fmla="*/ 13 h 548"/>
              <a:gd name="T14" fmla="*/ 67 w 309"/>
              <a:gd name="T15" fmla="*/ 30 h 548"/>
              <a:gd name="T16" fmla="*/ 80 w 309"/>
              <a:gd name="T17" fmla="*/ 46 h 548"/>
              <a:gd name="T18" fmla="*/ 87 w 309"/>
              <a:gd name="T19" fmla="*/ 78 h 548"/>
              <a:gd name="T20" fmla="*/ 71 w 309"/>
              <a:gd name="T21" fmla="*/ 108 h 548"/>
              <a:gd name="T22" fmla="*/ 29 w 309"/>
              <a:gd name="T23" fmla="*/ 123 h 548"/>
              <a:gd name="T24" fmla="*/ 37 w 309"/>
              <a:gd name="T25" fmla="*/ 154 h 548"/>
              <a:gd name="T26" fmla="*/ 28 w 309"/>
              <a:gd name="T27" fmla="*/ 184 h 548"/>
              <a:gd name="T28" fmla="*/ 10 w 309"/>
              <a:gd name="T29" fmla="*/ 204 h 548"/>
              <a:gd name="T30" fmla="*/ 10 w 309"/>
              <a:gd name="T31" fmla="*/ 222 h 548"/>
              <a:gd name="T32" fmla="*/ 0 w 309"/>
              <a:gd name="T33" fmla="*/ 239 h 548"/>
              <a:gd name="T34" fmla="*/ 6 w 309"/>
              <a:gd name="T35" fmla="*/ 266 h 548"/>
              <a:gd name="T36" fmla="*/ 15 w 309"/>
              <a:gd name="T37" fmla="*/ 292 h 548"/>
              <a:gd name="T38" fmla="*/ 36 w 309"/>
              <a:gd name="T39" fmla="*/ 308 h 548"/>
              <a:gd name="T40" fmla="*/ 60 w 309"/>
              <a:gd name="T41" fmla="*/ 329 h 548"/>
              <a:gd name="T42" fmla="*/ 75 w 309"/>
              <a:gd name="T43" fmla="*/ 369 h 548"/>
              <a:gd name="T44" fmla="*/ 88 w 309"/>
              <a:gd name="T45" fmla="*/ 360 h 548"/>
              <a:gd name="T46" fmla="*/ 113 w 309"/>
              <a:gd name="T47" fmla="*/ 371 h 548"/>
              <a:gd name="T48" fmla="*/ 109 w 309"/>
              <a:gd name="T49" fmla="*/ 392 h 548"/>
              <a:gd name="T50" fmla="*/ 98 w 309"/>
              <a:gd name="T51" fmla="*/ 419 h 548"/>
              <a:gd name="T52" fmla="*/ 110 w 309"/>
              <a:gd name="T53" fmla="*/ 444 h 548"/>
              <a:gd name="T54" fmla="*/ 133 w 309"/>
              <a:gd name="T55" fmla="*/ 464 h 548"/>
              <a:gd name="T56" fmla="*/ 155 w 309"/>
              <a:gd name="T57" fmla="*/ 475 h 548"/>
              <a:gd name="T58" fmla="*/ 168 w 309"/>
              <a:gd name="T59" fmla="*/ 495 h 548"/>
              <a:gd name="T60" fmla="*/ 170 w 309"/>
              <a:gd name="T61" fmla="*/ 521 h 548"/>
              <a:gd name="T62" fmla="*/ 193 w 309"/>
              <a:gd name="T63" fmla="*/ 543 h 548"/>
              <a:gd name="T64" fmla="*/ 198 w 309"/>
              <a:gd name="T65" fmla="*/ 537 h 548"/>
              <a:gd name="T66" fmla="*/ 220 w 309"/>
              <a:gd name="T67" fmla="*/ 524 h 548"/>
              <a:gd name="T68" fmla="*/ 244 w 309"/>
              <a:gd name="T69" fmla="*/ 534 h 548"/>
              <a:gd name="T70" fmla="*/ 252 w 309"/>
              <a:gd name="T71" fmla="*/ 521 h 548"/>
              <a:gd name="T72" fmla="*/ 248 w 309"/>
              <a:gd name="T73" fmla="*/ 503 h 548"/>
              <a:gd name="T74" fmla="*/ 273 w 309"/>
              <a:gd name="T75" fmla="*/ 494 h 548"/>
              <a:gd name="T76" fmla="*/ 271 w 309"/>
              <a:gd name="T77" fmla="*/ 474 h 548"/>
              <a:gd name="T78" fmla="*/ 278 w 309"/>
              <a:gd name="T79" fmla="*/ 460 h 548"/>
              <a:gd name="T80" fmla="*/ 278 w 309"/>
              <a:gd name="T81" fmla="*/ 436 h 548"/>
              <a:gd name="T82" fmla="*/ 279 w 309"/>
              <a:gd name="T83" fmla="*/ 421 h 548"/>
              <a:gd name="T84" fmla="*/ 291 w 309"/>
              <a:gd name="T85" fmla="*/ 403 h 548"/>
              <a:gd name="T86" fmla="*/ 306 w 309"/>
              <a:gd name="T87" fmla="*/ 371 h 548"/>
              <a:gd name="T88" fmla="*/ 305 w 309"/>
              <a:gd name="T89" fmla="*/ 35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9" h="548">
                <a:moveTo>
                  <a:pt x="306" y="344"/>
                </a:moveTo>
                <a:lnTo>
                  <a:pt x="301" y="338"/>
                </a:lnTo>
                <a:lnTo>
                  <a:pt x="296" y="330"/>
                </a:lnTo>
                <a:lnTo>
                  <a:pt x="296" y="323"/>
                </a:lnTo>
                <a:lnTo>
                  <a:pt x="300" y="317"/>
                </a:lnTo>
                <a:lnTo>
                  <a:pt x="296" y="311"/>
                </a:lnTo>
                <a:lnTo>
                  <a:pt x="302" y="304"/>
                </a:lnTo>
                <a:lnTo>
                  <a:pt x="281" y="77"/>
                </a:lnTo>
                <a:lnTo>
                  <a:pt x="281" y="73"/>
                </a:lnTo>
                <a:lnTo>
                  <a:pt x="274" y="63"/>
                </a:lnTo>
                <a:lnTo>
                  <a:pt x="273" y="58"/>
                </a:lnTo>
                <a:lnTo>
                  <a:pt x="268" y="51"/>
                </a:lnTo>
                <a:lnTo>
                  <a:pt x="267" y="42"/>
                </a:lnTo>
                <a:lnTo>
                  <a:pt x="260" y="36"/>
                </a:lnTo>
                <a:lnTo>
                  <a:pt x="254" y="24"/>
                </a:lnTo>
                <a:lnTo>
                  <a:pt x="252" y="17"/>
                </a:lnTo>
                <a:lnTo>
                  <a:pt x="254" y="5"/>
                </a:lnTo>
                <a:lnTo>
                  <a:pt x="252" y="0"/>
                </a:lnTo>
                <a:lnTo>
                  <a:pt x="250" y="0"/>
                </a:lnTo>
                <a:lnTo>
                  <a:pt x="164" y="7"/>
                </a:lnTo>
                <a:lnTo>
                  <a:pt x="51" y="13"/>
                </a:lnTo>
                <a:lnTo>
                  <a:pt x="49" y="15"/>
                </a:lnTo>
                <a:lnTo>
                  <a:pt x="55" y="20"/>
                </a:lnTo>
                <a:lnTo>
                  <a:pt x="67" y="30"/>
                </a:lnTo>
                <a:lnTo>
                  <a:pt x="68" y="38"/>
                </a:lnTo>
                <a:lnTo>
                  <a:pt x="75" y="43"/>
                </a:lnTo>
                <a:lnTo>
                  <a:pt x="80" y="46"/>
                </a:lnTo>
                <a:lnTo>
                  <a:pt x="87" y="53"/>
                </a:lnTo>
                <a:lnTo>
                  <a:pt x="90" y="59"/>
                </a:lnTo>
                <a:lnTo>
                  <a:pt x="87" y="78"/>
                </a:lnTo>
                <a:lnTo>
                  <a:pt x="79" y="89"/>
                </a:lnTo>
                <a:lnTo>
                  <a:pt x="78" y="103"/>
                </a:lnTo>
                <a:lnTo>
                  <a:pt x="71" y="108"/>
                </a:lnTo>
                <a:lnTo>
                  <a:pt x="59" y="114"/>
                </a:lnTo>
                <a:lnTo>
                  <a:pt x="53" y="118"/>
                </a:lnTo>
                <a:lnTo>
                  <a:pt x="29" y="123"/>
                </a:lnTo>
                <a:lnTo>
                  <a:pt x="26" y="130"/>
                </a:lnTo>
                <a:lnTo>
                  <a:pt x="25" y="142"/>
                </a:lnTo>
                <a:lnTo>
                  <a:pt x="37" y="154"/>
                </a:lnTo>
                <a:lnTo>
                  <a:pt x="37" y="168"/>
                </a:lnTo>
                <a:lnTo>
                  <a:pt x="29" y="178"/>
                </a:lnTo>
                <a:lnTo>
                  <a:pt x="28" y="184"/>
                </a:lnTo>
                <a:lnTo>
                  <a:pt x="28" y="189"/>
                </a:lnTo>
                <a:lnTo>
                  <a:pt x="26" y="196"/>
                </a:lnTo>
                <a:lnTo>
                  <a:pt x="10" y="204"/>
                </a:lnTo>
                <a:lnTo>
                  <a:pt x="6" y="210"/>
                </a:lnTo>
                <a:lnTo>
                  <a:pt x="10" y="215"/>
                </a:lnTo>
                <a:lnTo>
                  <a:pt x="10" y="222"/>
                </a:lnTo>
                <a:lnTo>
                  <a:pt x="5" y="226"/>
                </a:lnTo>
                <a:lnTo>
                  <a:pt x="2" y="233"/>
                </a:lnTo>
                <a:lnTo>
                  <a:pt x="0" y="239"/>
                </a:lnTo>
                <a:lnTo>
                  <a:pt x="0" y="252"/>
                </a:lnTo>
                <a:lnTo>
                  <a:pt x="3" y="264"/>
                </a:lnTo>
                <a:lnTo>
                  <a:pt x="6" y="266"/>
                </a:lnTo>
                <a:lnTo>
                  <a:pt x="10" y="280"/>
                </a:lnTo>
                <a:lnTo>
                  <a:pt x="13" y="285"/>
                </a:lnTo>
                <a:lnTo>
                  <a:pt x="15" y="292"/>
                </a:lnTo>
                <a:lnTo>
                  <a:pt x="23" y="298"/>
                </a:lnTo>
                <a:lnTo>
                  <a:pt x="29" y="304"/>
                </a:lnTo>
                <a:lnTo>
                  <a:pt x="36" y="308"/>
                </a:lnTo>
                <a:lnTo>
                  <a:pt x="38" y="315"/>
                </a:lnTo>
                <a:lnTo>
                  <a:pt x="53" y="325"/>
                </a:lnTo>
                <a:lnTo>
                  <a:pt x="60" y="329"/>
                </a:lnTo>
                <a:lnTo>
                  <a:pt x="64" y="335"/>
                </a:lnTo>
                <a:lnTo>
                  <a:pt x="69" y="363"/>
                </a:lnTo>
                <a:lnTo>
                  <a:pt x="75" y="369"/>
                </a:lnTo>
                <a:lnTo>
                  <a:pt x="82" y="367"/>
                </a:lnTo>
                <a:lnTo>
                  <a:pt x="86" y="361"/>
                </a:lnTo>
                <a:lnTo>
                  <a:pt x="88" y="360"/>
                </a:lnTo>
                <a:lnTo>
                  <a:pt x="95" y="363"/>
                </a:lnTo>
                <a:lnTo>
                  <a:pt x="101" y="364"/>
                </a:lnTo>
                <a:lnTo>
                  <a:pt x="113" y="371"/>
                </a:lnTo>
                <a:lnTo>
                  <a:pt x="113" y="373"/>
                </a:lnTo>
                <a:lnTo>
                  <a:pt x="109" y="381"/>
                </a:lnTo>
                <a:lnTo>
                  <a:pt x="109" y="392"/>
                </a:lnTo>
                <a:lnTo>
                  <a:pt x="105" y="402"/>
                </a:lnTo>
                <a:lnTo>
                  <a:pt x="101" y="413"/>
                </a:lnTo>
                <a:lnTo>
                  <a:pt x="98" y="419"/>
                </a:lnTo>
                <a:lnTo>
                  <a:pt x="97" y="425"/>
                </a:lnTo>
                <a:lnTo>
                  <a:pt x="98" y="432"/>
                </a:lnTo>
                <a:lnTo>
                  <a:pt x="110" y="444"/>
                </a:lnTo>
                <a:lnTo>
                  <a:pt x="128" y="456"/>
                </a:lnTo>
                <a:lnTo>
                  <a:pt x="132" y="456"/>
                </a:lnTo>
                <a:lnTo>
                  <a:pt x="133" y="464"/>
                </a:lnTo>
                <a:lnTo>
                  <a:pt x="140" y="461"/>
                </a:lnTo>
                <a:lnTo>
                  <a:pt x="151" y="468"/>
                </a:lnTo>
                <a:lnTo>
                  <a:pt x="155" y="475"/>
                </a:lnTo>
                <a:lnTo>
                  <a:pt x="160" y="479"/>
                </a:lnTo>
                <a:lnTo>
                  <a:pt x="167" y="482"/>
                </a:lnTo>
                <a:lnTo>
                  <a:pt x="168" y="495"/>
                </a:lnTo>
                <a:lnTo>
                  <a:pt x="175" y="507"/>
                </a:lnTo>
                <a:lnTo>
                  <a:pt x="174" y="514"/>
                </a:lnTo>
                <a:lnTo>
                  <a:pt x="170" y="521"/>
                </a:lnTo>
                <a:lnTo>
                  <a:pt x="178" y="533"/>
                </a:lnTo>
                <a:lnTo>
                  <a:pt x="187" y="545"/>
                </a:lnTo>
                <a:lnTo>
                  <a:pt x="193" y="543"/>
                </a:lnTo>
                <a:lnTo>
                  <a:pt x="202" y="548"/>
                </a:lnTo>
                <a:lnTo>
                  <a:pt x="198" y="544"/>
                </a:lnTo>
                <a:lnTo>
                  <a:pt x="198" y="537"/>
                </a:lnTo>
                <a:lnTo>
                  <a:pt x="208" y="525"/>
                </a:lnTo>
                <a:lnTo>
                  <a:pt x="214" y="522"/>
                </a:lnTo>
                <a:lnTo>
                  <a:pt x="220" y="524"/>
                </a:lnTo>
                <a:lnTo>
                  <a:pt x="227" y="526"/>
                </a:lnTo>
                <a:lnTo>
                  <a:pt x="239" y="530"/>
                </a:lnTo>
                <a:lnTo>
                  <a:pt x="244" y="534"/>
                </a:lnTo>
                <a:lnTo>
                  <a:pt x="250" y="536"/>
                </a:lnTo>
                <a:lnTo>
                  <a:pt x="255" y="528"/>
                </a:lnTo>
                <a:lnTo>
                  <a:pt x="252" y="521"/>
                </a:lnTo>
                <a:lnTo>
                  <a:pt x="248" y="515"/>
                </a:lnTo>
                <a:lnTo>
                  <a:pt x="247" y="509"/>
                </a:lnTo>
                <a:lnTo>
                  <a:pt x="248" y="503"/>
                </a:lnTo>
                <a:lnTo>
                  <a:pt x="255" y="501"/>
                </a:lnTo>
                <a:lnTo>
                  <a:pt x="262" y="497"/>
                </a:lnTo>
                <a:lnTo>
                  <a:pt x="273" y="494"/>
                </a:lnTo>
                <a:lnTo>
                  <a:pt x="278" y="487"/>
                </a:lnTo>
                <a:lnTo>
                  <a:pt x="273" y="480"/>
                </a:lnTo>
                <a:lnTo>
                  <a:pt x="271" y="474"/>
                </a:lnTo>
                <a:lnTo>
                  <a:pt x="275" y="468"/>
                </a:lnTo>
                <a:lnTo>
                  <a:pt x="278" y="461"/>
                </a:lnTo>
                <a:lnTo>
                  <a:pt x="278" y="460"/>
                </a:lnTo>
                <a:lnTo>
                  <a:pt x="274" y="453"/>
                </a:lnTo>
                <a:lnTo>
                  <a:pt x="277" y="446"/>
                </a:lnTo>
                <a:lnTo>
                  <a:pt x="278" y="436"/>
                </a:lnTo>
                <a:lnTo>
                  <a:pt x="278" y="434"/>
                </a:lnTo>
                <a:lnTo>
                  <a:pt x="281" y="422"/>
                </a:lnTo>
                <a:lnTo>
                  <a:pt x="279" y="421"/>
                </a:lnTo>
                <a:lnTo>
                  <a:pt x="281" y="414"/>
                </a:lnTo>
                <a:lnTo>
                  <a:pt x="286" y="409"/>
                </a:lnTo>
                <a:lnTo>
                  <a:pt x="291" y="403"/>
                </a:lnTo>
                <a:lnTo>
                  <a:pt x="300" y="390"/>
                </a:lnTo>
                <a:lnTo>
                  <a:pt x="300" y="383"/>
                </a:lnTo>
                <a:lnTo>
                  <a:pt x="306" y="371"/>
                </a:lnTo>
                <a:lnTo>
                  <a:pt x="308" y="369"/>
                </a:lnTo>
                <a:lnTo>
                  <a:pt x="309" y="363"/>
                </a:lnTo>
                <a:lnTo>
                  <a:pt x="305" y="350"/>
                </a:lnTo>
                <a:lnTo>
                  <a:pt x="306" y="34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218658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2A81-B917-DC02-A427-94A25680E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3BFD8-CB90-A965-A502-E57B9C3E67A6}"/>
              </a:ext>
            </a:extLst>
          </p:cNvPr>
          <p:cNvSpPr>
            <a:spLocks noGrp="1"/>
          </p:cNvSpPr>
          <p:nvPr>
            <p:ph type="title"/>
          </p:nvPr>
        </p:nvSpPr>
        <p:spPr>
          <a:xfrm>
            <a:off x="630935" y="612648"/>
            <a:ext cx="11092545" cy="685800"/>
          </a:xfrm>
        </p:spPr>
        <p:txBody>
          <a:bodyPr/>
          <a:lstStyle/>
          <a:p>
            <a:r>
              <a:rPr lang="en-US">
                <a:latin typeface="Aptos Black" panose="020B0004020202020204" pitchFamily="34" charset="0"/>
              </a:rPr>
              <a:t>Minnesota</a:t>
            </a:r>
            <a:r>
              <a:rPr lang="en-US"/>
              <a:t>: Prediction Markets, AI, Social Media Regulated</a:t>
            </a:r>
          </a:p>
        </p:txBody>
      </p:sp>
      <p:sp>
        <p:nvSpPr>
          <p:cNvPr id="3" name="Slide Number Placeholder 2">
            <a:extLst>
              <a:ext uri="{FF2B5EF4-FFF2-40B4-BE49-F238E27FC236}">
                <a16:creationId xmlns:a16="http://schemas.microsoft.com/office/drawing/2014/main" id="{82D36152-E14E-3D45-7552-A68A393D4EF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aphicFrame>
        <p:nvGraphicFramePr>
          <p:cNvPr id="26" name="Diagram 25">
            <a:extLst>
              <a:ext uri="{FF2B5EF4-FFF2-40B4-BE49-F238E27FC236}">
                <a16:creationId xmlns:a16="http://schemas.microsoft.com/office/drawing/2014/main" id="{EAE33106-C09C-303B-FC22-76F8A0A4FC05}"/>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50699981-4106-4B80-421A-13F05BC164FB}"/>
              </a:ext>
            </a:extLst>
          </p:cNvPr>
          <p:cNvSpPr txBox="1"/>
          <p:nvPr/>
        </p:nvSpPr>
        <p:spPr>
          <a:xfrm>
            <a:off x="1309673" y="2906092"/>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Prediction Market Ban</a:t>
            </a:r>
          </a:p>
        </p:txBody>
      </p:sp>
      <p:sp>
        <p:nvSpPr>
          <p:cNvPr id="30" name="TextBox 29">
            <a:extLst>
              <a:ext uri="{FF2B5EF4-FFF2-40B4-BE49-F238E27FC236}">
                <a16:creationId xmlns:a16="http://schemas.microsoft.com/office/drawing/2014/main" id="{5FAEBE0B-54C6-2CE9-07F7-D2E56E46698E}"/>
              </a:ext>
            </a:extLst>
          </p:cNvPr>
          <p:cNvSpPr txBox="1"/>
          <p:nvPr/>
        </p:nvSpPr>
        <p:spPr>
          <a:xfrm>
            <a:off x="1278870" y="4075291"/>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Social Media Rules</a:t>
            </a:r>
          </a:p>
        </p:txBody>
      </p:sp>
      <p:sp>
        <p:nvSpPr>
          <p:cNvPr id="32" name="Straight Connector 31">
            <a:extLst>
              <a:ext uri="{FF2B5EF4-FFF2-40B4-BE49-F238E27FC236}">
                <a16:creationId xmlns:a16="http://schemas.microsoft.com/office/drawing/2014/main" id="{C8981ED3-3FF9-1800-3443-14036CC58E53}"/>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39" name="Straight Connector 38">
            <a:extLst>
              <a:ext uri="{FF2B5EF4-FFF2-40B4-BE49-F238E27FC236}">
                <a16:creationId xmlns:a16="http://schemas.microsoft.com/office/drawing/2014/main" id="{B2CEB2E1-BDD1-B8FD-A393-0CD3DC432917}"/>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40" name="Freeform: Shape 39">
            <a:extLst>
              <a:ext uri="{FF2B5EF4-FFF2-40B4-BE49-F238E27FC236}">
                <a16:creationId xmlns:a16="http://schemas.microsoft.com/office/drawing/2014/main" id="{040672E1-5261-4875-D1BC-5E83442C4AF5}"/>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Legislation</a:t>
            </a:r>
          </a:p>
        </p:txBody>
      </p:sp>
      <p:sp>
        <p:nvSpPr>
          <p:cNvPr id="41" name="Freeform: Shape 40">
            <a:extLst>
              <a:ext uri="{FF2B5EF4-FFF2-40B4-BE49-F238E27FC236}">
                <a16:creationId xmlns:a16="http://schemas.microsoft.com/office/drawing/2014/main" id="{8185CA1F-5890-5D59-CB6D-5E1C50A9DAD3}"/>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Dates</a:t>
            </a:r>
          </a:p>
        </p:txBody>
      </p:sp>
      <p:sp>
        <p:nvSpPr>
          <p:cNvPr id="45" name="Text Placeholder 26">
            <a:extLst>
              <a:ext uri="{FF2B5EF4-FFF2-40B4-BE49-F238E27FC236}">
                <a16:creationId xmlns:a16="http://schemas.microsoft.com/office/drawing/2014/main" id="{7F84D062-1084-1C2E-E5A0-B3AFBC510DAD}"/>
              </a:ext>
            </a:extLst>
          </p:cNvPr>
          <p:cNvSpPr>
            <a:spLocks noGrp="1"/>
          </p:cNvSpPr>
          <p:nvPr>
            <p:ph type="body" sz="quarter" idx="12"/>
          </p:nvPr>
        </p:nvSpPr>
        <p:spPr>
          <a:xfrm>
            <a:off x="640050" y="6243420"/>
            <a:ext cx="6954837" cy="365125"/>
          </a:xfrm>
        </p:spPr>
        <p:txBody>
          <a:bodyPr/>
          <a:lstStyle/>
          <a:p>
            <a:r>
              <a:rPr lang="en-US"/>
              <a:t>Note: CFTC – Commodity Futures Trading Commission</a:t>
            </a:r>
            <a:br>
              <a:rPr lang="en-US"/>
            </a:br>
            <a:r>
              <a:rPr lang="en-US"/>
              <a:t>Sources: </a:t>
            </a:r>
            <a:r>
              <a:rPr lang="en-US">
                <a:hlinkClick r:id="rId7"/>
              </a:rPr>
              <a:t>Minnesota Legislative Reference Library</a:t>
            </a:r>
            <a:r>
              <a:rPr lang="en-US"/>
              <a:t>; </a:t>
            </a:r>
            <a:r>
              <a:rPr lang="en-US">
                <a:hlinkClick r:id="rId8"/>
              </a:rPr>
              <a:t>Committee Deadlines</a:t>
            </a:r>
            <a:r>
              <a:rPr lang="en-US"/>
              <a:t>; </a:t>
            </a:r>
            <a:r>
              <a:rPr lang="en-US">
                <a:hlinkClick r:id="rId9"/>
              </a:rPr>
              <a:t>Minnesota Constitution</a:t>
            </a:r>
            <a:r>
              <a:rPr lang="en-US"/>
              <a:t>; </a:t>
            </a:r>
            <a:r>
              <a:rPr lang="en-US">
                <a:hlinkClick r:id="rId10"/>
              </a:rPr>
              <a:t>Minnesota Session Laws</a:t>
            </a:r>
            <a:endParaRPr lang="en-US"/>
          </a:p>
        </p:txBody>
      </p:sp>
      <p:sp>
        <p:nvSpPr>
          <p:cNvPr id="5" name="Freeform: Shape 4">
            <a:extLst>
              <a:ext uri="{FF2B5EF4-FFF2-40B4-BE49-F238E27FC236}">
                <a16:creationId xmlns:a16="http://schemas.microsoft.com/office/drawing/2014/main" id="{DC30DCDF-AE63-6F48-EB20-40F52ED1B46B}"/>
              </a:ext>
            </a:extLst>
          </p:cNvPr>
          <p:cNvSpPr/>
          <p:nvPr/>
        </p:nvSpPr>
        <p:spPr>
          <a:xfrm>
            <a:off x="10192620" y="5272319"/>
            <a:ext cx="1462275" cy="496635"/>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0B0004020202020204" pitchFamily="34" charset="0"/>
                <a:ea typeface="+mn-ea"/>
                <a:cs typeface="+mn-cs"/>
              </a:rPr>
              <a:t>90+ Bills</a:t>
            </a:r>
            <a:r>
              <a:rPr kumimoji="0" lang="en-US" sz="1800" b="1" i="0" u="none" strike="noStrike" kern="1200" cap="none" spc="0" normalizeH="0" baseline="0" noProof="0">
                <a:ln>
                  <a:noFill/>
                </a:ln>
                <a:solidFill>
                  <a:srgbClr val="FF0000"/>
                </a:solidFill>
                <a:effectLst/>
                <a:uLnTx/>
                <a:uFillTx/>
                <a:latin typeface="Aptos" panose="020B0004020202020204" pitchFamily="34" charset="0"/>
                <a:ea typeface="+mn-ea"/>
                <a:cs typeface="+mn-cs"/>
              </a:rPr>
              <a:t> </a:t>
            </a:r>
            <a:r>
              <a:rPr kumimoji="0" lang="en-US" sz="1800" b="1" i="0" u="none" strike="noStrike" kern="1200" cap="none" spc="0" normalizeH="0" baseline="0" noProof="0">
                <a:ln>
                  <a:noFill/>
                </a:ln>
                <a:solidFill>
                  <a:prstClr val="black"/>
                </a:solidFill>
                <a:effectLst/>
                <a:uLnTx/>
                <a:uFillTx/>
                <a:latin typeface="Aptos" panose="020B0004020202020204" pitchFamily="34" charset="0"/>
                <a:ea typeface="+mn-ea"/>
                <a:cs typeface="+mn-cs"/>
              </a:rPr>
              <a:t>Enacted</a:t>
            </a:r>
          </a:p>
        </p:txBody>
      </p:sp>
      <p:sp>
        <p:nvSpPr>
          <p:cNvPr id="6" name="Straight Connector 5">
            <a:extLst>
              <a:ext uri="{FF2B5EF4-FFF2-40B4-BE49-F238E27FC236}">
                <a16:creationId xmlns:a16="http://schemas.microsoft.com/office/drawing/2014/main" id="{0BFC7DAA-959C-75F2-7034-F09A3E689E02}"/>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9" name="TextBox 8">
            <a:extLst>
              <a:ext uri="{FF2B5EF4-FFF2-40B4-BE49-F238E27FC236}">
                <a16:creationId xmlns:a16="http://schemas.microsoft.com/office/drawing/2014/main" id="{2DFD4803-823A-3AA0-6EC4-D9587A091FB7}"/>
              </a:ext>
            </a:extLst>
          </p:cNvPr>
          <p:cNvSpPr txBox="1"/>
          <p:nvPr/>
        </p:nvSpPr>
        <p:spPr>
          <a:xfrm>
            <a:off x="1309673" y="1698566"/>
            <a:ext cx="127528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Tax </a:t>
            </a:r>
            <a:b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b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Changes</a:t>
            </a:r>
          </a:p>
        </p:txBody>
      </p:sp>
      <p:sp>
        <p:nvSpPr>
          <p:cNvPr id="4" name="TextBox 3">
            <a:extLst>
              <a:ext uri="{FF2B5EF4-FFF2-40B4-BE49-F238E27FC236}">
                <a16:creationId xmlns:a16="http://schemas.microsoft.com/office/drawing/2014/main" id="{CF8256F3-17B7-F153-EA18-5B8010FF564A}"/>
              </a:ext>
            </a:extLst>
          </p:cNvPr>
          <p:cNvSpPr txBox="1"/>
          <p:nvPr/>
        </p:nvSpPr>
        <p:spPr>
          <a:xfrm>
            <a:off x="1294271" y="5306406"/>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AI Regulations</a:t>
            </a:r>
          </a:p>
        </p:txBody>
      </p:sp>
      <p:sp>
        <p:nvSpPr>
          <p:cNvPr id="10" name="Rectangle 9">
            <a:extLst>
              <a:ext uri="{FF2B5EF4-FFF2-40B4-BE49-F238E27FC236}">
                <a16:creationId xmlns:a16="http://schemas.microsoft.com/office/drawing/2014/main" id="{A64002D6-A4CE-5BF6-23DB-627D34FA9D2D}"/>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FEBRUARY 17</a:t>
            </a:r>
          </a:p>
        </p:txBody>
      </p:sp>
      <p:sp>
        <p:nvSpPr>
          <p:cNvPr id="16" name="Freeform: Shape 15">
            <a:extLst>
              <a:ext uri="{FF2B5EF4-FFF2-40B4-BE49-F238E27FC236}">
                <a16:creationId xmlns:a16="http://schemas.microsoft.com/office/drawing/2014/main" id="{A88B21BB-0A03-4FE0-1B59-6A42743CBFF9}"/>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rPr>
              <a:t>Session commenced </a:t>
            </a:r>
          </a:p>
        </p:txBody>
      </p:sp>
      <p:sp>
        <p:nvSpPr>
          <p:cNvPr id="25" name="Rectangle 24">
            <a:extLst>
              <a:ext uri="{FF2B5EF4-FFF2-40B4-BE49-F238E27FC236}">
                <a16:creationId xmlns:a16="http://schemas.microsoft.com/office/drawing/2014/main" id="{C3B476B4-9E44-4228-CB69-65CB373B63BB}"/>
              </a:ext>
            </a:extLst>
          </p:cNvPr>
          <p:cNvSpPr/>
          <p:nvPr/>
        </p:nvSpPr>
        <p:spPr>
          <a:xfrm>
            <a:off x="9686798" y="2023300"/>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MAY 18</a:t>
            </a:r>
          </a:p>
        </p:txBody>
      </p:sp>
      <p:sp>
        <p:nvSpPr>
          <p:cNvPr id="29" name="Rectangle 28">
            <a:extLst>
              <a:ext uri="{FF2B5EF4-FFF2-40B4-BE49-F238E27FC236}">
                <a16:creationId xmlns:a16="http://schemas.microsoft.com/office/drawing/2014/main" id="{C30EE095-A06B-C084-5581-AEA40870EF84}"/>
              </a:ext>
            </a:extLst>
          </p:cNvPr>
          <p:cNvSpPr/>
          <p:nvPr/>
        </p:nvSpPr>
        <p:spPr>
          <a:xfrm>
            <a:off x="9686798" y="2580398"/>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WITHIN 14 DAYS</a:t>
            </a:r>
          </a:p>
        </p:txBody>
      </p:sp>
      <p:sp>
        <p:nvSpPr>
          <p:cNvPr id="33" name="Freeform: Shape 32">
            <a:extLst>
              <a:ext uri="{FF2B5EF4-FFF2-40B4-BE49-F238E27FC236}">
                <a16:creationId xmlns:a16="http://schemas.microsoft.com/office/drawing/2014/main" id="{DD4F368C-3CEC-24D2-4813-E1321ACFD73F}"/>
              </a:ext>
            </a:extLst>
          </p:cNvPr>
          <p:cNvSpPr/>
          <p:nvPr/>
        </p:nvSpPr>
        <p:spPr>
          <a:xfrm>
            <a:off x="9687417" y="2208632"/>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Session adjourned</a:t>
            </a:r>
          </a:p>
        </p:txBody>
      </p:sp>
      <p:sp>
        <p:nvSpPr>
          <p:cNvPr id="35" name="Freeform: Shape 34">
            <a:extLst>
              <a:ext uri="{FF2B5EF4-FFF2-40B4-BE49-F238E27FC236}">
                <a16:creationId xmlns:a16="http://schemas.microsoft.com/office/drawing/2014/main" id="{1C651E3E-9885-810C-009A-ABB704BB4B26}"/>
              </a:ext>
            </a:extLst>
          </p:cNvPr>
          <p:cNvSpPr/>
          <p:nvPr/>
        </p:nvSpPr>
        <p:spPr>
          <a:xfrm>
            <a:off x="9687417" y="2765733"/>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Deadline for governor action after adjournment or bills are vetoed</a:t>
            </a:r>
          </a:p>
        </p:txBody>
      </p:sp>
      <p:sp>
        <p:nvSpPr>
          <p:cNvPr id="37" name="Freeform 32">
            <a:extLst>
              <a:ext uri="{FF2B5EF4-FFF2-40B4-BE49-F238E27FC236}">
                <a16:creationId xmlns:a16="http://schemas.microsoft.com/office/drawing/2014/main" id="{638F24A1-357E-2D3F-F43C-CB00C5F0047A}"/>
              </a:ext>
            </a:extLst>
          </p:cNvPr>
          <p:cNvSpPr>
            <a:spLocks noChangeAspect="1" noEditPoints="1"/>
          </p:cNvSpPr>
          <p:nvPr/>
        </p:nvSpPr>
        <p:spPr bwMode="auto">
          <a:xfrm>
            <a:off x="9714120" y="5180191"/>
            <a:ext cx="546607" cy="533499"/>
          </a:xfrm>
          <a:custGeom>
            <a:avLst/>
            <a:gdLst>
              <a:gd name="T0" fmla="*/ 475 w 575"/>
              <a:gd name="T1" fmla="*/ 112 h 571"/>
              <a:gd name="T2" fmla="*/ 451 w 575"/>
              <a:gd name="T3" fmla="*/ 110 h 571"/>
              <a:gd name="T4" fmla="*/ 425 w 575"/>
              <a:gd name="T5" fmla="*/ 111 h 571"/>
              <a:gd name="T6" fmla="*/ 419 w 575"/>
              <a:gd name="T7" fmla="*/ 99 h 571"/>
              <a:gd name="T8" fmla="*/ 395 w 575"/>
              <a:gd name="T9" fmla="*/ 114 h 571"/>
              <a:gd name="T10" fmla="*/ 363 w 575"/>
              <a:gd name="T11" fmla="*/ 112 h 571"/>
              <a:gd name="T12" fmla="*/ 341 w 575"/>
              <a:gd name="T13" fmla="*/ 93 h 571"/>
              <a:gd name="T14" fmla="*/ 323 w 575"/>
              <a:gd name="T15" fmla="*/ 103 h 571"/>
              <a:gd name="T16" fmla="*/ 313 w 575"/>
              <a:gd name="T17" fmla="*/ 89 h 571"/>
              <a:gd name="T18" fmla="*/ 302 w 575"/>
              <a:gd name="T19" fmla="*/ 79 h 571"/>
              <a:gd name="T20" fmla="*/ 257 w 575"/>
              <a:gd name="T21" fmla="*/ 68 h 571"/>
              <a:gd name="T22" fmla="*/ 249 w 575"/>
              <a:gd name="T23" fmla="*/ 70 h 571"/>
              <a:gd name="T24" fmla="*/ 223 w 575"/>
              <a:gd name="T25" fmla="*/ 77 h 571"/>
              <a:gd name="T26" fmla="*/ 188 w 575"/>
              <a:gd name="T27" fmla="*/ 64 h 571"/>
              <a:gd name="T28" fmla="*/ 164 w 575"/>
              <a:gd name="T29" fmla="*/ 56 h 571"/>
              <a:gd name="T30" fmla="*/ 156 w 575"/>
              <a:gd name="T31" fmla="*/ 8 h 571"/>
              <a:gd name="T32" fmla="*/ 134 w 575"/>
              <a:gd name="T33" fmla="*/ 0 h 571"/>
              <a:gd name="T34" fmla="*/ 84 w 575"/>
              <a:gd name="T35" fmla="*/ 37 h 571"/>
              <a:gd name="T36" fmla="*/ 0 w 575"/>
              <a:gd name="T37" fmla="*/ 41 h 571"/>
              <a:gd name="T38" fmla="*/ 8 w 575"/>
              <a:gd name="T39" fmla="*/ 69 h 571"/>
              <a:gd name="T40" fmla="*/ 5 w 575"/>
              <a:gd name="T41" fmla="*/ 99 h 571"/>
              <a:gd name="T42" fmla="*/ 7 w 575"/>
              <a:gd name="T43" fmla="*/ 121 h 571"/>
              <a:gd name="T44" fmla="*/ 22 w 575"/>
              <a:gd name="T45" fmla="*/ 164 h 571"/>
              <a:gd name="T46" fmla="*/ 23 w 575"/>
              <a:gd name="T47" fmla="*/ 190 h 571"/>
              <a:gd name="T48" fmla="*/ 27 w 575"/>
              <a:gd name="T49" fmla="*/ 222 h 571"/>
              <a:gd name="T50" fmla="*/ 28 w 575"/>
              <a:gd name="T51" fmla="*/ 244 h 571"/>
              <a:gd name="T52" fmla="*/ 32 w 575"/>
              <a:gd name="T53" fmla="*/ 279 h 571"/>
              <a:gd name="T54" fmla="*/ 43 w 575"/>
              <a:gd name="T55" fmla="*/ 302 h 571"/>
              <a:gd name="T56" fmla="*/ 43 w 575"/>
              <a:gd name="T57" fmla="*/ 326 h 571"/>
              <a:gd name="T58" fmla="*/ 38 w 575"/>
              <a:gd name="T59" fmla="*/ 352 h 571"/>
              <a:gd name="T60" fmla="*/ 24 w 575"/>
              <a:gd name="T61" fmla="*/ 367 h 571"/>
              <a:gd name="T62" fmla="*/ 42 w 575"/>
              <a:gd name="T63" fmla="*/ 386 h 571"/>
              <a:gd name="T64" fmla="*/ 54 w 575"/>
              <a:gd name="T65" fmla="*/ 571 h 571"/>
              <a:gd name="T66" fmla="*/ 349 w 575"/>
              <a:gd name="T67" fmla="*/ 563 h 571"/>
              <a:gd name="T68" fmla="*/ 419 w 575"/>
              <a:gd name="T69" fmla="*/ 550 h 571"/>
              <a:gd name="T70" fmla="*/ 410 w 575"/>
              <a:gd name="T71" fmla="*/ 518 h 571"/>
              <a:gd name="T72" fmla="*/ 392 w 575"/>
              <a:gd name="T73" fmla="*/ 508 h 571"/>
              <a:gd name="T74" fmla="*/ 365 w 575"/>
              <a:gd name="T75" fmla="*/ 479 h 571"/>
              <a:gd name="T76" fmla="*/ 342 w 575"/>
              <a:gd name="T77" fmla="*/ 467 h 571"/>
              <a:gd name="T78" fmla="*/ 321 w 575"/>
              <a:gd name="T79" fmla="*/ 456 h 571"/>
              <a:gd name="T80" fmla="*/ 307 w 575"/>
              <a:gd name="T81" fmla="*/ 436 h 571"/>
              <a:gd name="T82" fmla="*/ 307 w 575"/>
              <a:gd name="T83" fmla="*/ 405 h 571"/>
              <a:gd name="T84" fmla="*/ 306 w 575"/>
              <a:gd name="T85" fmla="*/ 364 h 571"/>
              <a:gd name="T86" fmla="*/ 295 w 575"/>
              <a:gd name="T87" fmla="*/ 351 h 571"/>
              <a:gd name="T88" fmla="*/ 304 w 575"/>
              <a:gd name="T89" fmla="*/ 333 h 571"/>
              <a:gd name="T90" fmla="*/ 333 w 575"/>
              <a:gd name="T91" fmla="*/ 313 h 571"/>
              <a:gd name="T92" fmla="*/ 337 w 575"/>
              <a:gd name="T93" fmla="*/ 255 h 571"/>
              <a:gd name="T94" fmla="*/ 344 w 575"/>
              <a:gd name="T95" fmla="*/ 244 h 571"/>
              <a:gd name="T96" fmla="*/ 371 w 575"/>
              <a:gd name="T97" fmla="*/ 219 h 571"/>
              <a:gd name="T98" fmla="*/ 396 w 575"/>
              <a:gd name="T99" fmla="*/ 191 h 571"/>
              <a:gd name="T100" fmla="*/ 447 w 575"/>
              <a:gd name="T101" fmla="*/ 146 h 571"/>
              <a:gd name="T102" fmla="*/ 486 w 575"/>
              <a:gd name="T103" fmla="*/ 127 h 571"/>
              <a:gd name="T104" fmla="*/ 503 w 575"/>
              <a:gd name="T105" fmla="*/ 114 h 571"/>
              <a:gd name="T106" fmla="*/ 572 w 575"/>
              <a:gd name="T107" fmla="*/ 92 h 571"/>
              <a:gd name="T108" fmla="*/ 543 w 575"/>
              <a:gd name="T109" fmla="*/ 111 h 571"/>
              <a:gd name="T110" fmla="*/ 532 w 575"/>
              <a:gd name="T111" fmla="*/ 129 h 571"/>
              <a:gd name="T112" fmla="*/ 548 w 575"/>
              <a:gd name="T113" fmla="*/ 116 h 571"/>
              <a:gd name="T114" fmla="*/ 568 w 575"/>
              <a:gd name="T115" fmla="*/ 9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5" h="571">
                <a:moveTo>
                  <a:pt x="482" y="116"/>
                </a:moveTo>
                <a:lnTo>
                  <a:pt x="476" y="114"/>
                </a:lnTo>
                <a:lnTo>
                  <a:pt x="475" y="112"/>
                </a:lnTo>
                <a:lnTo>
                  <a:pt x="470" y="106"/>
                </a:lnTo>
                <a:lnTo>
                  <a:pt x="456" y="107"/>
                </a:lnTo>
                <a:lnTo>
                  <a:pt x="451" y="110"/>
                </a:lnTo>
                <a:lnTo>
                  <a:pt x="437" y="108"/>
                </a:lnTo>
                <a:lnTo>
                  <a:pt x="430" y="111"/>
                </a:lnTo>
                <a:lnTo>
                  <a:pt x="425" y="111"/>
                </a:lnTo>
                <a:lnTo>
                  <a:pt x="424" y="104"/>
                </a:lnTo>
                <a:lnTo>
                  <a:pt x="419" y="103"/>
                </a:lnTo>
                <a:lnTo>
                  <a:pt x="419" y="99"/>
                </a:lnTo>
                <a:lnTo>
                  <a:pt x="413" y="99"/>
                </a:lnTo>
                <a:lnTo>
                  <a:pt x="401" y="107"/>
                </a:lnTo>
                <a:lnTo>
                  <a:pt x="395" y="114"/>
                </a:lnTo>
                <a:lnTo>
                  <a:pt x="382" y="119"/>
                </a:lnTo>
                <a:lnTo>
                  <a:pt x="375" y="118"/>
                </a:lnTo>
                <a:lnTo>
                  <a:pt x="363" y="112"/>
                </a:lnTo>
                <a:lnTo>
                  <a:pt x="361" y="107"/>
                </a:lnTo>
                <a:lnTo>
                  <a:pt x="344" y="100"/>
                </a:lnTo>
                <a:lnTo>
                  <a:pt x="341" y="93"/>
                </a:lnTo>
                <a:lnTo>
                  <a:pt x="334" y="92"/>
                </a:lnTo>
                <a:lnTo>
                  <a:pt x="325" y="93"/>
                </a:lnTo>
                <a:lnTo>
                  <a:pt x="323" y="103"/>
                </a:lnTo>
                <a:lnTo>
                  <a:pt x="317" y="100"/>
                </a:lnTo>
                <a:lnTo>
                  <a:pt x="313" y="95"/>
                </a:lnTo>
                <a:lnTo>
                  <a:pt x="313" y="89"/>
                </a:lnTo>
                <a:lnTo>
                  <a:pt x="306" y="84"/>
                </a:lnTo>
                <a:lnTo>
                  <a:pt x="300" y="84"/>
                </a:lnTo>
                <a:lnTo>
                  <a:pt x="302" y="79"/>
                </a:lnTo>
                <a:lnTo>
                  <a:pt x="276" y="68"/>
                </a:lnTo>
                <a:lnTo>
                  <a:pt x="262" y="68"/>
                </a:lnTo>
                <a:lnTo>
                  <a:pt x="257" y="68"/>
                </a:lnTo>
                <a:lnTo>
                  <a:pt x="254" y="69"/>
                </a:lnTo>
                <a:lnTo>
                  <a:pt x="253" y="70"/>
                </a:lnTo>
                <a:lnTo>
                  <a:pt x="249" y="70"/>
                </a:lnTo>
                <a:lnTo>
                  <a:pt x="245" y="77"/>
                </a:lnTo>
                <a:lnTo>
                  <a:pt x="230" y="80"/>
                </a:lnTo>
                <a:lnTo>
                  <a:pt x="223" y="77"/>
                </a:lnTo>
                <a:lnTo>
                  <a:pt x="220" y="70"/>
                </a:lnTo>
                <a:lnTo>
                  <a:pt x="193" y="68"/>
                </a:lnTo>
                <a:lnTo>
                  <a:pt x="188" y="64"/>
                </a:lnTo>
                <a:lnTo>
                  <a:pt x="176" y="64"/>
                </a:lnTo>
                <a:lnTo>
                  <a:pt x="169" y="61"/>
                </a:lnTo>
                <a:lnTo>
                  <a:pt x="164" y="56"/>
                </a:lnTo>
                <a:lnTo>
                  <a:pt x="165" y="46"/>
                </a:lnTo>
                <a:lnTo>
                  <a:pt x="160" y="29"/>
                </a:lnTo>
                <a:lnTo>
                  <a:pt x="156" y="8"/>
                </a:lnTo>
                <a:lnTo>
                  <a:pt x="150" y="3"/>
                </a:lnTo>
                <a:lnTo>
                  <a:pt x="138" y="1"/>
                </a:lnTo>
                <a:lnTo>
                  <a:pt x="134" y="0"/>
                </a:lnTo>
                <a:lnTo>
                  <a:pt x="135" y="30"/>
                </a:lnTo>
                <a:lnTo>
                  <a:pt x="134" y="35"/>
                </a:lnTo>
                <a:lnTo>
                  <a:pt x="84" y="37"/>
                </a:lnTo>
                <a:lnTo>
                  <a:pt x="1" y="37"/>
                </a:lnTo>
                <a:lnTo>
                  <a:pt x="0" y="41"/>
                </a:lnTo>
                <a:lnTo>
                  <a:pt x="0" y="41"/>
                </a:lnTo>
                <a:lnTo>
                  <a:pt x="1" y="46"/>
                </a:lnTo>
                <a:lnTo>
                  <a:pt x="7" y="64"/>
                </a:lnTo>
                <a:lnTo>
                  <a:pt x="8" y="69"/>
                </a:lnTo>
                <a:lnTo>
                  <a:pt x="5" y="81"/>
                </a:lnTo>
                <a:lnTo>
                  <a:pt x="7" y="93"/>
                </a:lnTo>
                <a:lnTo>
                  <a:pt x="5" y="99"/>
                </a:lnTo>
                <a:lnTo>
                  <a:pt x="7" y="103"/>
                </a:lnTo>
                <a:lnTo>
                  <a:pt x="7" y="115"/>
                </a:lnTo>
                <a:lnTo>
                  <a:pt x="7" y="121"/>
                </a:lnTo>
                <a:lnTo>
                  <a:pt x="15" y="142"/>
                </a:lnTo>
                <a:lnTo>
                  <a:pt x="13" y="145"/>
                </a:lnTo>
                <a:lnTo>
                  <a:pt x="22" y="164"/>
                </a:lnTo>
                <a:lnTo>
                  <a:pt x="24" y="177"/>
                </a:lnTo>
                <a:lnTo>
                  <a:pt x="24" y="184"/>
                </a:lnTo>
                <a:lnTo>
                  <a:pt x="23" y="190"/>
                </a:lnTo>
                <a:lnTo>
                  <a:pt x="26" y="196"/>
                </a:lnTo>
                <a:lnTo>
                  <a:pt x="26" y="209"/>
                </a:lnTo>
                <a:lnTo>
                  <a:pt x="27" y="222"/>
                </a:lnTo>
                <a:lnTo>
                  <a:pt x="27" y="230"/>
                </a:lnTo>
                <a:lnTo>
                  <a:pt x="30" y="237"/>
                </a:lnTo>
                <a:lnTo>
                  <a:pt x="28" y="244"/>
                </a:lnTo>
                <a:lnTo>
                  <a:pt x="30" y="267"/>
                </a:lnTo>
                <a:lnTo>
                  <a:pt x="32" y="272"/>
                </a:lnTo>
                <a:lnTo>
                  <a:pt x="32" y="279"/>
                </a:lnTo>
                <a:lnTo>
                  <a:pt x="34" y="286"/>
                </a:lnTo>
                <a:lnTo>
                  <a:pt x="42" y="295"/>
                </a:lnTo>
                <a:lnTo>
                  <a:pt x="43" y="302"/>
                </a:lnTo>
                <a:lnTo>
                  <a:pt x="43" y="309"/>
                </a:lnTo>
                <a:lnTo>
                  <a:pt x="45" y="321"/>
                </a:lnTo>
                <a:lnTo>
                  <a:pt x="43" y="326"/>
                </a:lnTo>
                <a:lnTo>
                  <a:pt x="45" y="333"/>
                </a:lnTo>
                <a:lnTo>
                  <a:pt x="42" y="347"/>
                </a:lnTo>
                <a:lnTo>
                  <a:pt x="38" y="352"/>
                </a:lnTo>
                <a:lnTo>
                  <a:pt x="32" y="356"/>
                </a:lnTo>
                <a:lnTo>
                  <a:pt x="26" y="361"/>
                </a:lnTo>
                <a:lnTo>
                  <a:pt x="24" y="367"/>
                </a:lnTo>
                <a:lnTo>
                  <a:pt x="28" y="372"/>
                </a:lnTo>
                <a:lnTo>
                  <a:pt x="36" y="384"/>
                </a:lnTo>
                <a:lnTo>
                  <a:pt x="42" y="386"/>
                </a:lnTo>
                <a:lnTo>
                  <a:pt x="49" y="390"/>
                </a:lnTo>
                <a:lnTo>
                  <a:pt x="53" y="395"/>
                </a:lnTo>
                <a:lnTo>
                  <a:pt x="54" y="571"/>
                </a:lnTo>
                <a:lnTo>
                  <a:pt x="126" y="571"/>
                </a:lnTo>
                <a:lnTo>
                  <a:pt x="248" y="567"/>
                </a:lnTo>
                <a:lnTo>
                  <a:pt x="349" y="563"/>
                </a:lnTo>
                <a:lnTo>
                  <a:pt x="422" y="559"/>
                </a:lnTo>
                <a:lnTo>
                  <a:pt x="419" y="552"/>
                </a:lnTo>
                <a:lnTo>
                  <a:pt x="419" y="550"/>
                </a:lnTo>
                <a:lnTo>
                  <a:pt x="418" y="544"/>
                </a:lnTo>
                <a:lnTo>
                  <a:pt x="415" y="527"/>
                </a:lnTo>
                <a:lnTo>
                  <a:pt x="410" y="518"/>
                </a:lnTo>
                <a:lnTo>
                  <a:pt x="405" y="513"/>
                </a:lnTo>
                <a:lnTo>
                  <a:pt x="398" y="509"/>
                </a:lnTo>
                <a:lnTo>
                  <a:pt x="392" y="508"/>
                </a:lnTo>
                <a:lnTo>
                  <a:pt x="386" y="504"/>
                </a:lnTo>
                <a:lnTo>
                  <a:pt x="373" y="493"/>
                </a:lnTo>
                <a:lnTo>
                  <a:pt x="365" y="479"/>
                </a:lnTo>
                <a:lnTo>
                  <a:pt x="356" y="474"/>
                </a:lnTo>
                <a:lnTo>
                  <a:pt x="348" y="471"/>
                </a:lnTo>
                <a:lnTo>
                  <a:pt x="342" y="467"/>
                </a:lnTo>
                <a:lnTo>
                  <a:pt x="338" y="460"/>
                </a:lnTo>
                <a:lnTo>
                  <a:pt x="327" y="459"/>
                </a:lnTo>
                <a:lnTo>
                  <a:pt x="321" y="456"/>
                </a:lnTo>
                <a:lnTo>
                  <a:pt x="314" y="449"/>
                </a:lnTo>
                <a:lnTo>
                  <a:pt x="304" y="443"/>
                </a:lnTo>
                <a:lnTo>
                  <a:pt x="307" y="436"/>
                </a:lnTo>
                <a:lnTo>
                  <a:pt x="307" y="425"/>
                </a:lnTo>
                <a:lnTo>
                  <a:pt x="304" y="411"/>
                </a:lnTo>
                <a:lnTo>
                  <a:pt x="307" y="405"/>
                </a:lnTo>
                <a:lnTo>
                  <a:pt x="306" y="394"/>
                </a:lnTo>
                <a:lnTo>
                  <a:pt x="313" y="378"/>
                </a:lnTo>
                <a:lnTo>
                  <a:pt x="306" y="364"/>
                </a:lnTo>
                <a:lnTo>
                  <a:pt x="299" y="364"/>
                </a:lnTo>
                <a:lnTo>
                  <a:pt x="295" y="357"/>
                </a:lnTo>
                <a:lnTo>
                  <a:pt x="295" y="351"/>
                </a:lnTo>
                <a:lnTo>
                  <a:pt x="300" y="345"/>
                </a:lnTo>
                <a:lnTo>
                  <a:pt x="303" y="338"/>
                </a:lnTo>
                <a:lnTo>
                  <a:pt x="304" y="333"/>
                </a:lnTo>
                <a:lnTo>
                  <a:pt x="317" y="324"/>
                </a:lnTo>
                <a:lnTo>
                  <a:pt x="329" y="318"/>
                </a:lnTo>
                <a:lnTo>
                  <a:pt x="333" y="313"/>
                </a:lnTo>
                <a:lnTo>
                  <a:pt x="334" y="305"/>
                </a:lnTo>
                <a:lnTo>
                  <a:pt x="331" y="255"/>
                </a:lnTo>
                <a:lnTo>
                  <a:pt x="337" y="255"/>
                </a:lnTo>
                <a:lnTo>
                  <a:pt x="340" y="248"/>
                </a:lnTo>
                <a:lnTo>
                  <a:pt x="341" y="248"/>
                </a:lnTo>
                <a:lnTo>
                  <a:pt x="344" y="244"/>
                </a:lnTo>
                <a:lnTo>
                  <a:pt x="346" y="240"/>
                </a:lnTo>
                <a:lnTo>
                  <a:pt x="365" y="225"/>
                </a:lnTo>
                <a:lnTo>
                  <a:pt x="371" y="219"/>
                </a:lnTo>
                <a:lnTo>
                  <a:pt x="375" y="214"/>
                </a:lnTo>
                <a:lnTo>
                  <a:pt x="382" y="209"/>
                </a:lnTo>
                <a:lnTo>
                  <a:pt x="396" y="191"/>
                </a:lnTo>
                <a:lnTo>
                  <a:pt x="403" y="180"/>
                </a:lnTo>
                <a:lnTo>
                  <a:pt x="428" y="157"/>
                </a:lnTo>
                <a:lnTo>
                  <a:pt x="447" y="146"/>
                </a:lnTo>
                <a:lnTo>
                  <a:pt x="459" y="141"/>
                </a:lnTo>
                <a:lnTo>
                  <a:pt x="465" y="138"/>
                </a:lnTo>
                <a:lnTo>
                  <a:pt x="486" y="127"/>
                </a:lnTo>
                <a:lnTo>
                  <a:pt x="491" y="125"/>
                </a:lnTo>
                <a:lnTo>
                  <a:pt x="498" y="118"/>
                </a:lnTo>
                <a:lnTo>
                  <a:pt x="503" y="114"/>
                </a:lnTo>
                <a:lnTo>
                  <a:pt x="488" y="114"/>
                </a:lnTo>
                <a:lnTo>
                  <a:pt x="482" y="116"/>
                </a:lnTo>
                <a:close/>
                <a:moveTo>
                  <a:pt x="572" y="92"/>
                </a:moveTo>
                <a:lnTo>
                  <a:pt x="566" y="96"/>
                </a:lnTo>
                <a:lnTo>
                  <a:pt x="555" y="104"/>
                </a:lnTo>
                <a:lnTo>
                  <a:pt x="543" y="111"/>
                </a:lnTo>
                <a:lnTo>
                  <a:pt x="530" y="119"/>
                </a:lnTo>
                <a:lnTo>
                  <a:pt x="530" y="123"/>
                </a:lnTo>
                <a:lnTo>
                  <a:pt x="532" y="129"/>
                </a:lnTo>
                <a:lnTo>
                  <a:pt x="539" y="126"/>
                </a:lnTo>
                <a:lnTo>
                  <a:pt x="543" y="121"/>
                </a:lnTo>
                <a:lnTo>
                  <a:pt x="548" y="116"/>
                </a:lnTo>
                <a:lnTo>
                  <a:pt x="560" y="111"/>
                </a:lnTo>
                <a:lnTo>
                  <a:pt x="567" y="106"/>
                </a:lnTo>
                <a:lnTo>
                  <a:pt x="568" y="99"/>
                </a:lnTo>
                <a:lnTo>
                  <a:pt x="575" y="93"/>
                </a:lnTo>
                <a:lnTo>
                  <a:pt x="572" y="9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77767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FAB9-5A23-31CE-5DC2-4152EAD27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2AB6D-FA4D-41EA-8778-40D732DFADD8}"/>
              </a:ext>
            </a:extLst>
          </p:cNvPr>
          <p:cNvSpPr>
            <a:spLocks noGrp="1"/>
          </p:cNvSpPr>
          <p:nvPr>
            <p:ph type="title"/>
          </p:nvPr>
        </p:nvSpPr>
        <p:spPr>
          <a:xfrm>
            <a:off x="630935" y="612648"/>
            <a:ext cx="10991375" cy="685800"/>
          </a:xfrm>
        </p:spPr>
        <p:txBody>
          <a:bodyPr/>
          <a:lstStyle/>
          <a:p>
            <a:r>
              <a:rPr lang="en-US">
                <a:latin typeface="Aptos Black" panose="020B0004020202020204" pitchFamily="34" charset="0"/>
              </a:rPr>
              <a:t>Missouri</a:t>
            </a:r>
            <a:r>
              <a:rPr lang="en-US"/>
              <a:t>: Income Tax Measure, Sentencing Overhaul Passed</a:t>
            </a:r>
          </a:p>
        </p:txBody>
      </p:sp>
      <p:sp>
        <p:nvSpPr>
          <p:cNvPr id="3" name="Slide Number Placeholder 2">
            <a:extLst>
              <a:ext uri="{FF2B5EF4-FFF2-40B4-BE49-F238E27FC236}">
                <a16:creationId xmlns:a16="http://schemas.microsoft.com/office/drawing/2014/main" id="{8D49C8BD-A9DF-84E3-DAAC-C6A20373FC9E}"/>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aphicFrame>
        <p:nvGraphicFramePr>
          <p:cNvPr id="26" name="Diagram 25">
            <a:extLst>
              <a:ext uri="{FF2B5EF4-FFF2-40B4-BE49-F238E27FC236}">
                <a16:creationId xmlns:a16="http://schemas.microsoft.com/office/drawing/2014/main" id="{22850DA2-7B3C-72B0-F0F1-A7E9FCBB8434}"/>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7491052E-AC85-FDEA-698C-B4B08861D2B7}"/>
              </a:ext>
            </a:extLst>
          </p:cNvPr>
          <p:cNvSpPr txBox="1"/>
          <p:nvPr/>
        </p:nvSpPr>
        <p:spPr>
          <a:xfrm>
            <a:off x="1280799" y="1565541"/>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8A5DB5"/>
                </a:solidFill>
                <a:effectLst/>
                <a:uLnTx/>
                <a:uFillTx/>
                <a:latin typeface="Aptos" panose="020B0004020202020204" pitchFamily="34" charset="0"/>
                <a:ea typeface="+mn-ea"/>
                <a:cs typeface="+mn-cs"/>
              </a:rPr>
              <a:t>Income Tax Vote</a:t>
            </a:r>
          </a:p>
        </p:txBody>
      </p:sp>
      <p:sp>
        <p:nvSpPr>
          <p:cNvPr id="30" name="TextBox 29">
            <a:extLst>
              <a:ext uri="{FF2B5EF4-FFF2-40B4-BE49-F238E27FC236}">
                <a16:creationId xmlns:a16="http://schemas.microsoft.com/office/drawing/2014/main" id="{2736D435-94FB-2F68-9E73-20A3354146A7}"/>
              </a:ext>
            </a:extLst>
          </p:cNvPr>
          <p:cNvSpPr txBox="1"/>
          <p:nvPr/>
        </p:nvSpPr>
        <p:spPr>
          <a:xfrm>
            <a:off x="1297497" y="5423236"/>
            <a:ext cx="1031033"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Hemp Rules</a:t>
            </a:r>
          </a:p>
        </p:txBody>
      </p:sp>
      <p:sp>
        <p:nvSpPr>
          <p:cNvPr id="32" name="Straight Connector 31">
            <a:extLst>
              <a:ext uri="{FF2B5EF4-FFF2-40B4-BE49-F238E27FC236}">
                <a16:creationId xmlns:a16="http://schemas.microsoft.com/office/drawing/2014/main" id="{4FA24F05-F920-9994-0D76-5537775A43F1}"/>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39" name="Straight Connector 38">
            <a:extLst>
              <a:ext uri="{FF2B5EF4-FFF2-40B4-BE49-F238E27FC236}">
                <a16:creationId xmlns:a16="http://schemas.microsoft.com/office/drawing/2014/main" id="{15C0B97C-855F-0FB1-1F8C-9EB2400B3D13}"/>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40" name="Freeform: Shape 39">
            <a:extLst>
              <a:ext uri="{FF2B5EF4-FFF2-40B4-BE49-F238E27FC236}">
                <a16:creationId xmlns:a16="http://schemas.microsoft.com/office/drawing/2014/main" id="{2159C742-DF30-055E-F7F7-7246D2087DC4}"/>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Legislation</a:t>
            </a:r>
          </a:p>
        </p:txBody>
      </p:sp>
      <p:sp>
        <p:nvSpPr>
          <p:cNvPr id="41" name="Freeform: Shape 40">
            <a:extLst>
              <a:ext uri="{FF2B5EF4-FFF2-40B4-BE49-F238E27FC236}">
                <a16:creationId xmlns:a16="http://schemas.microsoft.com/office/drawing/2014/main" id="{4366B1C2-5E09-F463-DD31-78F6C700FAEB}"/>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Dates</a:t>
            </a:r>
          </a:p>
        </p:txBody>
      </p:sp>
      <p:sp>
        <p:nvSpPr>
          <p:cNvPr id="45" name="Text Placeholder 26">
            <a:extLst>
              <a:ext uri="{FF2B5EF4-FFF2-40B4-BE49-F238E27FC236}">
                <a16:creationId xmlns:a16="http://schemas.microsoft.com/office/drawing/2014/main" id="{5A210E27-8A27-1163-BE33-21B3DB4FA126}"/>
              </a:ext>
            </a:extLst>
          </p:cNvPr>
          <p:cNvSpPr>
            <a:spLocks noGrp="1"/>
          </p:cNvSpPr>
          <p:nvPr>
            <p:ph type="body" sz="quarter" idx="12"/>
          </p:nvPr>
        </p:nvSpPr>
        <p:spPr>
          <a:xfrm>
            <a:off x="640050" y="6243420"/>
            <a:ext cx="6954837" cy="365125"/>
          </a:xfrm>
        </p:spPr>
        <p:txBody>
          <a:bodyPr/>
          <a:lstStyle/>
          <a:p>
            <a:r>
              <a:rPr lang="en-US"/>
              <a:t>Sources: </a:t>
            </a:r>
            <a:r>
              <a:rPr lang="en-US">
                <a:hlinkClick r:id="rId7"/>
              </a:rPr>
              <a:t>Missouri Legislative Process</a:t>
            </a:r>
            <a:r>
              <a:rPr lang="en-US"/>
              <a:t>; </a:t>
            </a:r>
            <a:r>
              <a:rPr lang="en-US">
                <a:hlinkClick r:id="rId8"/>
              </a:rPr>
              <a:t>Governor Action on Bills</a:t>
            </a:r>
            <a:endParaRPr lang="en-US" strike="sngStrike">
              <a:solidFill>
                <a:srgbClr val="FF0000"/>
              </a:solidFill>
            </a:endParaRPr>
          </a:p>
        </p:txBody>
      </p:sp>
      <p:sp>
        <p:nvSpPr>
          <p:cNvPr id="46" name="TextBox 45">
            <a:extLst>
              <a:ext uri="{FF2B5EF4-FFF2-40B4-BE49-F238E27FC236}">
                <a16:creationId xmlns:a16="http://schemas.microsoft.com/office/drawing/2014/main" id="{8191607A-CFE6-3E4F-F91D-838FF5C13D77}"/>
              </a:ext>
            </a:extLst>
          </p:cNvPr>
          <p:cNvSpPr txBox="1"/>
          <p:nvPr/>
        </p:nvSpPr>
        <p:spPr>
          <a:xfrm>
            <a:off x="1297497" y="2426192"/>
            <a:ext cx="1168309" cy="784830"/>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Criminal Justice Overhaul</a:t>
            </a:r>
          </a:p>
        </p:txBody>
      </p:sp>
      <p:sp>
        <p:nvSpPr>
          <p:cNvPr id="7" name="TextBox 6">
            <a:extLst>
              <a:ext uri="{FF2B5EF4-FFF2-40B4-BE49-F238E27FC236}">
                <a16:creationId xmlns:a16="http://schemas.microsoft.com/office/drawing/2014/main" id="{6E2ECCCD-32BC-CAE7-5359-950CFB22A40B}"/>
              </a:ext>
            </a:extLst>
          </p:cNvPr>
          <p:cNvSpPr txBox="1"/>
          <p:nvPr/>
        </p:nvSpPr>
        <p:spPr>
          <a:xfrm>
            <a:off x="1297497" y="4461463"/>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Healthcare Changes</a:t>
            </a:r>
          </a:p>
        </p:txBody>
      </p:sp>
      <p:sp>
        <p:nvSpPr>
          <p:cNvPr id="9" name="TextBox 8">
            <a:extLst>
              <a:ext uri="{FF2B5EF4-FFF2-40B4-BE49-F238E27FC236}">
                <a16:creationId xmlns:a16="http://schemas.microsoft.com/office/drawing/2014/main" id="{4205F74D-F918-B0B2-26D2-5C6D0C81C0C8}"/>
              </a:ext>
            </a:extLst>
          </p:cNvPr>
          <p:cNvSpPr txBox="1"/>
          <p:nvPr/>
        </p:nvSpPr>
        <p:spPr>
          <a:xfrm>
            <a:off x="1297497" y="3518827"/>
            <a:ext cx="115058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Abortion Rules</a:t>
            </a:r>
          </a:p>
        </p:txBody>
      </p:sp>
      <p:sp>
        <p:nvSpPr>
          <p:cNvPr id="15" name="Rectangle 14">
            <a:extLst>
              <a:ext uri="{FF2B5EF4-FFF2-40B4-BE49-F238E27FC236}">
                <a16:creationId xmlns:a16="http://schemas.microsoft.com/office/drawing/2014/main" id="{3D5C678A-E890-6E1E-6E5B-FAF746E4CB90}"/>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JANUARY 7</a:t>
            </a:r>
          </a:p>
        </p:txBody>
      </p:sp>
      <p:sp>
        <p:nvSpPr>
          <p:cNvPr id="17" name="Freeform: Shape 16">
            <a:extLst>
              <a:ext uri="{FF2B5EF4-FFF2-40B4-BE49-F238E27FC236}">
                <a16:creationId xmlns:a16="http://schemas.microsoft.com/office/drawing/2014/main" id="{8A1FA5F8-2222-48DF-A40B-A5A8777A3910}"/>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rPr>
              <a:t>Session commenced </a:t>
            </a:r>
          </a:p>
        </p:txBody>
      </p:sp>
      <p:sp>
        <p:nvSpPr>
          <p:cNvPr id="8" name="Rectangle 7">
            <a:extLst>
              <a:ext uri="{FF2B5EF4-FFF2-40B4-BE49-F238E27FC236}">
                <a16:creationId xmlns:a16="http://schemas.microsoft.com/office/drawing/2014/main" id="{6F905FA9-2750-136A-9A8C-77FA8BF3E3E1}"/>
              </a:ext>
            </a:extLst>
          </p:cNvPr>
          <p:cNvSpPr/>
          <p:nvPr/>
        </p:nvSpPr>
        <p:spPr>
          <a:xfrm>
            <a:off x="9686798" y="2684653"/>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WITHIN 45 DAYS</a:t>
            </a:r>
          </a:p>
        </p:txBody>
      </p:sp>
      <p:sp>
        <p:nvSpPr>
          <p:cNvPr id="10" name="Freeform: Shape 9">
            <a:extLst>
              <a:ext uri="{FF2B5EF4-FFF2-40B4-BE49-F238E27FC236}">
                <a16:creationId xmlns:a16="http://schemas.microsoft.com/office/drawing/2014/main" id="{9D4E2D7C-7663-1ED6-8439-C8C5F64371C1}"/>
              </a:ext>
            </a:extLst>
          </p:cNvPr>
          <p:cNvSpPr/>
          <p:nvPr/>
        </p:nvSpPr>
        <p:spPr>
          <a:xfrm>
            <a:off x="9687417" y="2869988"/>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Deadline for governor action after adjournment or bills automatically become law</a:t>
            </a:r>
          </a:p>
        </p:txBody>
      </p:sp>
      <p:sp>
        <p:nvSpPr>
          <p:cNvPr id="11" name="Rectangle 10">
            <a:extLst>
              <a:ext uri="{FF2B5EF4-FFF2-40B4-BE49-F238E27FC236}">
                <a16:creationId xmlns:a16="http://schemas.microsoft.com/office/drawing/2014/main" id="{10AC5ECC-3FED-7A6F-E48A-AEB55FCE4DA9}"/>
              </a:ext>
            </a:extLst>
          </p:cNvPr>
          <p:cNvSpPr/>
          <p:nvPr/>
        </p:nvSpPr>
        <p:spPr>
          <a:xfrm>
            <a:off x="9686798" y="2103700"/>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MAY 15</a:t>
            </a:r>
          </a:p>
        </p:txBody>
      </p:sp>
      <p:sp>
        <p:nvSpPr>
          <p:cNvPr id="12" name="Freeform: Shape 11">
            <a:extLst>
              <a:ext uri="{FF2B5EF4-FFF2-40B4-BE49-F238E27FC236}">
                <a16:creationId xmlns:a16="http://schemas.microsoft.com/office/drawing/2014/main" id="{A815A84D-E288-5C1C-27AF-CC434C0E5A4B}"/>
              </a:ext>
            </a:extLst>
          </p:cNvPr>
          <p:cNvSpPr/>
          <p:nvPr/>
        </p:nvSpPr>
        <p:spPr>
          <a:xfrm>
            <a:off x="9687417" y="2289032"/>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Session adjourned</a:t>
            </a:r>
          </a:p>
        </p:txBody>
      </p:sp>
      <p:sp>
        <p:nvSpPr>
          <p:cNvPr id="13" name="Freeform: Shape 12">
            <a:extLst>
              <a:ext uri="{FF2B5EF4-FFF2-40B4-BE49-F238E27FC236}">
                <a16:creationId xmlns:a16="http://schemas.microsoft.com/office/drawing/2014/main" id="{B5AA20EA-35C9-53EA-E42F-5DF54C35C42F}"/>
              </a:ext>
            </a:extLst>
          </p:cNvPr>
          <p:cNvSpPr/>
          <p:nvPr/>
        </p:nvSpPr>
        <p:spPr>
          <a:xfrm>
            <a:off x="10192620" y="5266295"/>
            <a:ext cx="1368444" cy="505195"/>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lang="en-US" b="1">
                <a:solidFill>
                  <a:prstClr val="black"/>
                </a:solidFill>
                <a:latin typeface="Aptos" panose="020B0004020202020204" pitchFamily="34" charset="0"/>
              </a:rPr>
              <a:t>30</a:t>
            </a:r>
            <a:r>
              <a:rPr kumimoji="0" lang="en-US" sz="1800" b="1" i="0" u="none" strike="noStrike" kern="1200" cap="none" spc="0" normalizeH="0" baseline="0" noProof="0">
                <a:ln>
                  <a:noFill/>
                </a:ln>
                <a:solidFill>
                  <a:prstClr val="black"/>
                </a:solidFill>
                <a:effectLst/>
                <a:uLnTx/>
                <a:uFillTx/>
                <a:latin typeface="Aptos" panose="020B0004020202020204" pitchFamily="34" charset="0"/>
                <a:ea typeface="+mn-ea"/>
                <a:cs typeface="+mn-cs"/>
              </a:rPr>
              <a:t>+ Bills Enacted</a:t>
            </a:r>
          </a:p>
        </p:txBody>
      </p:sp>
      <p:sp>
        <p:nvSpPr>
          <p:cNvPr id="14" name="Straight Connector 13">
            <a:extLst>
              <a:ext uri="{FF2B5EF4-FFF2-40B4-BE49-F238E27FC236}">
                <a16:creationId xmlns:a16="http://schemas.microsoft.com/office/drawing/2014/main" id="{8493E5D0-B3F4-048B-D40F-089E6416FEE2}"/>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24" name="Freeform 30">
            <a:extLst>
              <a:ext uri="{FF2B5EF4-FFF2-40B4-BE49-F238E27FC236}">
                <a16:creationId xmlns:a16="http://schemas.microsoft.com/office/drawing/2014/main" id="{FBCDA1BA-BB05-5435-8C05-7835E5DD795B}"/>
              </a:ext>
            </a:extLst>
          </p:cNvPr>
          <p:cNvSpPr>
            <a:spLocks noChangeAspect="1"/>
          </p:cNvSpPr>
          <p:nvPr/>
        </p:nvSpPr>
        <p:spPr bwMode="auto">
          <a:xfrm>
            <a:off x="9658669" y="5275277"/>
            <a:ext cx="533951" cy="456287"/>
          </a:xfrm>
          <a:custGeom>
            <a:avLst/>
            <a:gdLst>
              <a:gd name="T0" fmla="*/ 517 w 517"/>
              <a:gd name="T1" fmla="*/ 350 h 449"/>
              <a:gd name="T2" fmla="*/ 507 w 517"/>
              <a:gd name="T3" fmla="*/ 340 h 449"/>
              <a:gd name="T4" fmla="*/ 492 w 517"/>
              <a:gd name="T5" fmla="*/ 330 h 449"/>
              <a:gd name="T6" fmla="*/ 488 w 517"/>
              <a:gd name="T7" fmla="*/ 311 h 449"/>
              <a:gd name="T8" fmla="*/ 482 w 517"/>
              <a:gd name="T9" fmla="*/ 292 h 449"/>
              <a:gd name="T10" fmla="*/ 474 w 517"/>
              <a:gd name="T11" fmla="*/ 276 h 449"/>
              <a:gd name="T12" fmla="*/ 465 w 517"/>
              <a:gd name="T13" fmla="*/ 265 h 449"/>
              <a:gd name="T14" fmla="*/ 447 w 517"/>
              <a:gd name="T15" fmla="*/ 261 h 449"/>
              <a:gd name="T16" fmla="*/ 442 w 517"/>
              <a:gd name="T17" fmla="*/ 253 h 449"/>
              <a:gd name="T18" fmla="*/ 412 w 517"/>
              <a:gd name="T19" fmla="*/ 229 h 449"/>
              <a:gd name="T20" fmla="*/ 412 w 517"/>
              <a:gd name="T21" fmla="*/ 216 h 449"/>
              <a:gd name="T22" fmla="*/ 419 w 517"/>
              <a:gd name="T23" fmla="*/ 199 h 449"/>
              <a:gd name="T24" fmla="*/ 423 w 517"/>
              <a:gd name="T25" fmla="*/ 178 h 449"/>
              <a:gd name="T26" fmla="*/ 427 w 517"/>
              <a:gd name="T27" fmla="*/ 168 h 449"/>
              <a:gd name="T28" fmla="*/ 409 w 517"/>
              <a:gd name="T29" fmla="*/ 160 h 449"/>
              <a:gd name="T30" fmla="*/ 400 w 517"/>
              <a:gd name="T31" fmla="*/ 158 h 449"/>
              <a:gd name="T32" fmla="*/ 389 w 517"/>
              <a:gd name="T33" fmla="*/ 166 h 449"/>
              <a:gd name="T34" fmla="*/ 378 w 517"/>
              <a:gd name="T35" fmla="*/ 132 h 449"/>
              <a:gd name="T36" fmla="*/ 367 w 517"/>
              <a:gd name="T37" fmla="*/ 122 h 449"/>
              <a:gd name="T38" fmla="*/ 350 w 517"/>
              <a:gd name="T39" fmla="*/ 105 h 449"/>
              <a:gd name="T40" fmla="*/ 337 w 517"/>
              <a:gd name="T41" fmla="*/ 95 h 449"/>
              <a:gd name="T42" fmla="*/ 327 w 517"/>
              <a:gd name="T43" fmla="*/ 82 h 449"/>
              <a:gd name="T44" fmla="*/ 320 w 517"/>
              <a:gd name="T45" fmla="*/ 63 h 449"/>
              <a:gd name="T46" fmla="*/ 314 w 517"/>
              <a:gd name="T47" fmla="*/ 49 h 449"/>
              <a:gd name="T48" fmla="*/ 316 w 517"/>
              <a:gd name="T49" fmla="*/ 30 h 449"/>
              <a:gd name="T50" fmla="*/ 316 w 517"/>
              <a:gd name="T51" fmla="*/ 23 h 449"/>
              <a:gd name="T52" fmla="*/ 300 w 517"/>
              <a:gd name="T53" fmla="*/ 7 h 449"/>
              <a:gd name="T54" fmla="*/ 247 w 517"/>
              <a:gd name="T55" fmla="*/ 5 h 449"/>
              <a:gd name="T56" fmla="*/ 83 w 517"/>
              <a:gd name="T57" fmla="*/ 13 h 449"/>
              <a:gd name="T58" fmla="*/ 0 w 517"/>
              <a:gd name="T59" fmla="*/ 19 h 449"/>
              <a:gd name="T60" fmla="*/ 10 w 517"/>
              <a:gd name="T61" fmla="*/ 38 h 449"/>
              <a:gd name="T62" fmla="*/ 22 w 517"/>
              <a:gd name="T63" fmla="*/ 47 h 449"/>
              <a:gd name="T64" fmla="*/ 27 w 517"/>
              <a:gd name="T65" fmla="*/ 61 h 449"/>
              <a:gd name="T66" fmla="*/ 34 w 517"/>
              <a:gd name="T67" fmla="*/ 72 h 449"/>
              <a:gd name="T68" fmla="*/ 57 w 517"/>
              <a:gd name="T69" fmla="*/ 81 h 449"/>
              <a:gd name="T70" fmla="*/ 67 w 517"/>
              <a:gd name="T71" fmla="*/ 89 h 449"/>
              <a:gd name="T72" fmla="*/ 67 w 517"/>
              <a:gd name="T73" fmla="*/ 97 h 449"/>
              <a:gd name="T74" fmla="*/ 59 w 517"/>
              <a:gd name="T75" fmla="*/ 103 h 449"/>
              <a:gd name="T76" fmla="*/ 53 w 517"/>
              <a:gd name="T77" fmla="*/ 119 h 449"/>
              <a:gd name="T78" fmla="*/ 67 w 517"/>
              <a:gd name="T79" fmla="*/ 131 h 449"/>
              <a:gd name="T80" fmla="*/ 76 w 517"/>
              <a:gd name="T81" fmla="*/ 150 h 449"/>
              <a:gd name="T82" fmla="*/ 88 w 517"/>
              <a:gd name="T83" fmla="*/ 157 h 449"/>
              <a:gd name="T84" fmla="*/ 94 w 517"/>
              <a:gd name="T85" fmla="*/ 414 h 449"/>
              <a:gd name="T86" fmla="*/ 296 w 517"/>
              <a:gd name="T87" fmla="*/ 407 h 449"/>
              <a:gd name="T88" fmla="*/ 442 w 517"/>
              <a:gd name="T89" fmla="*/ 402 h 449"/>
              <a:gd name="T90" fmla="*/ 448 w 517"/>
              <a:gd name="T91" fmla="*/ 414 h 449"/>
              <a:gd name="T92" fmla="*/ 443 w 517"/>
              <a:gd name="T93" fmla="*/ 426 h 449"/>
              <a:gd name="T94" fmla="*/ 432 w 517"/>
              <a:gd name="T95" fmla="*/ 436 h 449"/>
              <a:gd name="T96" fmla="*/ 432 w 517"/>
              <a:gd name="T97" fmla="*/ 449 h 449"/>
              <a:gd name="T98" fmla="*/ 481 w 517"/>
              <a:gd name="T99" fmla="*/ 434 h 449"/>
              <a:gd name="T100" fmla="*/ 480 w 517"/>
              <a:gd name="T101" fmla="*/ 422 h 449"/>
              <a:gd name="T102" fmla="*/ 484 w 517"/>
              <a:gd name="T103" fmla="*/ 409 h 449"/>
              <a:gd name="T104" fmla="*/ 488 w 517"/>
              <a:gd name="T105" fmla="*/ 400 h 449"/>
              <a:gd name="T106" fmla="*/ 489 w 517"/>
              <a:gd name="T107" fmla="*/ 387 h 449"/>
              <a:gd name="T108" fmla="*/ 490 w 517"/>
              <a:gd name="T109" fmla="*/ 398 h 449"/>
              <a:gd name="T110" fmla="*/ 499 w 517"/>
              <a:gd name="T111" fmla="*/ 386 h 449"/>
              <a:gd name="T112" fmla="*/ 512 w 517"/>
              <a:gd name="T113" fmla="*/ 386 h 449"/>
              <a:gd name="T114" fmla="*/ 512 w 517"/>
              <a:gd name="T115" fmla="*/ 371 h 449"/>
              <a:gd name="T116" fmla="*/ 516 w 517"/>
              <a:gd name="T117" fmla="*/ 35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449">
                <a:moveTo>
                  <a:pt x="516" y="356"/>
                </a:moveTo>
                <a:lnTo>
                  <a:pt x="517" y="350"/>
                </a:lnTo>
                <a:lnTo>
                  <a:pt x="516" y="345"/>
                </a:lnTo>
                <a:lnTo>
                  <a:pt x="507" y="340"/>
                </a:lnTo>
                <a:lnTo>
                  <a:pt x="501" y="342"/>
                </a:lnTo>
                <a:lnTo>
                  <a:pt x="492" y="330"/>
                </a:lnTo>
                <a:lnTo>
                  <a:pt x="484" y="318"/>
                </a:lnTo>
                <a:lnTo>
                  <a:pt x="488" y="311"/>
                </a:lnTo>
                <a:lnTo>
                  <a:pt x="489" y="304"/>
                </a:lnTo>
                <a:lnTo>
                  <a:pt x="482" y="292"/>
                </a:lnTo>
                <a:lnTo>
                  <a:pt x="481" y="279"/>
                </a:lnTo>
                <a:lnTo>
                  <a:pt x="474" y="276"/>
                </a:lnTo>
                <a:lnTo>
                  <a:pt x="469" y="272"/>
                </a:lnTo>
                <a:lnTo>
                  <a:pt x="465" y="265"/>
                </a:lnTo>
                <a:lnTo>
                  <a:pt x="454" y="258"/>
                </a:lnTo>
                <a:lnTo>
                  <a:pt x="447" y="261"/>
                </a:lnTo>
                <a:lnTo>
                  <a:pt x="446" y="253"/>
                </a:lnTo>
                <a:lnTo>
                  <a:pt x="442" y="253"/>
                </a:lnTo>
                <a:lnTo>
                  <a:pt x="424" y="241"/>
                </a:lnTo>
                <a:lnTo>
                  <a:pt x="412" y="229"/>
                </a:lnTo>
                <a:lnTo>
                  <a:pt x="411" y="222"/>
                </a:lnTo>
                <a:lnTo>
                  <a:pt x="412" y="216"/>
                </a:lnTo>
                <a:lnTo>
                  <a:pt x="415" y="210"/>
                </a:lnTo>
                <a:lnTo>
                  <a:pt x="419" y="199"/>
                </a:lnTo>
                <a:lnTo>
                  <a:pt x="423" y="189"/>
                </a:lnTo>
                <a:lnTo>
                  <a:pt x="423" y="178"/>
                </a:lnTo>
                <a:lnTo>
                  <a:pt x="427" y="170"/>
                </a:lnTo>
                <a:lnTo>
                  <a:pt x="427" y="168"/>
                </a:lnTo>
                <a:lnTo>
                  <a:pt x="415" y="161"/>
                </a:lnTo>
                <a:lnTo>
                  <a:pt x="409" y="160"/>
                </a:lnTo>
                <a:lnTo>
                  <a:pt x="402" y="157"/>
                </a:lnTo>
                <a:lnTo>
                  <a:pt x="400" y="158"/>
                </a:lnTo>
                <a:lnTo>
                  <a:pt x="396" y="164"/>
                </a:lnTo>
                <a:lnTo>
                  <a:pt x="389" y="166"/>
                </a:lnTo>
                <a:lnTo>
                  <a:pt x="383" y="160"/>
                </a:lnTo>
                <a:lnTo>
                  <a:pt x="378" y="132"/>
                </a:lnTo>
                <a:lnTo>
                  <a:pt x="374" y="126"/>
                </a:lnTo>
                <a:lnTo>
                  <a:pt x="367" y="122"/>
                </a:lnTo>
                <a:lnTo>
                  <a:pt x="352" y="112"/>
                </a:lnTo>
                <a:lnTo>
                  <a:pt x="350" y="105"/>
                </a:lnTo>
                <a:lnTo>
                  <a:pt x="343" y="101"/>
                </a:lnTo>
                <a:lnTo>
                  <a:pt x="337" y="95"/>
                </a:lnTo>
                <a:lnTo>
                  <a:pt x="329" y="89"/>
                </a:lnTo>
                <a:lnTo>
                  <a:pt x="327" y="82"/>
                </a:lnTo>
                <a:lnTo>
                  <a:pt x="324" y="77"/>
                </a:lnTo>
                <a:lnTo>
                  <a:pt x="320" y="63"/>
                </a:lnTo>
                <a:lnTo>
                  <a:pt x="317" y="61"/>
                </a:lnTo>
                <a:lnTo>
                  <a:pt x="314" y="49"/>
                </a:lnTo>
                <a:lnTo>
                  <a:pt x="314" y="36"/>
                </a:lnTo>
                <a:lnTo>
                  <a:pt x="316" y="30"/>
                </a:lnTo>
                <a:lnTo>
                  <a:pt x="319" y="23"/>
                </a:lnTo>
                <a:lnTo>
                  <a:pt x="316" y="23"/>
                </a:lnTo>
                <a:lnTo>
                  <a:pt x="312" y="16"/>
                </a:lnTo>
                <a:lnTo>
                  <a:pt x="300" y="7"/>
                </a:lnTo>
                <a:lnTo>
                  <a:pt x="296" y="0"/>
                </a:lnTo>
                <a:lnTo>
                  <a:pt x="247" y="5"/>
                </a:lnTo>
                <a:lnTo>
                  <a:pt x="134" y="12"/>
                </a:lnTo>
                <a:lnTo>
                  <a:pt x="83" y="13"/>
                </a:lnTo>
                <a:lnTo>
                  <a:pt x="0" y="12"/>
                </a:lnTo>
                <a:lnTo>
                  <a:pt x="0" y="19"/>
                </a:lnTo>
                <a:lnTo>
                  <a:pt x="6" y="26"/>
                </a:lnTo>
                <a:lnTo>
                  <a:pt x="10" y="38"/>
                </a:lnTo>
                <a:lnTo>
                  <a:pt x="15" y="43"/>
                </a:lnTo>
                <a:lnTo>
                  <a:pt x="22" y="47"/>
                </a:lnTo>
                <a:lnTo>
                  <a:pt x="23" y="54"/>
                </a:lnTo>
                <a:lnTo>
                  <a:pt x="27" y="61"/>
                </a:lnTo>
                <a:lnTo>
                  <a:pt x="27" y="66"/>
                </a:lnTo>
                <a:lnTo>
                  <a:pt x="34" y="72"/>
                </a:lnTo>
                <a:lnTo>
                  <a:pt x="52" y="85"/>
                </a:lnTo>
                <a:lnTo>
                  <a:pt x="57" y="81"/>
                </a:lnTo>
                <a:lnTo>
                  <a:pt x="63" y="82"/>
                </a:lnTo>
                <a:lnTo>
                  <a:pt x="67" y="89"/>
                </a:lnTo>
                <a:lnTo>
                  <a:pt x="68" y="96"/>
                </a:lnTo>
                <a:lnTo>
                  <a:pt x="67" y="97"/>
                </a:lnTo>
                <a:lnTo>
                  <a:pt x="61" y="97"/>
                </a:lnTo>
                <a:lnTo>
                  <a:pt x="59" y="103"/>
                </a:lnTo>
                <a:lnTo>
                  <a:pt x="51" y="114"/>
                </a:lnTo>
                <a:lnTo>
                  <a:pt x="53" y="119"/>
                </a:lnTo>
                <a:lnTo>
                  <a:pt x="60" y="127"/>
                </a:lnTo>
                <a:lnTo>
                  <a:pt x="67" y="131"/>
                </a:lnTo>
                <a:lnTo>
                  <a:pt x="67" y="138"/>
                </a:lnTo>
                <a:lnTo>
                  <a:pt x="76" y="150"/>
                </a:lnTo>
                <a:lnTo>
                  <a:pt x="82" y="151"/>
                </a:lnTo>
                <a:lnTo>
                  <a:pt x="88" y="157"/>
                </a:lnTo>
                <a:lnTo>
                  <a:pt x="94" y="365"/>
                </a:lnTo>
                <a:lnTo>
                  <a:pt x="94" y="414"/>
                </a:lnTo>
                <a:lnTo>
                  <a:pt x="172" y="413"/>
                </a:lnTo>
                <a:lnTo>
                  <a:pt x="296" y="407"/>
                </a:lnTo>
                <a:lnTo>
                  <a:pt x="436" y="398"/>
                </a:lnTo>
                <a:lnTo>
                  <a:pt x="442" y="402"/>
                </a:lnTo>
                <a:lnTo>
                  <a:pt x="447" y="407"/>
                </a:lnTo>
                <a:lnTo>
                  <a:pt x="448" y="414"/>
                </a:lnTo>
                <a:lnTo>
                  <a:pt x="448" y="419"/>
                </a:lnTo>
                <a:lnTo>
                  <a:pt x="443" y="426"/>
                </a:lnTo>
                <a:lnTo>
                  <a:pt x="436" y="430"/>
                </a:lnTo>
                <a:lnTo>
                  <a:pt x="432" y="436"/>
                </a:lnTo>
                <a:lnTo>
                  <a:pt x="430" y="442"/>
                </a:lnTo>
                <a:lnTo>
                  <a:pt x="432" y="449"/>
                </a:lnTo>
                <a:lnTo>
                  <a:pt x="477" y="444"/>
                </a:lnTo>
                <a:lnTo>
                  <a:pt x="481" y="434"/>
                </a:lnTo>
                <a:lnTo>
                  <a:pt x="485" y="427"/>
                </a:lnTo>
                <a:lnTo>
                  <a:pt x="480" y="422"/>
                </a:lnTo>
                <a:lnTo>
                  <a:pt x="488" y="415"/>
                </a:lnTo>
                <a:lnTo>
                  <a:pt x="484" y="409"/>
                </a:lnTo>
                <a:lnTo>
                  <a:pt x="490" y="407"/>
                </a:lnTo>
                <a:lnTo>
                  <a:pt x="488" y="400"/>
                </a:lnTo>
                <a:lnTo>
                  <a:pt x="486" y="394"/>
                </a:lnTo>
                <a:lnTo>
                  <a:pt x="489" y="387"/>
                </a:lnTo>
                <a:lnTo>
                  <a:pt x="492" y="394"/>
                </a:lnTo>
                <a:lnTo>
                  <a:pt x="490" y="398"/>
                </a:lnTo>
                <a:lnTo>
                  <a:pt x="497" y="394"/>
                </a:lnTo>
                <a:lnTo>
                  <a:pt x="499" y="386"/>
                </a:lnTo>
                <a:lnTo>
                  <a:pt x="505" y="383"/>
                </a:lnTo>
                <a:lnTo>
                  <a:pt x="512" y="386"/>
                </a:lnTo>
                <a:lnTo>
                  <a:pt x="515" y="376"/>
                </a:lnTo>
                <a:lnTo>
                  <a:pt x="512" y="371"/>
                </a:lnTo>
                <a:lnTo>
                  <a:pt x="517" y="365"/>
                </a:lnTo>
                <a:lnTo>
                  <a:pt x="516" y="356"/>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107773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9B6EB-B7BD-4DBC-C576-EC4162EA3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73BDC-E171-8C13-7190-DABD68E5BA20}"/>
              </a:ext>
            </a:extLst>
          </p:cNvPr>
          <p:cNvSpPr>
            <a:spLocks noGrp="1"/>
          </p:cNvSpPr>
          <p:nvPr>
            <p:ph type="title"/>
          </p:nvPr>
        </p:nvSpPr>
        <p:spPr/>
        <p:txBody>
          <a:bodyPr/>
          <a:lstStyle/>
          <a:p>
            <a:r>
              <a:rPr lang="en-US">
                <a:latin typeface="Aptos Black" panose="020B0004020202020204" pitchFamily="34" charset="0"/>
              </a:rPr>
              <a:t>South Carolina</a:t>
            </a:r>
            <a:r>
              <a:rPr lang="en-US"/>
              <a:t>: Lower Income Taxes, Tech Rules Set in New Laws</a:t>
            </a:r>
          </a:p>
        </p:txBody>
      </p:sp>
      <p:sp>
        <p:nvSpPr>
          <p:cNvPr id="3" name="Slide Number Placeholder 2">
            <a:extLst>
              <a:ext uri="{FF2B5EF4-FFF2-40B4-BE49-F238E27FC236}">
                <a16:creationId xmlns:a16="http://schemas.microsoft.com/office/drawing/2014/main" id="{F0FFB39F-4E86-F883-7D84-3E576D390FA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aphicFrame>
        <p:nvGraphicFramePr>
          <p:cNvPr id="26" name="Diagram 25">
            <a:extLst>
              <a:ext uri="{FF2B5EF4-FFF2-40B4-BE49-F238E27FC236}">
                <a16:creationId xmlns:a16="http://schemas.microsoft.com/office/drawing/2014/main" id="{6B57C405-CF89-6FD1-737A-828037D780F9}"/>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2A3D955E-20A4-991F-8F38-4A15F65A41CF}"/>
              </a:ext>
            </a:extLst>
          </p:cNvPr>
          <p:cNvSpPr txBox="1"/>
          <p:nvPr/>
        </p:nvSpPr>
        <p:spPr>
          <a:xfrm>
            <a:off x="1275326" y="3493934"/>
            <a:ext cx="1275285"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Social Media Rules</a:t>
            </a:r>
          </a:p>
        </p:txBody>
      </p:sp>
      <p:sp>
        <p:nvSpPr>
          <p:cNvPr id="30" name="TextBox 29">
            <a:extLst>
              <a:ext uri="{FF2B5EF4-FFF2-40B4-BE49-F238E27FC236}">
                <a16:creationId xmlns:a16="http://schemas.microsoft.com/office/drawing/2014/main" id="{0DC7A83A-0826-3378-F002-4B7C16A30F2B}"/>
              </a:ext>
            </a:extLst>
          </p:cNvPr>
          <p:cNvSpPr txBox="1"/>
          <p:nvPr/>
        </p:nvSpPr>
        <p:spPr>
          <a:xfrm>
            <a:off x="1275325" y="5423236"/>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Pharmacist Authority</a:t>
            </a:r>
          </a:p>
        </p:txBody>
      </p:sp>
      <p:sp>
        <p:nvSpPr>
          <p:cNvPr id="31" name="TextBox 30">
            <a:extLst>
              <a:ext uri="{FF2B5EF4-FFF2-40B4-BE49-F238E27FC236}">
                <a16:creationId xmlns:a16="http://schemas.microsoft.com/office/drawing/2014/main" id="{0A3CAFE2-836F-F108-11BF-635EFD3F584B}"/>
              </a:ext>
            </a:extLst>
          </p:cNvPr>
          <p:cNvSpPr txBox="1"/>
          <p:nvPr/>
        </p:nvSpPr>
        <p:spPr>
          <a:xfrm>
            <a:off x="1275325" y="1688075"/>
            <a:ext cx="1199112" cy="323165"/>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Tax Cuts</a:t>
            </a:r>
          </a:p>
        </p:txBody>
      </p:sp>
      <p:sp>
        <p:nvSpPr>
          <p:cNvPr id="32" name="Straight Connector 31">
            <a:extLst>
              <a:ext uri="{FF2B5EF4-FFF2-40B4-BE49-F238E27FC236}">
                <a16:creationId xmlns:a16="http://schemas.microsoft.com/office/drawing/2014/main" id="{6AF2525D-377C-5989-9B32-8BBEC1D4A55A}"/>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39" name="Straight Connector 38">
            <a:extLst>
              <a:ext uri="{FF2B5EF4-FFF2-40B4-BE49-F238E27FC236}">
                <a16:creationId xmlns:a16="http://schemas.microsoft.com/office/drawing/2014/main" id="{F1B2FBA0-F90E-C687-9762-377A978515F2}"/>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40" name="Freeform: Shape 39">
            <a:extLst>
              <a:ext uri="{FF2B5EF4-FFF2-40B4-BE49-F238E27FC236}">
                <a16:creationId xmlns:a16="http://schemas.microsoft.com/office/drawing/2014/main" id="{24482256-48D8-95C7-A8AE-323D0B1B4A79}"/>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Legislation</a:t>
            </a:r>
          </a:p>
        </p:txBody>
      </p:sp>
      <p:sp>
        <p:nvSpPr>
          <p:cNvPr id="41" name="Freeform: Shape 40">
            <a:extLst>
              <a:ext uri="{FF2B5EF4-FFF2-40B4-BE49-F238E27FC236}">
                <a16:creationId xmlns:a16="http://schemas.microsoft.com/office/drawing/2014/main" id="{71FFE38F-AC7E-4B0B-48B1-8447F6735D48}"/>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0B0004020202020204" pitchFamily="34" charset="0"/>
                <a:ea typeface="+mn-ea"/>
                <a:cs typeface="+mn-cs"/>
              </a:rPr>
              <a:t>Key Dates</a:t>
            </a:r>
          </a:p>
        </p:txBody>
      </p:sp>
      <p:sp>
        <p:nvSpPr>
          <p:cNvPr id="45" name="Text Placeholder 26">
            <a:extLst>
              <a:ext uri="{FF2B5EF4-FFF2-40B4-BE49-F238E27FC236}">
                <a16:creationId xmlns:a16="http://schemas.microsoft.com/office/drawing/2014/main" id="{BF71F454-0244-9C14-F118-E443B9EE84F7}"/>
              </a:ext>
            </a:extLst>
          </p:cNvPr>
          <p:cNvSpPr>
            <a:spLocks noGrp="1"/>
          </p:cNvSpPr>
          <p:nvPr>
            <p:ph type="body" sz="quarter" idx="12"/>
          </p:nvPr>
        </p:nvSpPr>
        <p:spPr>
          <a:xfrm>
            <a:off x="640050" y="6243420"/>
            <a:ext cx="6954837" cy="365125"/>
          </a:xfrm>
        </p:spPr>
        <p:txBody>
          <a:bodyPr/>
          <a:lstStyle/>
          <a:p>
            <a:r>
              <a:rPr lang="en-US"/>
              <a:t>Sources: </a:t>
            </a:r>
            <a:r>
              <a:rPr lang="en-US">
                <a:hlinkClick r:id="rId7"/>
              </a:rPr>
              <a:t>South Carolina Legislature Schedule</a:t>
            </a:r>
            <a:r>
              <a:rPr lang="en-US"/>
              <a:t>; </a:t>
            </a:r>
            <a:r>
              <a:rPr lang="en-US">
                <a:hlinkClick r:id="rId8"/>
              </a:rPr>
              <a:t>South Carolina Constitution</a:t>
            </a:r>
            <a:r>
              <a:rPr lang="en-US"/>
              <a:t>; </a:t>
            </a:r>
            <a:r>
              <a:rPr lang="en-US">
                <a:hlinkClick r:id="rId9"/>
              </a:rPr>
              <a:t>Session 126 by the Numbers</a:t>
            </a:r>
            <a:endParaRPr lang="en-US"/>
          </a:p>
        </p:txBody>
      </p:sp>
      <p:sp>
        <p:nvSpPr>
          <p:cNvPr id="9" name="TextBox 8">
            <a:extLst>
              <a:ext uri="{FF2B5EF4-FFF2-40B4-BE49-F238E27FC236}">
                <a16:creationId xmlns:a16="http://schemas.microsoft.com/office/drawing/2014/main" id="{EB44358B-6F97-D5D8-6918-1CCEB3E12F62}"/>
              </a:ext>
            </a:extLst>
          </p:cNvPr>
          <p:cNvSpPr txBox="1"/>
          <p:nvPr/>
        </p:nvSpPr>
        <p:spPr>
          <a:xfrm>
            <a:off x="1275325" y="4327011"/>
            <a:ext cx="1275286" cy="784830"/>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8A5DB5"/>
                </a:solidFill>
                <a:effectLst/>
                <a:uLnTx/>
                <a:uFillTx/>
                <a:latin typeface="Aptos" panose="020B0004020202020204" pitchFamily="34" charset="0"/>
                <a:ea typeface="+mn-ea"/>
                <a:cs typeface="+mn-cs"/>
              </a:rPr>
              <a:t>School Restroom Policy</a:t>
            </a:r>
          </a:p>
        </p:txBody>
      </p:sp>
      <p:sp>
        <p:nvSpPr>
          <p:cNvPr id="13" name="Straight Connector 12">
            <a:extLst>
              <a:ext uri="{FF2B5EF4-FFF2-40B4-BE49-F238E27FC236}">
                <a16:creationId xmlns:a16="http://schemas.microsoft.com/office/drawing/2014/main" id="{D1F91B92-78E0-89B2-4FCC-57C704A146A4}"/>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endParaRPr>
          </a:p>
        </p:txBody>
      </p:sp>
      <p:sp>
        <p:nvSpPr>
          <p:cNvPr id="5" name="Freeform: Shape 4">
            <a:extLst>
              <a:ext uri="{FF2B5EF4-FFF2-40B4-BE49-F238E27FC236}">
                <a16:creationId xmlns:a16="http://schemas.microsoft.com/office/drawing/2014/main" id="{6AF88742-ED9A-EF97-D045-77CEB6BC846D}"/>
              </a:ext>
            </a:extLst>
          </p:cNvPr>
          <p:cNvSpPr/>
          <p:nvPr/>
        </p:nvSpPr>
        <p:spPr>
          <a:xfrm>
            <a:off x="10192620" y="5272319"/>
            <a:ext cx="1462275" cy="496635"/>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0B0004020202020204" pitchFamily="34" charset="0"/>
                <a:ea typeface="+mn-ea"/>
                <a:cs typeface="+mn-cs"/>
              </a:rPr>
              <a:t>270+ Bills Enacted</a:t>
            </a:r>
          </a:p>
        </p:txBody>
      </p:sp>
      <p:sp>
        <p:nvSpPr>
          <p:cNvPr id="11" name="Freeform 16">
            <a:extLst>
              <a:ext uri="{FF2B5EF4-FFF2-40B4-BE49-F238E27FC236}">
                <a16:creationId xmlns:a16="http://schemas.microsoft.com/office/drawing/2014/main" id="{483E6FCD-D081-FDB2-612D-EF33BCEFEF55}"/>
              </a:ext>
            </a:extLst>
          </p:cNvPr>
          <p:cNvSpPr>
            <a:spLocks noChangeAspect="1"/>
          </p:cNvSpPr>
          <p:nvPr/>
        </p:nvSpPr>
        <p:spPr bwMode="auto">
          <a:xfrm>
            <a:off x="9600084" y="5303008"/>
            <a:ext cx="619261" cy="465945"/>
          </a:xfrm>
          <a:custGeom>
            <a:avLst/>
            <a:gdLst>
              <a:gd name="T0" fmla="*/ 198 w 390"/>
              <a:gd name="T1" fmla="*/ 26 h 299"/>
              <a:gd name="T2" fmla="*/ 184 w 390"/>
              <a:gd name="T3" fmla="*/ 4 h 299"/>
              <a:gd name="T4" fmla="*/ 146 w 390"/>
              <a:gd name="T5" fmla="*/ 1 h 299"/>
              <a:gd name="T6" fmla="*/ 64 w 390"/>
              <a:gd name="T7" fmla="*/ 15 h 299"/>
              <a:gd name="T8" fmla="*/ 35 w 390"/>
              <a:gd name="T9" fmla="*/ 29 h 299"/>
              <a:gd name="T10" fmla="*/ 3 w 390"/>
              <a:gd name="T11" fmla="*/ 61 h 299"/>
              <a:gd name="T12" fmla="*/ 10 w 390"/>
              <a:gd name="T13" fmla="*/ 77 h 299"/>
              <a:gd name="T14" fmla="*/ 37 w 390"/>
              <a:gd name="T15" fmla="*/ 87 h 299"/>
              <a:gd name="T16" fmla="*/ 53 w 390"/>
              <a:gd name="T17" fmla="*/ 106 h 299"/>
              <a:gd name="T18" fmla="*/ 84 w 390"/>
              <a:gd name="T19" fmla="*/ 141 h 299"/>
              <a:gd name="T20" fmla="*/ 106 w 390"/>
              <a:gd name="T21" fmla="*/ 160 h 299"/>
              <a:gd name="T22" fmla="*/ 126 w 390"/>
              <a:gd name="T23" fmla="*/ 172 h 299"/>
              <a:gd name="T24" fmla="*/ 133 w 390"/>
              <a:gd name="T25" fmla="*/ 185 h 299"/>
              <a:gd name="T26" fmla="*/ 148 w 390"/>
              <a:gd name="T27" fmla="*/ 198 h 299"/>
              <a:gd name="T28" fmla="*/ 160 w 390"/>
              <a:gd name="T29" fmla="*/ 206 h 299"/>
              <a:gd name="T30" fmla="*/ 180 w 390"/>
              <a:gd name="T31" fmla="*/ 230 h 299"/>
              <a:gd name="T32" fmla="*/ 186 w 390"/>
              <a:gd name="T33" fmla="*/ 249 h 299"/>
              <a:gd name="T34" fmla="*/ 206 w 390"/>
              <a:gd name="T35" fmla="*/ 264 h 299"/>
              <a:gd name="T36" fmla="*/ 213 w 390"/>
              <a:gd name="T37" fmla="*/ 283 h 299"/>
              <a:gd name="T38" fmla="*/ 230 w 390"/>
              <a:gd name="T39" fmla="*/ 296 h 299"/>
              <a:gd name="T40" fmla="*/ 240 w 390"/>
              <a:gd name="T41" fmla="*/ 287 h 299"/>
              <a:gd name="T42" fmla="*/ 247 w 390"/>
              <a:gd name="T43" fmla="*/ 286 h 299"/>
              <a:gd name="T44" fmla="*/ 241 w 390"/>
              <a:gd name="T45" fmla="*/ 271 h 299"/>
              <a:gd name="T46" fmla="*/ 238 w 390"/>
              <a:gd name="T47" fmla="*/ 259 h 299"/>
              <a:gd name="T48" fmla="*/ 248 w 390"/>
              <a:gd name="T49" fmla="*/ 257 h 299"/>
              <a:gd name="T50" fmla="*/ 266 w 390"/>
              <a:gd name="T51" fmla="*/ 267 h 299"/>
              <a:gd name="T52" fmla="*/ 266 w 390"/>
              <a:gd name="T53" fmla="*/ 257 h 299"/>
              <a:gd name="T54" fmla="*/ 251 w 390"/>
              <a:gd name="T55" fmla="*/ 250 h 299"/>
              <a:gd name="T56" fmla="*/ 266 w 390"/>
              <a:gd name="T57" fmla="*/ 248 h 299"/>
              <a:gd name="T58" fmla="*/ 285 w 390"/>
              <a:gd name="T59" fmla="*/ 238 h 299"/>
              <a:gd name="T60" fmla="*/ 291 w 390"/>
              <a:gd name="T61" fmla="*/ 233 h 299"/>
              <a:gd name="T62" fmla="*/ 305 w 390"/>
              <a:gd name="T63" fmla="*/ 225 h 299"/>
              <a:gd name="T64" fmla="*/ 299 w 390"/>
              <a:gd name="T65" fmla="*/ 207 h 299"/>
              <a:gd name="T66" fmla="*/ 313 w 390"/>
              <a:gd name="T67" fmla="*/ 211 h 299"/>
              <a:gd name="T68" fmla="*/ 326 w 390"/>
              <a:gd name="T69" fmla="*/ 196 h 299"/>
              <a:gd name="T70" fmla="*/ 335 w 390"/>
              <a:gd name="T71" fmla="*/ 185 h 299"/>
              <a:gd name="T72" fmla="*/ 347 w 390"/>
              <a:gd name="T73" fmla="*/ 172 h 299"/>
              <a:gd name="T74" fmla="*/ 354 w 390"/>
              <a:gd name="T75" fmla="*/ 165 h 299"/>
              <a:gd name="T76" fmla="*/ 344 w 390"/>
              <a:gd name="T77" fmla="*/ 148 h 299"/>
              <a:gd name="T78" fmla="*/ 345 w 390"/>
              <a:gd name="T79" fmla="*/ 152 h 299"/>
              <a:gd name="T80" fmla="*/ 354 w 390"/>
              <a:gd name="T81" fmla="*/ 141 h 299"/>
              <a:gd name="T82" fmla="*/ 383 w 390"/>
              <a:gd name="T83" fmla="*/ 95 h 299"/>
              <a:gd name="T84" fmla="*/ 387 w 390"/>
              <a:gd name="T85" fmla="*/ 8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299">
                <a:moveTo>
                  <a:pt x="287" y="14"/>
                </a:moveTo>
                <a:lnTo>
                  <a:pt x="201" y="29"/>
                </a:lnTo>
                <a:lnTo>
                  <a:pt x="198" y="26"/>
                </a:lnTo>
                <a:lnTo>
                  <a:pt x="198" y="20"/>
                </a:lnTo>
                <a:lnTo>
                  <a:pt x="195" y="14"/>
                </a:lnTo>
                <a:lnTo>
                  <a:pt x="184" y="4"/>
                </a:lnTo>
                <a:lnTo>
                  <a:pt x="179" y="7"/>
                </a:lnTo>
                <a:lnTo>
                  <a:pt x="174" y="0"/>
                </a:lnTo>
                <a:lnTo>
                  <a:pt x="146" y="1"/>
                </a:lnTo>
                <a:lnTo>
                  <a:pt x="76" y="10"/>
                </a:lnTo>
                <a:lnTo>
                  <a:pt x="71" y="12"/>
                </a:lnTo>
                <a:lnTo>
                  <a:pt x="64" y="15"/>
                </a:lnTo>
                <a:lnTo>
                  <a:pt x="52" y="19"/>
                </a:lnTo>
                <a:lnTo>
                  <a:pt x="42" y="29"/>
                </a:lnTo>
                <a:lnTo>
                  <a:pt x="35" y="29"/>
                </a:lnTo>
                <a:lnTo>
                  <a:pt x="15" y="39"/>
                </a:lnTo>
                <a:lnTo>
                  <a:pt x="14" y="45"/>
                </a:lnTo>
                <a:lnTo>
                  <a:pt x="3" y="61"/>
                </a:lnTo>
                <a:lnTo>
                  <a:pt x="0" y="68"/>
                </a:lnTo>
                <a:lnTo>
                  <a:pt x="3" y="75"/>
                </a:lnTo>
                <a:lnTo>
                  <a:pt x="10" y="77"/>
                </a:lnTo>
                <a:lnTo>
                  <a:pt x="16" y="79"/>
                </a:lnTo>
                <a:lnTo>
                  <a:pt x="29" y="88"/>
                </a:lnTo>
                <a:lnTo>
                  <a:pt x="37" y="87"/>
                </a:lnTo>
                <a:lnTo>
                  <a:pt x="44" y="92"/>
                </a:lnTo>
                <a:lnTo>
                  <a:pt x="46" y="99"/>
                </a:lnTo>
                <a:lnTo>
                  <a:pt x="53" y="106"/>
                </a:lnTo>
                <a:lnTo>
                  <a:pt x="56" y="112"/>
                </a:lnTo>
                <a:lnTo>
                  <a:pt x="72" y="131"/>
                </a:lnTo>
                <a:lnTo>
                  <a:pt x="84" y="141"/>
                </a:lnTo>
                <a:lnTo>
                  <a:pt x="96" y="146"/>
                </a:lnTo>
                <a:lnTo>
                  <a:pt x="102" y="153"/>
                </a:lnTo>
                <a:lnTo>
                  <a:pt x="106" y="160"/>
                </a:lnTo>
                <a:lnTo>
                  <a:pt x="110" y="164"/>
                </a:lnTo>
                <a:lnTo>
                  <a:pt x="117" y="165"/>
                </a:lnTo>
                <a:lnTo>
                  <a:pt x="126" y="172"/>
                </a:lnTo>
                <a:lnTo>
                  <a:pt x="132" y="175"/>
                </a:lnTo>
                <a:lnTo>
                  <a:pt x="132" y="179"/>
                </a:lnTo>
                <a:lnTo>
                  <a:pt x="133" y="185"/>
                </a:lnTo>
                <a:lnTo>
                  <a:pt x="140" y="188"/>
                </a:lnTo>
                <a:lnTo>
                  <a:pt x="141" y="195"/>
                </a:lnTo>
                <a:lnTo>
                  <a:pt x="148" y="198"/>
                </a:lnTo>
                <a:lnTo>
                  <a:pt x="148" y="199"/>
                </a:lnTo>
                <a:lnTo>
                  <a:pt x="153" y="204"/>
                </a:lnTo>
                <a:lnTo>
                  <a:pt x="160" y="206"/>
                </a:lnTo>
                <a:lnTo>
                  <a:pt x="174" y="214"/>
                </a:lnTo>
                <a:lnTo>
                  <a:pt x="174" y="221"/>
                </a:lnTo>
                <a:lnTo>
                  <a:pt x="180" y="230"/>
                </a:lnTo>
                <a:lnTo>
                  <a:pt x="184" y="237"/>
                </a:lnTo>
                <a:lnTo>
                  <a:pt x="184" y="242"/>
                </a:lnTo>
                <a:lnTo>
                  <a:pt x="186" y="249"/>
                </a:lnTo>
                <a:lnTo>
                  <a:pt x="191" y="253"/>
                </a:lnTo>
                <a:lnTo>
                  <a:pt x="201" y="257"/>
                </a:lnTo>
                <a:lnTo>
                  <a:pt x="206" y="264"/>
                </a:lnTo>
                <a:lnTo>
                  <a:pt x="209" y="269"/>
                </a:lnTo>
                <a:lnTo>
                  <a:pt x="213" y="276"/>
                </a:lnTo>
                <a:lnTo>
                  <a:pt x="213" y="283"/>
                </a:lnTo>
                <a:lnTo>
                  <a:pt x="214" y="288"/>
                </a:lnTo>
                <a:lnTo>
                  <a:pt x="218" y="295"/>
                </a:lnTo>
                <a:lnTo>
                  <a:pt x="230" y="296"/>
                </a:lnTo>
                <a:lnTo>
                  <a:pt x="233" y="298"/>
                </a:lnTo>
                <a:lnTo>
                  <a:pt x="237" y="299"/>
                </a:lnTo>
                <a:lnTo>
                  <a:pt x="240" y="287"/>
                </a:lnTo>
                <a:lnTo>
                  <a:pt x="243" y="280"/>
                </a:lnTo>
                <a:lnTo>
                  <a:pt x="243" y="287"/>
                </a:lnTo>
                <a:lnTo>
                  <a:pt x="247" y="286"/>
                </a:lnTo>
                <a:lnTo>
                  <a:pt x="251" y="280"/>
                </a:lnTo>
                <a:lnTo>
                  <a:pt x="244" y="275"/>
                </a:lnTo>
                <a:lnTo>
                  <a:pt x="241" y="271"/>
                </a:lnTo>
                <a:lnTo>
                  <a:pt x="240" y="265"/>
                </a:lnTo>
                <a:lnTo>
                  <a:pt x="233" y="253"/>
                </a:lnTo>
                <a:lnTo>
                  <a:pt x="238" y="259"/>
                </a:lnTo>
                <a:lnTo>
                  <a:pt x="241" y="264"/>
                </a:lnTo>
                <a:lnTo>
                  <a:pt x="248" y="269"/>
                </a:lnTo>
                <a:lnTo>
                  <a:pt x="248" y="257"/>
                </a:lnTo>
                <a:lnTo>
                  <a:pt x="252" y="268"/>
                </a:lnTo>
                <a:lnTo>
                  <a:pt x="259" y="272"/>
                </a:lnTo>
                <a:lnTo>
                  <a:pt x="266" y="267"/>
                </a:lnTo>
                <a:lnTo>
                  <a:pt x="268" y="257"/>
                </a:lnTo>
                <a:lnTo>
                  <a:pt x="261" y="263"/>
                </a:lnTo>
                <a:lnTo>
                  <a:pt x="266" y="257"/>
                </a:lnTo>
                <a:lnTo>
                  <a:pt x="264" y="253"/>
                </a:lnTo>
                <a:lnTo>
                  <a:pt x="257" y="253"/>
                </a:lnTo>
                <a:lnTo>
                  <a:pt x="251" y="250"/>
                </a:lnTo>
                <a:lnTo>
                  <a:pt x="247" y="252"/>
                </a:lnTo>
                <a:lnTo>
                  <a:pt x="259" y="246"/>
                </a:lnTo>
                <a:lnTo>
                  <a:pt x="266" y="248"/>
                </a:lnTo>
                <a:lnTo>
                  <a:pt x="272" y="245"/>
                </a:lnTo>
                <a:lnTo>
                  <a:pt x="278" y="244"/>
                </a:lnTo>
                <a:lnTo>
                  <a:pt x="285" y="238"/>
                </a:lnTo>
                <a:lnTo>
                  <a:pt x="280" y="236"/>
                </a:lnTo>
                <a:lnTo>
                  <a:pt x="286" y="238"/>
                </a:lnTo>
                <a:lnTo>
                  <a:pt x="291" y="233"/>
                </a:lnTo>
                <a:lnTo>
                  <a:pt x="299" y="232"/>
                </a:lnTo>
                <a:lnTo>
                  <a:pt x="298" y="227"/>
                </a:lnTo>
                <a:lnTo>
                  <a:pt x="305" y="225"/>
                </a:lnTo>
                <a:lnTo>
                  <a:pt x="308" y="218"/>
                </a:lnTo>
                <a:lnTo>
                  <a:pt x="302" y="215"/>
                </a:lnTo>
                <a:lnTo>
                  <a:pt x="299" y="207"/>
                </a:lnTo>
                <a:lnTo>
                  <a:pt x="305" y="207"/>
                </a:lnTo>
                <a:lnTo>
                  <a:pt x="308" y="213"/>
                </a:lnTo>
                <a:lnTo>
                  <a:pt x="313" y="211"/>
                </a:lnTo>
                <a:lnTo>
                  <a:pt x="318" y="206"/>
                </a:lnTo>
                <a:lnTo>
                  <a:pt x="322" y="199"/>
                </a:lnTo>
                <a:lnTo>
                  <a:pt x="326" y="196"/>
                </a:lnTo>
                <a:lnTo>
                  <a:pt x="324" y="190"/>
                </a:lnTo>
                <a:lnTo>
                  <a:pt x="328" y="184"/>
                </a:lnTo>
                <a:lnTo>
                  <a:pt x="335" y="185"/>
                </a:lnTo>
                <a:lnTo>
                  <a:pt x="340" y="184"/>
                </a:lnTo>
                <a:lnTo>
                  <a:pt x="343" y="177"/>
                </a:lnTo>
                <a:lnTo>
                  <a:pt x="347" y="172"/>
                </a:lnTo>
                <a:lnTo>
                  <a:pt x="343" y="169"/>
                </a:lnTo>
                <a:lnTo>
                  <a:pt x="348" y="171"/>
                </a:lnTo>
                <a:lnTo>
                  <a:pt x="354" y="165"/>
                </a:lnTo>
                <a:lnTo>
                  <a:pt x="349" y="158"/>
                </a:lnTo>
                <a:lnTo>
                  <a:pt x="343" y="154"/>
                </a:lnTo>
                <a:lnTo>
                  <a:pt x="344" y="148"/>
                </a:lnTo>
                <a:lnTo>
                  <a:pt x="347" y="141"/>
                </a:lnTo>
                <a:lnTo>
                  <a:pt x="349" y="139"/>
                </a:lnTo>
                <a:lnTo>
                  <a:pt x="345" y="152"/>
                </a:lnTo>
                <a:lnTo>
                  <a:pt x="351" y="154"/>
                </a:lnTo>
                <a:lnTo>
                  <a:pt x="354" y="161"/>
                </a:lnTo>
                <a:lnTo>
                  <a:pt x="354" y="141"/>
                </a:lnTo>
                <a:lnTo>
                  <a:pt x="356" y="134"/>
                </a:lnTo>
                <a:lnTo>
                  <a:pt x="370" y="108"/>
                </a:lnTo>
                <a:lnTo>
                  <a:pt x="383" y="95"/>
                </a:lnTo>
                <a:lnTo>
                  <a:pt x="390" y="91"/>
                </a:lnTo>
                <a:lnTo>
                  <a:pt x="390" y="87"/>
                </a:lnTo>
                <a:lnTo>
                  <a:pt x="387" y="85"/>
                </a:lnTo>
                <a:lnTo>
                  <a:pt x="287" y="1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5" name="TextBox 24">
            <a:extLst>
              <a:ext uri="{FF2B5EF4-FFF2-40B4-BE49-F238E27FC236}">
                <a16:creationId xmlns:a16="http://schemas.microsoft.com/office/drawing/2014/main" id="{C3EDCB52-B876-DF27-26A3-AE8B1B62D893}"/>
              </a:ext>
            </a:extLst>
          </p:cNvPr>
          <p:cNvSpPr txBox="1"/>
          <p:nvPr/>
        </p:nvSpPr>
        <p:spPr>
          <a:xfrm>
            <a:off x="1275325" y="2669742"/>
            <a:ext cx="1046635" cy="323165"/>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8A5DB5"/>
                </a:solidFill>
                <a:effectLst/>
                <a:uLnTx/>
                <a:uFillTx/>
                <a:latin typeface="Aptos" panose="020B0004020202020204" pitchFamily="34" charset="0"/>
                <a:ea typeface="+mn-ea"/>
                <a:cs typeface="+mn-cs"/>
              </a:rPr>
              <a:t>Vape Tax</a:t>
            </a:r>
          </a:p>
        </p:txBody>
      </p:sp>
      <p:sp>
        <p:nvSpPr>
          <p:cNvPr id="8" name="Rectangle 7">
            <a:extLst>
              <a:ext uri="{FF2B5EF4-FFF2-40B4-BE49-F238E27FC236}">
                <a16:creationId xmlns:a16="http://schemas.microsoft.com/office/drawing/2014/main" id="{4F23169E-DDB2-7494-96FA-B9579255487B}"/>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JANUARY 13</a:t>
            </a:r>
          </a:p>
        </p:txBody>
      </p:sp>
      <p:sp>
        <p:nvSpPr>
          <p:cNvPr id="16" name="Freeform: Shape 15">
            <a:extLst>
              <a:ext uri="{FF2B5EF4-FFF2-40B4-BE49-F238E27FC236}">
                <a16:creationId xmlns:a16="http://schemas.microsoft.com/office/drawing/2014/main" id="{B2A13409-595C-5134-B336-3EE0004DDE31}"/>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Aptos" panose="020B0004020202020204" pitchFamily="34" charset="0"/>
                <a:ea typeface="+mn-ea"/>
                <a:cs typeface="+mn-cs"/>
              </a:rPr>
              <a:t>Session commenced </a:t>
            </a:r>
          </a:p>
        </p:txBody>
      </p:sp>
      <p:sp>
        <p:nvSpPr>
          <p:cNvPr id="19" name="Rectangle 18">
            <a:extLst>
              <a:ext uri="{FF2B5EF4-FFF2-40B4-BE49-F238E27FC236}">
                <a16:creationId xmlns:a16="http://schemas.microsoft.com/office/drawing/2014/main" id="{7231B7D4-8A2D-0EED-8764-8CB58B2C9AA5}"/>
              </a:ext>
            </a:extLst>
          </p:cNvPr>
          <p:cNvSpPr/>
          <p:nvPr/>
        </p:nvSpPr>
        <p:spPr>
          <a:xfrm>
            <a:off x="9686798" y="21017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MAY 14</a:t>
            </a:r>
          </a:p>
        </p:txBody>
      </p:sp>
      <p:sp>
        <p:nvSpPr>
          <p:cNvPr id="27" name="Rectangle 26">
            <a:extLst>
              <a:ext uri="{FF2B5EF4-FFF2-40B4-BE49-F238E27FC236}">
                <a16:creationId xmlns:a16="http://schemas.microsoft.com/office/drawing/2014/main" id="{9D328F38-461A-561C-EE09-7CAB5501BC34}"/>
              </a:ext>
            </a:extLst>
          </p:cNvPr>
          <p:cNvSpPr/>
          <p:nvPr/>
        </p:nvSpPr>
        <p:spPr>
          <a:xfrm>
            <a:off x="9686798" y="2658808"/>
            <a:ext cx="1828800" cy="334095"/>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WITHIN 2 DAYS OF NEXT SESSION</a:t>
            </a:r>
          </a:p>
        </p:txBody>
      </p:sp>
      <p:sp>
        <p:nvSpPr>
          <p:cNvPr id="33" name="Freeform: Shape 32">
            <a:extLst>
              <a:ext uri="{FF2B5EF4-FFF2-40B4-BE49-F238E27FC236}">
                <a16:creationId xmlns:a16="http://schemas.microsoft.com/office/drawing/2014/main" id="{2A8E058B-331C-5277-BAD6-B7FDA6793DF7}"/>
              </a:ext>
            </a:extLst>
          </p:cNvPr>
          <p:cNvSpPr/>
          <p:nvPr/>
        </p:nvSpPr>
        <p:spPr>
          <a:xfrm>
            <a:off x="9687417" y="22870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Session adjourned</a:t>
            </a:r>
          </a:p>
        </p:txBody>
      </p:sp>
      <p:sp>
        <p:nvSpPr>
          <p:cNvPr id="35" name="Freeform: Shape 34">
            <a:extLst>
              <a:ext uri="{FF2B5EF4-FFF2-40B4-BE49-F238E27FC236}">
                <a16:creationId xmlns:a16="http://schemas.microsoft.com/office/drawing/2014/main" id="{27532EEA-0C9E-024C-37C9-6FC95C233874}"/>
              </a:ext>
            </a:extLst>
          </p:cNvPr>
          <p:cNvSpPr/>
          <p:nvPr/>
        </p:nvSpPr>
        <p:spPr>
          <a:xfrm>
            <a:off x="9687416" y="2958994"/>
            <a:ext cx="2103117" cy="665096"/>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Deadline for governor action after adjournment or bills become law</a:t>
            </a:r>
          </a:p>
          <a:p>
            <a:pPr marL="0" marR="0" lvl="0" indent="0" algn="l" defTabSz="6667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l" defTabSz="6667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7" name="Rectangle 36">
            <a:extLst>
              <a:ext uri="{FF2B5EF4-FFF2-40B4-BE49-F238E27FC236}">
                <a16:creationId xmlns:a16="http://schemas.microsoft.com/office/drawing/2014/main" id="{656DC03C-0D11-875E-1314-256E6F5200FA}"/>
              </a:ext>
            </a:extLst>
          </p:cNvPr>
          <p:cNvSpPr/>
          <p:nvPr/>
        </p:nvSpPr>
        <p:spPr>
          <a:xfrm>
            <a:off x="9713214" y="3897181"/>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MAY–JULY</a:t>
            </a:r>
          </a:p>
        </p:txBody>
      </p:sp>
      <p:sp>
        <p:nvSpPr>
          <p:cNvPr id="42" name="Freeform: Shape 41">
            <a:extLst>
              <a:ext uri="{FF2B5EF4-FFF2-40B4-BE49-F238E27FC236}">
                <a16:creationId xmlns:a16="http://schemas.microsoft.com/office/drawing/2014/main" id="{322E4B8C-9DFD-2A0A-5762-44817FEB96FA}"/>
              </a:ext>
            </a:extLst>
          </p:cNvPr>
          <p:cNvSpPr/>
          <p:nvPr/>
        </p:nvSpPr>
        <p:spPr>
          <a:xfrm>
            <a:off x="9713833" y="408251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ptos" panose="020B0004020202020204" pitchFamily="34" charset="0"/>
                <a:hlinkClick r:id="rId10"/>
              </a:rPr>
              <a:t>Special session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addressing budget, redistricting</a:t>
            </a:r>
          </a:p>
        </p:txBody>
      </p:sp>
      <p:sp>
        <p:nvSpPr>
          <p:cNvPr id="44" name="Rectangle 43">
            <a:extLst>
              <a:ext uri="{FF2B5EF4-FFF2-40B4-BE49-F238E27FC236}">
                <a16:creationId xmlns:a16="http://schemas.microsoft.com/office/drawing/2014/main" id="{BBD77136-1C58-C18B-1B27-2377E5AD3E4C}"/>
              </a:ext>
            </a:extLst>
          </p:cNvPr>
          <p:cNvSpPr/>
          <p:nvPr/>
        </p:nvSpPr>
        <p:spPr>
          <a:xfrm>
            <a:off x="9686798" y="2103700"/>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prstClr val="white"/>
                </a:solidFill>
                <a:effectLst/>
                <a:uLnTx/>
                <a:uFillTx/>
                <a:latin typeface="Aptos" panose="020B0004020202020204" pitchFamily="34" charset="0"/>
                <a:ea typeface="+mn-ea"/>
                <a:cs typeface="+mn-cs"/>
              </a:rPr>
              <a:t>MAY 14</a:t>
            </a:r>
          </a:p>
        </p:txBody>
      </p:sp>
    </p:spTree>
    <p:extLst>
      <p:ext uri="{BB962C8B-B14F-4D97-AF65-F5344CB8AC3E}">
        <p14:creationId xmlns:p14="http://schemas.microsoft.com/office/powerpoint/2010/main" val="384094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8B0E1-4F7D-F3C6-4812-EC64DC1A0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D8AD9-C2DA-0792-AA2F-19333BBAC224}"/>
              </a:ext>
            </a:extLst>
          </p:cNvPr>
          <p:cNvSpPr>
            <a:spLocks noGrp="1"/>
          </p:cNvSpPr>
          <p:nvPr>
            <p:ph type="title"/>
          </p:nvPr>
        </p:nvSpPr>
        <p:spPr/>
        <p:txBody>
          <a:bodyPr/>
          <a:lstStyle/>
          <a:p>
            <a:r>
              <a:rPr lang="en-US"/>
              <a:t>Highlights from Other State Legislative Sessions in May</a:t>
            </a:r>
          </a:p>
        </p:txBody>
      </p:sp>
      <p:sp>
        <p:nvSpPr>
          <p:cNvPr id="3" name="Slide Number Placeholder 2">
            <a:extLst>
              <a:ext uri="{FF2B5EF4-FFF2-40B4-BE49-F238E27FC236}">
                <a16:creationId xmlns:a16="http://schemas.microsoft.com/office/drawing/2014/main" id="{66E7AC1E-8FB2-6DF5-8CFF-6C95D00EE48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 name="Text Placeholder 4">
            <a:extLst>
              <a:ext uri="{FF2B5EF4-FFF2-40B4-BE49-F238E27FC236}">
                <a16:creationId xmlns:a16="http://schemas.microsoft.com/office/drawing/2014/main" id="{E31591CC-AA4B-1311-6C7A-A2D8B7A1B1B0}"/>
              </a:ext>
            </a:extLst>
          </p:cNvPr>
          <p:cNvSpPr>
            <a:spLocks noGrp="1"/>
          </p:cNvSpPr>
          <p:nvPr>
            <p:ph type="body" sz="quarter" idx="12"/>
          </p:nvPr>
        </p:nvSpPr>
        <p:spPr>
          <a:xfrm>
            <a:off x="630936" y="6224101"/>
            <a:ext cx="7713375" cy="365125"/>
          </a:xfrm>
        </p:spPr>
        <p:txBody>
          <a:bodyPr/>
          <a:lstStyle/>
          <a:p>
            <a:r>
              <a:rPr lang="en-US" dirty="0"/>
              <a:t>Sources: </a:t>
            </a:r>
            <a:r>
              <a:rPr lang="en-US" dirty="0">
                <a:hlinkClick r:id="rId3"/>
              </a:rPr>
              <a:t>Alaska Session Law</a:t>
            </a:r>
            <a:r>
              <a:rPr lang="en-US" dirty="0"/>
              <a:t>; </a:t>
            </a:r>
            <a:r>
              <a:rPr lang="en-US" dirty="0">
                <a:hlinkClick r:id="rId4"/>
              </a:rPr>
              <a:t>Hawaii Acts</a:t>
            </a:r>
            <a:r>
              <a:rPr lang="en-US" dirty="0"/>
              <a:t>; </a:t>
            </a:r>
            <a:r>
              <a:rPr lang="en-US" dirty="0">
                <a:hlinkClick r:id="rId5"/>
              </a:rPr>
              <a:t>Iowa Legislation Signed By Governor</a:t>
            </a:r>
            <a:endParaRPr lang="en-US" dirty="0"/>
          </a:p>
        </p:txBody>
      </p:sp>
      <p:graphicFrame>
        <p:nvGraphicFramePr>
          <p:cNvPr id="38" name="Table 37">
            <a:extLst>
              <a:ext uri="{FF2B5EF4-FFF2-40B4-BE49-F238E27FC236}">
                <a16:creationId xmlns:a16="http://schemas.microsoft.com/office/drawing/2014/main" id="{88DA6F44-84C9-2E78-B6F3-DE16CBDBC2BD}"/>
              </a:ext>
            </a:extLst>
          </p:cNvPr>
          <p:cNvGraphicFramePr>
            <a:graphicFrameLocks noGrp="1"/>
          </p:cNvGraphicFramePr>
          <p:nvPr>
            <p:extLst>
              <p:ext uri="{D42A27DB-BD31-4B8C-83A1-F6EECF244321}">
                <p14:modId xmlns:p14="http://schemas.microsoft.com/office/powerpoint/2010/main" val="4083068709"/>
              </p:ext>
            </p:extLst>
          </p:nvPr>
        </p:nvGraphicFramePr>
        <p:xfrm>
          <a:off x="630936" y="1202415"/>
          <a:ext cx="10908742" cy="3456211"/>
        </p:xfrm>
        <a:graphic>
          <a:graphicData uri="http://schemas.openxmlformats.org/drawingml/2006/table">
            <a:tbl>
              <a:tblPr firstRow="1" bandRow="1">
                <a:tableStyleId>{3B4B98B0-60AC-42C2-AFA5-B58CD77FA1E5}</a:tableStyleId>
              </a:tblPr>
              <a:tblGrid>
                <a:gridCol w="1514403">
                  <a:extLst>
                    <a:ext uri="{9D8B030D-6E8A-4147-A177-3AD203B41FA5}">
                      <a16:colId xmlns:a16="http://schemas.microsoft.com/office/drawing/2014/main" val="4250936716"/>
                    </a:ext>
                  </a:extLst>
                </a:gridCol>
                <a:gridCol w="6738779">
                  <a:extLst>
                    <a:ext uri="{9D8B030D-6E8A-4147-A177-3AD203B41FA5}">
                      <a16:colId xmlns:a16="http://schemas.microsoft.com/office/drawing/2014/main" val="2651095597"/>
                    </a:ext>
                  </a:extLst>
                </a:gridCol>
                <a:gridCol w="1163649">
                  <a:extLst>
                    <a:ext uri="{9D8B030D-6E8A-4147-A177-3AD203B41FA5}">
                      <a16:colId xmlns:a16="http://schemas.microsoft.com/office/drawing/2014/main" val="3993650833"/>
                    </a:ext>
                  </a:extLst>
                </a:gridCol>
                <a:gridCol w="1491911">
                  <a:extLst>
                    <a:ext uri="{9D8B030D-6E8A-4147-A177-3AD203B41FA5}">
                      <a16:colId xmlns:a16="http://schemas.microsoft.com/office/drawing/2014/main" val="4066476534"/>
                    </a:ext>
                  </a:extLst>
                </a:gridCol>
              </a:tblGrid>
              <a:tr h="365561">
                <a:tc>
                  <a:txBody>
                    <a:bodyPr/>
                    <a:lstStyle/>
                    <a:p>
                      <a:r>
                        <a:rPr lang="en-US" sz="1600" dirty="0">
                          <a:latin typeface="Aptos" panose="020B0004020202020204" pitchFamily="34" charset="0"/>
                        </a:rPr>
                        <a:t>State</a:t>
                      </a:r>
                    </a:p>
                  </a:txBody>
                  <a:tcPr/>
                </a:tc>
                <a:tc>
                  <a:txBody>
                    <a:bodyPr/>
                    <a:lstStyle/>
                    <a:p>
                      <a:r>
                        <a:rPr lang="en-US" sz="1600">
                          <a:latin typeface="Aptos" panose="020B0004020202020204" pitchFamily="34" charset="0"/>
                        </a:rPr>
                        <a:t>Notable Legislation</a:t>
                      </a:r>
                    </a:p>
                  </a:txBody>
                  <a:tcPr/>
                </a:tc>
                <a:tc>
                  <a:txBody>
                    <a:bodyPr/>
                    <a:lstStyle/>
                    <a:p>
                      <a:r>
                        <a:rPr lang="en-US" sz="1600">
                          <a:latin typeface="Aptos" panose="020B0004020202020204" pitchFamily="34" charset="0"/>
                        </a:rPr>
                        <a:t>Adjourned</a:t>
                      </a:r>
                    </a:p>
                  </a:txBody>
                  <a:tcPr/>
                </a:tc>
                <a:tc>
                  <a:txBody>
                    <a:bodyPr/>
                    <a:lstStyle/>
                    <a:p>
                      <a:pPr algn="ctr"/>
                      <a:r>
                        <a:rPr lang="en-US" sz="1600">
                          <a:latin typeface="Aptos" panose="020B0004020202020204" pitchFamily="34" charset="0"/>
                        </a:rPr>
                        <a:t>Bills Enacted</a:t>
                      </a:r>
                    </a:p>
                  </a:txBody>
                  <a:tcPr/>
                </a:tc>
                <a:extLst>
                  <a:ext uri="{0D108BD9-81ED-4DB2-BD59-A6C34878D82A}">
                    <a16:rowId xmlns:a16="http://schemas.microsoft.com/office/drawing/2014/main" val="2163159664"/>
                  </a:ext>
                </a:extLst>
              </a:tr>
              <a:tr h="797587">
                <a:tc>
                  <a:txBody>
                    <a:bodyPr/>
                    <a:lstStyle/>
                    <a:p>
                      <a:r>
                        <a:rPr lang="en-US" sz="1600" b="1">
                          <a:solidFill>
                            <a:srgbClr val="8A5DB5"/>
                          </a:solidFill>
                          <a:latin typeface="Aptos" panose="020B0004020202020204" pitchFamily="34" charset="0"/>
                        </a:rPr>
                        <a:t>Alaska</a:t>
                      </a:r>
                      <a:endParaRPr lang="en-US" sz="1600">
                        <a:latin typeface="Aptos" panose="020B0004020202020204" pitchFamily="34" charset="0"/>
                      </a:endParaRPr>
                    </a:p>
                  </a:txBody>
                  <a:tcPr anchor="ctr"/>
                </a:tc>
                <a:tc>
                  <a:txBody>
                    <a:bodyPr/>
                    <a:lstStyle/>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dirty="0">
                          <a:solidFill>
                            <a:schemeClr val="tx1"/>
                          </a:solidFill>
                          <a:effectLst/>
                          <a:latin typeface="Aptos" panose="020B0004020202020204" pitchFamily="34" charset="0"/>
                          <a:ea typeface="+mn-ea"/>
                          <a:cs typeface="+mn-cs"/>
                          <a:hlinkClick r:id="rId6"/>
                        </a:rPr>
                        <a:t>HB 195</a:t>
                      </a:r>
                      <a:r>
                        <a:rPr lang="en-US" sz="1400" kern="1200" dirty="0">
                          <a:solidFill>
                            <a:schemeClr val="tx1"/>
                          </a:solidFill>
                          <a:effectLst/>
                          <a:latin typeface="Aptos" panose="020B0004020202020204" pitchFamily="34" charset="0"/>
                          <a:ea typeface="+mn-ea"/>
                          <a:cs typeface="+mn-cs"/>
                        </a:rPr>
                        <a:t> allows pharmacists to prescribe medication that isn’t a controlled substance and doesn’t</a:t>
                      </a:r>
                      <a:r>
                        <a:rPr lang="en-US" sz="1400" kern="1200" dirty="0">
                          <a:solidFill>
                            <a:srgbClr val="FF0000"/>
                          </a:solidFill>
                          <a:effectLst/>
                          <a:latin typeface="Aptos" panose="020B0004020202020204" pitchFamily="34" charset="0"/>
                          <a:ea typeface="+mn-ea"/>
                          <a:cs typeface="+mn-cs"/>
                        </a:rPr>
                        <a:t> </a:t>
                      </a:r>
                      <a:r>
                        <a:rPr lang="en-US" sz="1400" kern="1200" dirty="0">
                          <a:solidFill>
                            <a:schemeClr val="tx1"/>
                          </a:solidFill>
                          <a:effectLst/>
                          <a:latin typeface="Aptos" panose="020B0004020202020204" pitchFamily="34" charset="0"/>
                          <a:ea typeface="+mn-ea"/>
                          <a:cs typeface="+mn-cs"/>
                        </a:rPr>
                        <a:t>require a new diagnosis</a:t>
                      </a:r>
                    </a:p>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dirty="0">
                          <a:solidFill>
                            <a:schemeClr val="tx1"/>
                          </a:solidFill>
                          <a:effectLst/>
                          <a:latin typeface="Aptos" panose="020B0004020202020204" pitchFamily="34" charset="0"/>
                          <a:ea typeface="+mn-ea"/>
                          <a:cs typeface="+mn-cs"/>
                          <a:hlinkClick r:id="rId7"/>
                        </a:rPr>
                        <a:t>SB 187</a:t>
                      </a:r>
                      <a:r>
                        <a:rPr lang="en-US" sz="1400" kern="1200" dirty="0">
                          <a:solidFill>
                            <a:schemeClr val="tx1"/>
                          </a:solidFill>
                          <a:effectLst/>
                          <a:latin typeface="Aptos" panose="020B0004020202020204" pitchFamily="34" charset="0"/>
                          <a:ea typeface="+mn-ea"/>
                          <a:cs typeface="+mn-cs"/>
                        </a:rPr>
                        <a:t> prohibits certain food dyes from being served in public school meals</a:t>
                      </a:r>
                    </a:p>
                  </a:txBody>
                  <a:tcPr anchor="ctr"/>
                </a:tc>
                <a:tc>
                  <a:txBody>
                    <a:bodyPr/>
                    <a:lstStyle/>
                    <a:p>
                      <a:pPr algn="r"/>
                      <a:r>
                        <a:rPr lang="en-US" sz="1400">
                          <a:latin typeface="Aptos" panose="020B0004020202020204" pitchFamily="34" charset="0"/>
                        </a:rPr>
                        <a:t>May 20</a:t>
                      </a:r>
                    </a:p>
                    <a:p>
                      <a:pPr algn="r"/>
                      <a:r>
                        <a:rPr lang="en-US" sz="1400">
                          <a:solidFill>
                            <a:srgbClr val="35AEE1"/>
                          </a:solidFill>
                          <a:latin typeface="Aptos" panose="020B0004020202020204" pitchFamily="34" charset="0"/>
                          <a:hlinkClick r:id="rId8">
                            <a:extLst>
                              <a:ext uri="{A12FA001-AC4F-418D-AE19-62706E023703}">
                                <ahyp:hlinkClr xmlns:ahyp="http://schemas.microsoft.com/office/drawing/2018/hyperlinkcolor" val="tx"/>
                              </a:ext>
                            </a:extLst>
                          </a:hlinkClick>
                        </a:rPr>
                        <a:t>May</a:t>
                      </a:r>
                      <a:r>
                        <a:rPr lang="en-US" sz="1400" kern="1200">
                          <a:solidFill>
                            <a:srgbClr val="35AEE1"/>
                          </a:solidFill>
                          <a:latin typeface="Aptos" panose="020B0004020202020204" pitchFamily="34" charset="0"/>
                          <a:ea typeface="+mn-ea"/>
                          <a:cs typeface="+mn-cs"/>
                          <a:hlinkClick r:id="rId8">
                            <a:extLst>
                              <a:ext uri="{A12FA001-AC4F-418D-AE19-62706E023703}">
                                <ahyp:hlinkClr xmlns:ahyp="http://schemas.microsoft.com/office/drawing/2018/hyperlinkcolor" val="tx"/>
                              </a:ext>
                            </a:extLst>
                          </a:hlinkClick>
                        </a:rPr>
                        <a:t>–July</a:t>
                      </a:r>
                      <a:r>
                        <a:rPr lang="en-US" sz="1400">
                          <a:solidFill>
                            <a:srgbClr val="35AEE1"/>
                          </a:solidFill>
                          <a:latin typeface="Aptos" panose="020B0004020202020204" pitchFamily="34" charset="0"/>
                          <a:hlinkClick r:id="rId8">
                            <a:extLst>
                              <a:ext uri="{A12FA001-AC4F-418D-AE19-62706E023703}">
                                <ahyp:hlinkClr xmlns:ahyp="http://schemas.microsoft.com/office/drawing/2018/hyperlinkcolor" val="tx"/>
                              </a:ext>
                            </a:extLst>
                          </a:hlinkClick>
                        </a:rPr>
                        <a:t> special</a:t>
                      </a:r>
                      <a:endParaRPr lang="en-US" sz="1400">
                        <a:latin typeface="Aptos" panose="020B0004020202020204" pitchFamily="34" charset="0"/>
                      </a:endParaRPr>
                    </a:p>
                  </a:txBody>
                  <a:tcPr anchor="ctr"/>
                </a:tc>
                <a:tc>
                  <a:txBody>
                    <a:bodyPr/>
                    <a:lstStyle/>
                    <a:p>
                      <a:pPr algn="r"/>
                      <a:r>
                        <a:rPr lang="en-US" sz="1400">
                          <a:latin typeface="Aptos" panose="020B0004020202020204" pitchFamily="34" charset="0"/>
                        </a:rPr>
                        <a:t>50+</a:t>
                      </a:r>
                    </a:p>
                  </a:txBody>
                  <a:tcPr anchor="ctr"/>
                </a:tc>
                <a:extLst>
                  <a:ext uri="{0D108BD9-81ED-4DB2-BD59-A6C34878D82A}">
                    <a16:rowId xmlns:a16="http://schemas.microsoft.com/office/drawing/2014/main" val="2047857503"/>
                  </a:ext>
                </a:extLst>
              </a:tr>
              <a:tr h="1030217">
                <a:tc>
                  <a:txBody>
                    <a:bodyPr/>
                    <a:lstStyle/>
                    <a:p>
                      <a:pPr algn="l"/>
                      <a:r>
                        <a:rPr lang="en-US" sz="1600" b="1">
                          <a:solidFill>
                            <a:srgbClr val="8A5DB5"/>
                          </a:solidFill>
                          <a:latin typeface="Aptos" panose="020B0004020202020204" pitchFamily="34" charset="0"/>
                        </a:rPr>
                        <a:t>Hawaii</a:t>
                      </a:r>
                      <a:endParaRPr lang="en-US" sz="1600">
                        <a:latin typeface="Aptos" panose="020B0004020202020204" pitchFamily="34" charset="0"/>
                      </a:endParaRPr>
                    </a:p>
                  </a:txBody>
                  <a:tcPr anchor="ctr"/>
                </a:tc>
                <a:tc>
                  <a:txBody>
                    <a:bodyPr/>
                    <a:lstStyle/>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dirty="0">
                          <a:solidFill>
                            <a:schemeClr val="tx1"/>
                          </a:solidFill>
                          <a:effectLst/>
                          <a:latin typeface="Aptos" panose="020B0004020202020204" pitchFamily="34" charset="0"/>
                          <a:ea typeface="+mn-ea"/>
                          <a:cs typeface="+mn-cs"/>
                          <a:hlinkClick r:id="rId9"/>
                        </a:rPr>
                        <a:t>SB 3125</a:t>
                      </a:r>
                      <a:r>
                        <a:rPr lang="en-US" sz="1400" kern="1200" dirty="0">
                          <a:solidFill>
                            <a:schemeClr val="tx1"/>
                          </a:solidFill>
                          <a:effectLst/>
                          <a:latin typeface="Aptos" panose="020B0004020202020204" pitchFamily="34" charset="0"/>
                          <a:ea typeface="+mn-ea"/>
                          <a:cs typeface="+mn-cs"/>
                        </a:rPr>
                        <a:t> </a:t>
                      </a:r>
                      <a:r>
                        <a:rPr lang="en-US" sz="1400" u="none" kern="1200" dirty="0">
                          <a:solidFill>
                            <a:schemeClr val="tx1"/>
                          </a:solidFill>
                          <a:effectLst/>
                          <a:latin typeface="Aptos" panose="020B0004020202020204" pitchFamily="34" charset="0"/>
                          <a:ea typeface="+mn-ea"/>
                          <a:cs typeface="+mn-cs"/>
                        </a:rPr>
                        <a:t>creates</a:t>
                      </a:r>
                      <a:r>
                        <a:rPr lang="en-US" sz="1400" kern="1200" dirty="0">
                          <a:solidFill>
                            <a:schemeClr val="tx1"/>
                          </a:solidFill>
                          <a:effectLst/>
                          <a:latin typeface="Aptos" panose="020B0004020202020204" pitchFamily="34" charset="0"/>
                          <a:ea typeface="+mn-ea"/>
                          <a:cs typeface="+mn-cs"/>
                        </a:rPr>
                        <a:t> a 13% tax </a:t>
                      </a:r>
                      <a:r>
                        <a:rPr lang="en-US" sz="1400" kern="1200" dirty="0">
                          <a:solidFill>
                            <a:schemeClr val="tx1"/>
                          </a:solidFill>
                          <a:effectLst/>
                          <a:latin typeface="Aptos" panose="020B0004020202020204" pitchFamily="34" charset="0"/>
                          <a:ea typeface="+mn-ea"/>
                          <a:cs typeface="+mn-cs"/>
                          <a:hlinkClick r:id="rId10"/>
                        </a:rPr>
                        <a:t>bracket</a:t>
                      </a:r>
                      <a:r>
                        <a:rPr lang="en-US" sz="1400" kern="1200" dirty="0">
                          <a:solidFill>
                            <a:schemeClr val="tx1"/>
                          </a:solidFill>
                          <a:effectLst/>
                          <a:latin typeface="Aptos" panose="020B0004020202020204" pitchFamily="34" charset="0"/>
                          <a:ea typeface="+mn-ea"/>
                          <a:cs typeface="+mn-cs"/>
                        </a:rPr>
                        <a:t> for households earning more than $1 million per year; continues tax cuts passed in 2024 that Gov. Josh Green (D) </a:t>
                      </a:r>
                      <a:r>
                        <a:rPr lang="en-US" sz="1400" u="sng" kern="1200" dirty="0">
                          <a:solidFill>
                            <a:schemeClr val="tx1"/>
                          </a:solidFill>
                          <a:effectLst/>
                          <a:latin typeface="Aptos" panose="020B0004020202020204" pitchFamily="34" charset="0"/>
                          <a:ea typeface="+mn-ea"/>
                          <a:cs typeface="+mn-cs"/>
                          <a:hlinkClick r:id="rId11"/>
                        </a:rPr>
                        <a:t>proposed</a:t>
                      </a:r>
                      <a:r>
                        <a:rPr lang="en-US" sz="1400" kern="1200" dirty="0">
                          <a:solidFill>
                            <a:schemeClr val="tx1"/>
                          </a:solidFill>
                          <a:effectLst/>
                          <a:latin typeface="Aptos" panose="020B0004020202020204" pitchFamily="34" charset="0"/>
                          <a:ea typeface="+mn-ea"/>
                          <a:cs typeface="+mn-cs"/>
                        </a:rPr>
                        <a:t> pausing</a:t>
                      </a:r>
                    </a:p>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dirty="0">
                          <a:solidFill>
                            <a:schemeClr val="tx1"/>
                          </a:solidFill>
                          <a:effectLst/>
                          <a:latin typeface="Aptos" panose="020B0004020202020204" pitchFamily="34" charset="0"/>
                          <a:ea typeface="+mn-ea"/>
                          <a:cs typeface="+mn-cs"/>
                          <a:hlinkClick r:id="rId12"/>
                        </a:rPr>
                        <a:t>SB 2471</a:t>
                      </a:r>
                      <a:r>
                        <a:rPr lang="en-US" sz="1400" kern="1200" dirty="0">
                          <a:solidFill>
                            <a:schemeClr val="tx1"/>
                          </a:solidFill>
                          <a:effectLst/>
                          <a:latin typeface="Aptos" panose="020B0004020202020204" pitchFamily="34" charset="0"/>
                          <a:ea typeface="+mn-ea"/>
                          <a:cs typeface="+mn-cs"/>
                        </a:rPr>
                        <a:t> prohibits corporations from </a:t>
                      </a:r>
                      <a:r>
                        <a:rPr lang="en-US" sz="1400" kern="1200" dirty="0">
                          <a:solidFill>
                            <a:schemeClr val="tx1"/>
                          </a:solidFill>
                          <a:effectLst/>
                          <a:latin typeface="Aptos" panose="020B0004020202020204" pitchFamily="34" charset="0"/>
                          <a:ea typeface="+mn-ea"/>
                          <a:cs typeface="+mn-cs"/>
                          <a:hlinkClick r:id="rId13"/>
                        </a:rPr>
                        <a:t>spending money</a:t>
                      </a:r>
                      <a:r>
                        <a:rPr lang="en-US" sz="1400" kern="1200" dirty="0">
                          <a:solidFill>
                            <a:schemeClr val="tx1"/>
                          </a:solidFill>
                          <a:effectLst/>
                          <a:latin typeface="Aptos" panose="020B0004020202020204" pitchFamily="34" charset="0"/>
                          <a:ea typeface="+mn-ea"/>
                          <a:cs typeface="+mn-cs"/>
                        </a:rPr>
                        <a:t> or participating in any election or ballot activity effective July 1, 2027</a:t>
                      </a:r>
                    </a:p>
                  </a:txBody>
                  <a:tcPr anchor="ctr"/>
                </a:tc>
                <a:tc>
                  <a:txBody>
                    <a:bodyPr/>
                    <a:lstStyle/>
                    <a:p>
                      <a:pPr algn="r"/>
                      <a:r>
                        <a:rPr lang="en-US" sz="1400">
                          <a:latin typeface="Aptos" panose="020B0004020202020204" pitchFamily="34" charset="0"/>
                        </a:rPr>
                        <a:t>May 8</a:t>
                      </a:r>
                    </a:p>
                  </a:txBody>
                  <a:tcPr anchor="ctr"/>
                </a:tc>
                <a:tc>
                  <a:txBody>
                    <a:bodyPr/>
                    <a:lstStyle/>
                    <a:p>
                      <a:pPr algn="r"/>
                      <a:r>
                        <a:rPr lang="en-US" sz="1400">
                          <a:latin typeface="Aptos" panose="020B0004020202020204" pitchFamily="34" charset="0"/>
                        </a:rPr>
                        <a:t>200+</a:t>
                      </a:r>
                    </a:p>
                  </a:txBody>
                  <a:tcPr anchor="ctr"/>
                </a:tc>
                <a:extLst>
                  <a:ext uri="{0D108BD9-81ED-4DB2-BD59-A6C34878D82A}">
                    <a16:rowId xmlns:a16="http://schemas.microsoft.com/office/drawing/2014/main" val="2934888508"/>
                  </a:ext>
                </a:extLst>
              </a:tr>
              <a:tr h="1262846">
                <a:tc>
                  <a:txBody>
                    <a:bodyPr/>
                    <a:lstStyle/>
                    <a:p>
                      <a:pPr algn="l"/>
                      <a:r>
                        <a:rPr lang="en-US" sz="1600" b="1">
                          <a:solidFill>
                            <a:srgbClr val="8A5DB5"/>
                          </a:solidFill>
                          <a:latin typeface="Aptos" panose="020B0004020202020204" pitchFamily="34" charset="0"/>
                        </a:rPr>
                        <a:t>Iowa</a:t>
                      </a:r>
                      <a:endParaRPr lang="en-US" sz="1600">
                        <a:latin typeface="Aptos" panose="020B0004020202020204" pitchFamily="34" charset="0"/>
                      </a:endParaRPr>
                    </a:p>
                  </a:txBody>
                  <a:tcPr anchor="ctr"/>
                </a:tc>
                <a:tc>
                  <a:txBody>
                    <a:bodyPr/>
                    <a:lstStyle/>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Aptos" panose="020B0004020202020204" pitchFamily="34" charset="0"/>
                          <a:hlinkClick r:id="rId14"/>
                        </a:rPr>
                        <a:t>SF 2480</a:t>
                      </a:r>
                      <a:r>
                        <a:rPr lang="en-US" sz="1400" b="0" i="0" dirty="0">
                          <a:solidFill>
                            <a:schemeClr val="tx1"/>
                          </a:solidFill>
                          <a:latin typeface="Aptos" panose="020B0004020202020204" pitchFamily="34" charset="0"/>
                        </a:rPr>
                        <a:t> imposes a 5-cent tax on vapes and alternative nicotine products; </a:t>
                      </a:r>
                      <a:br>
                        <a:rPr lang="en-US" sz="1400" b="0" i="0" dirty="0">
                          <a:solidFill>
                            <a:schemeClr val="tx1"/>
                          </a:solidFill>
                          <a:latin typeface="Aptos" panose="020B0004020202020204" pitchFamily="34" charset="0"/>
                        </a:rPr>
                      </a:br>
                      <a:r>
                        <a:rPr lang="en-US" sz="1400" b="0" i="0" dirty="0">
                          <a:solidFill>
                            <a:schemeClr val="tx1"/>
                          </a:solidFill>
                          <a:latin typeface="Aptos" panose="020B0004020202020204" pitchFamily="34" charset="0"/>
                          <a:hlinkClick r:id="rId15"/>
                        </a:rPr>
                        <a:t>HF 2739</a:t>
                      </a:r>
                      <a:r>
                        <a:rPr lang="en-US" sz="1400" b="0" i="0" dirty="0">
                          <a:solidFill>
                            <a:schemeClr val="tx1"/>
                          </a:solidFill>
                          <a:latin typeface="Aptos" panose="020B0004020202020204" pitchFamily="34" charset="0"/>
                        </a:rPr>
                        <a:t> temporarily</a:t>
                      </a:r>
                      <a:r>
                        <a:rPr lang="en-US" sz="1400" b="0" i="0" dirty="0">
                          <a:solidFill>
                            <a:srgbClr val="FF0000"/>
                          </a:solidFill>
                          <a:latin typeface="Aptos" panose="020B0004020202020204" pitchFamily="34" charset="0"/>
                        </a:rPr>
                        <a:t> </a:t>
                      </a:r>
                      <a:r>
                        <a:rPr lang="en-US" sz="1400" dirty="0">
                          <a:solidFill>
                            <a:schemeClr val="tx1"/>
                          </a:solidFill>
                          <a:latin typeface="Aptos" panose="020B0004020202020204" pitchFamily="34" charset="0"/>
                        </a:rPr>
                        <a:t>increases a tax on Medicaid health maintenance organizations</a:t>
                      </a:r>
                    </a:p>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Aptos" panose="020B0004020202020204" pitchFamily="34" charset="0"/>
                          <a:hlinkClick r:id="rId16"/>
                        </a:rPr>
                        <a:t>SF 2472</a:t>
                      </a:r>
                      <a:r>
                        <a:rPr lang="en-US" sz="1400" b="0" i="0" dirty="0">
                          <a:solidFill>
                            <a:schemeClr val="tx1"/>
                          </a:solidFill>
                          <a:latin typeface="Aptos" panose="020B0004020202020204" pitchFamily="34" charset="0"/>
                        </a:rPr>
                        <a:t> overhauls the property tax framework, caps all levies at 2% annually</a:t>
                      </a:r>
                    </a:p>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ptos" panose="020B0004020202020204" pitchFamily="34" charset="0"/>
                          <a:hlinkClick r:id="rId17"/>
                        </a:rPr>
                        <a:t>SF 579</a:t>
                      </a:r>
                      <a:r>
                        <a:rPr lang="en-US" sz="1400" dirty="0">
                          <a:solidFill>
                            <a:schemeClr val="tx1"/>
                          </a:solidFill>
                          <a:latin typeface="Aptos" panose="020B0004020202020204" pitchFamily="34" charset="0"/>
                        </a:rPr>
                        <a:t> preempts localities’ </a:t>
                      </a:r>
                      <a:r>
                        <a:rPr lang="en-US" sz="1400" dirty="0">
                          <a:solidFill>
                            <a:schemeClr val="tx1"/>
                          </a:solidFill>
                          <a:latin typeface="Aptos" panose="020B0004020202020204" pitchFamily="34" charset="0"/>
                          <a:hlinkClick r:id="rId18"/>
                        </a:rPr>
                        <a:t>antidiscrimination laws</a:t>
                      </a:r>
                      <a:r>
                        <a:rPr lang="en-US" sz="1400" dirty="0">
                          <a:solidFill>
                            <a:schemeClr val="tx1"/>
                          </a:solidFill>
                          <a:latin typeface="Aptos" panose="020B0004020202020204" pitchFamily="34" charset="0"/>
                        </a:rPr>
                        <a:t>; </a:t>
                      </a:r>
                      <a:r>
                        <a:rPr lang="en-US" sz="1400" b="0" i="0" dirty="0">
                          <a:solidFill>
                            <a:schemeClr val="tx1"/>
                          </a:solidFill>
                          <a:latin typeface="Aptos" panose="020B0004020202020204" pitchFamily="34" charset="0"/>
                          <a:hlinkClick r:id="rId19"/>
                        </a:rPr>
                        <a:t>HF 2711</a:t>
                      </a:r>
                      <a:r>
                        <a:rPr lang="en-US" sz="1400" b="0" i="0" dirty="0">
                          <a:solidFill>
                            <a:schemeClr val="tx1"/>
                          </a:solidFill>
                          <a:latin typeface="Aptos" panose="020B0004020202020204" pitchFamily="34" charset="0"/>
                        </a:rPr>
                        <a:t> removes state’s affirmative action hiring policy and implicit bias training requirements for police</a:t>
                      </a:r>
                      <a:endParaRPr lang="en-US" sz="1400" b="0" dirty="0">
                        <a:solidFill>
                          <a:schemeClr val="tx1"/>
                        </a:solidFill>
                        <a:latin typeface="Aptos" panose="020B0004020202020204" pitchFamily="34" charset="0"/>
                      </a:endParaRPr>
                    </a:p>
                  </a:txBody>
                  <a:tcPr anchor="ctr"/>
                </a:tc>
                <a:tc>
                  <a:txBody>
                    <a:bodyPr/>
                    <a:lstStyle/>
                    <a:p>
                      <a:pPr algn="r"/>
                      <a:r>
                        <a:rPr lang="en-US" sz="1400">
                          <a:latin typeface="Aptos" panose="020B0004020202020204" pitchFamily="34" charset="0"/>
                        </a:rPr>
                        <a:t>May 3</a:t>
                      </a:r>
                    </a:p>
                  </a:txBody>
                  <a:tcPr anchor="ctr"/>
                </a:tc>
                <a:tc>
                  <a:txBody>
                    <a:bodyPr/>
                    <a:lstStyle/>
                    <a:p>
                      <a:pPr algn="r"/>
                      <a:r>
                        <a:rPr lang="en-US" sz="1400">
                          <a:latin typeface="Aptos" panose="020B0004020202020204" pitchFamily="34" charset="0"/>
                        </a:rPr>
                        <a:t>200</a:t>
                      </a:r>
                    </a:p>
                  </a:txBody>
                  <a:tcPr anchor="ctr"/>
                </a:tc>
                <a:extLst>
                  <a:ext uri="{0D108BD9-81ED-4DB2-BD59-A6C34878D82A}">
                    <a16:rowId xmlns:a16="http://schemas.microsoft.com/office/drawing/2014/main" val="890623611"/>
                  </a:ext>
                </a:extLst>
              </a:tr>
            </a:tbl>
          </a:graphicData>
        </a:graphic>
      </p:graphicFrame>
      <p:pic>
        <p:nvPicPr>
          <p:cNvPr id="7" name="Graphic 6" descr="Tax with solid fill">
            <a:extLst>
              <a:ext uri="{FF2B5EF4-FFF2-40B4-BE49-F238E27FC236}">
                <a16:creationId xmlns:a16="http://schemas.microsoft.com/office/drawing/2014/main" id="{A2B4791F-9E70-6A2E-B66F-C3D7C9A7E5DC}"/>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791857" y="2418469"/>
            <a:ext cx="365760" cy="365760"/>
          </a:xfrm>
          <a:prstGeom prst="rect">
            <a:avLst/>
          </a:prstGeom>
        </p:spPr>
      </p:pic>
      <p:pic>
        <p:nvPicPr>
          <p:cNvPr id="10" name="Graphic 9" descr="Inbox Check with solid fill">
            <a:extLst>
              <a:ext uri="{FF2B5EF4-FFF2-40B4-BE49-F238E27FC236}">
                <a16:creationId xmlns:a16="http://schemas.microsoft.com/office/drawing/2014/main" id="{824D7F75-6F02-7321-8BAE-10404C36FA91}"/>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791857" y="2784229"/>
            <a:ext cx="365760" cy="365760"/>
          </a:xfrm>
          <a:prstGeom prst="rect">
            <a:avLst/>
          </a:prstGeom>
        </p:spPr>
      </p:pic>
      <p:pic>
        <p:nvPicPr>
          <p:cNvPr id="25" name="Graphic 24" descr="Pencil with solid fill">
            <a:extLst>
              <a:ext uri="{FF2B5EF4-FFF2-40B4-BE49-F238E27FC236}">
                <a16:creationId xmlns:a16="http://schemas.microsoft.com/office/drawing/2014/main" id="{7AE028B4-E1D0-33BD-A795-1B752F3EF1FB}"/>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86769" y="2018121"/>
            <a:ext cx="270848" cy="270848"/>
          </a:xfrm>
          <a:prstGeom prst="rect">
            <a:avLst/>
          </a:prstGeom>
        </p:spPr>
      </p:pic>
      <p:pic>
        <p:nvPicPr>
          <p:cNvPr id="11" name="Graphic 10" descr="Medical with solid fill">
            <a:extLst>
              <a:ext uri="{FF2B5EF4-FFF2-40B4-BE49-F238E27FC236}">
                <a16:creationId xmlns:a16="http://schemas.microsoft.com/office/drawing/2014/main" id="{5E82AFCB-EFF1-4626-C422-41B6E5618876}"/>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791857" y="1610828"/>
            <a:ext cx="365760" cy="365760"/>
          </a:xfrm>
          <a:prstGeom prst="rect">
            <a:avLst/>
          </a:prstGeom>
        </p:spPr>
      </p:pic>
      <p:pic>
        <p:nvPicPr>
          <p:cNvPr id="8" name="Graphic 7" descr="Tax with solid fill">
            <a:extLst>
              <a:ext uri="{FF2B5EF4-FFF2-40B4-BE49-F238E27FC236}">
                <a16:creationId xmlns:a16="http://schemas.microsoft.com/office/drawing/2014/main" id="{4C31A9FC-6062-569C-9A5E-F70549EAD46E}"/>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791857" y="3422186"/>
            <a:ext cx="365760" cy="365760"/>
          </a:xfrm>
          <a:prstGeom prst="rect">
            <a:avLst/>
          </a:prstGeom>
        </p:spPr>
      </p:pic>
      <p:pic>
        <p:nvPicPr>
          <p:cNvPr id="12" name="Graphic 11" descr="Gavel with solid fill">
            <a:extLst>
              <a:ext uri="{FF2B5EF4-FFF2-40B4-BE49-F238E27FC236}">
                <a16:creationId xmlns:a16="http://schemas.microsoft.com/office/drawing/2014/main" id="{A0300687-EBAF-D6C6-C564-0EC2C2680011}"/>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791857" y="4194833"/>
            <a:ext cx="365760" cy="365760"/>
          </a:xfrm>
          <a:prstGeom prst="rect">
            <a:avLst/>
          </a:prstGeom>
        </p:spPr>
      </p:pic>
      <p:pic>
        <p:nvPicPr>
          <p:cNvPr id="14" name="Graphic 13" descr="Tax with solid fill">
            <a:extLst>
              <a:ext uri="{FF2B5EF4-FFF2-40B4-BE49-F238E27FC236}">
                <a16:creationId xmlns:a16="http://schemas.microsoft.com/office/drawing/2014/main" id="{E7D3688B-1254-1441-C321-BEC41370D1D6}"/>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791857" y="3854444"/>
            <a:ext cx="365760" cy="365760"/>
          </a:xfrm>
          <a:prstGeom prst="rect">
            <a:avLst/>
          </a:prstGeom>
        </p:spPr>
      </p:pic>
    </p:spTree>
    <p:extLst>
      <p:ext uri="{BB962C8B-B14F-4D97-AF65-F5344CB8AC3E}">
        <p14:creationId xmlns:p14="http://schemas.microsoft.com/office/powerpoint/2010/main" val="218863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58E7-02F8-BD47-1F52-F190A6BE5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DAC32-652E-6CD3-CEA5-5C3193D69EC2}"/>
              </a:ext>
            </a:extLst>
          </p:cNvPr>
          <p:cNvSpPr>
            <a:spLocks noGrp="1"/>
          </p:cNvSpPr>
          <p:nvPr>
            <p:ph type="title"/>
          </p:nvPr>
        </p:nvSpPr>
        <p:spPr>
          <a:xfrm>
            <a:off x="618744" y="516613"/>
            <a:ext cx="10954512" cy="685800"/>
          </a:xfrm>
        </p:spPr>
        <p:txBody>
          <a:bodyPr/>
          <a:lstStyle/>
          <a:p>
            <a:r>
              <a:rPr lang="en-US"/>
              <a:t>Highlights from Other State Legislative Sessions in May (Cont.)</a:t>
            </a:r>
          </a:p>
        </p:txBody>
      </p:sp>
      <p:sp>
        <p:nvSpPr>
          <p:cNvPr id="3" name="Slide Number Placeholder 2">
            <a:extLst>
              <a:ext uri="{FF2B5EF4-FFF2-40B4-BE49-F238E27FC236}">
                <a16:creationId xmlns:a16="http://schemas.microsoft.com/office/drawing/2014/main" id="{C68A2804-EA59-6062-F71E-E45166616F9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 name="Text Placeholder 4">
            <a:extLst>
              <a:ext uri="{FF2B5EF4-FFF2-40B4-BE49-F238E27FC236}">
                <a16:creationId xmlns:a16="http://schemas.microsoft.com/office/drawing/2014/main" id="{3D6B57FB-D3DB-1FDF-58BC-4B1E3820FC73}"/>
              </a:ext>
            </a:extLst>
          </p:cNvPr>
          <p:cNvSpPr>
            <a:spLocks noGrp="1"/>
          </p:cNvSpPr>
          <p:nvPr>
            <p:ph type="body" sz="quarter" idx="12"/>
          </p:nvPr>
        </p:nvSpPr>
        <p:spPr>
          <a:xfrm>
            <a:off x="640050" y="6243420"/>
            <a:ext cx="7713375" cy="365125"/>
          </a:xfrm>
        </p:spPr>
        <p:txBody>
          <a:bodyPr/>
          <a:lstStyle/>
          <a:p>
            <a:r>
              <a:rPr lang="en-US" dirty="0"/>
              <a:t>Sources: </a:t>
            </a:r>
            <a:r>
              <a:rPr lang="en-US" dirty="0">
                <a:hlinkClick r:id="rId3"/>
              </a:rPr>
              <a:t>Oklahoma Governor Action Report</a:t>
            </a:r>
            <a:r>
              <a:rPr lang="en-US" dirty="0"/>
              <a:t>; </a:t>
            </a:r>
            <a:r>
              <a:rPr lang="en-US" dirty="0">
                <a:hlinkClick r:id="rId4"/>
              </a:rPr>
              <a:t>Vermont Acts &amp; Resolves</a:t>
            </a:r>
            <a:endParaRPr lang="en-US" dirty="0"/>
          </a:p>
        </p:txBody>
      </p:sp>
      <p:graphicFrame>
        <p:nvGraphicFramePr>
          <p:cNvPr id="38" name="Table 37">
            <a:extLst>
              <a:ext uri="{FF2B5EF4-FFF2-40B4-BE49-F238E27FC236}">
                <a16:creationId xmlns:a16="http://schemas.microsoft.com/office/drawing/2014/main" id="{EBC75F1A-347B-69D1-538F-54E661847DE9}"/>
              </a:ext>
            </a:extLst>
          </p:cNvPr>
          <p:cNvGraphicFramePr>
            <a:graphicFrameLocks noGrp="1"/>
          </p:cNvGraphicFramePr>
          <p:nvPr>
            <p:extLst>
              <p:ext uri="{D42A27DB-BD31-4B8C-83A1-F6EECF244321}">
                <p14:modId xmlns:p14="http://schemas.microsoft.com/office/powerpoint/2010/main" val="3746213203"/>
              </p:ext>
            </p:extLst>
          </p:nvPr>
        </p:nvGraphicFramePr>
        <p:xfrm>
          <a:off x="630935" y="1202413"/>
          <a:ext cx="11042228" cy="3624546"/>
        </p:xfrm>
        <a:graphic>
          <a:graphicData uri="http://schemas.openxmlformats.org/drawingml/2006/table">
            <a:tbl>
              <a:tblPr firstRow="1" bandRow="1">
                <a:tableStyleId>{3B4B98B0-60AC-42C2-AFA5-B58CD77FA1E5}</a:tableStyleId>
              </a:tblPr>
              <a:tblGrid>
                <a:gridCol w="1542026">
                  <a:extLst>
                    <a:ext uri="{9D8B030D-6E8A-4147-A177-3AD203B41FA5}">
                      <a16:colId xmlns:a16="http://schemas.microsoft.com/office/drawing/2014/main" val="4250936716"/>
                    </a:ext>
                  </a:extLst>
                </a:gridCol>
                <a:gridCol w="6895255">
                  <a:extLst>
                    <a:ext uri="{9D8B030D-6E8A-4147-A177-3AD203B41FA5}">
                      <a16:colId xmlns:a16="http://schemas.microsoft.com/office/drawing/2014/main" val="2651095597"/>
                    </a:ext>
                  </a:extLst>
                </a:gridCol>
                <a:gridCol w="1179830">
                  <a:extLst>
                    <a:ext uri="{9D8B030D-6E8A-4147-A177-3AD203B41FA5}">
                      <a16:colId xmlns:a16="http://schemas.microsoft.com/office/drawing/2014/main" val="3993650833"/>
                    </a:ext>
                  </a:extLst>
                </a:gridCol>
                <a:gridCol w="1425117">
                  <a:extLst>
                    <a:ext uri="{9D8B030D-6E8A-4147-A177-3AD203B41FA5}">
                      <a16:colId xmlns:a16="http://schemas.microsoft.com/office/drawing/2014/main" val="4066476534"/>
                    </a:ext>
                  </a:extLst>
                </a:gridCol>
              </a:tblGrid>
              <a:tr h="370671">
                <a:tc>
                  <a:txBody>
                    <a:bodyPr/>
                    <a:lstStyle/>
                    <a:p>
                      <a:r>
                        <a:rPr lang="en-US" sz="1600" dirty="0">
                          <a:latin typeface="Aptos" panose="020B0004020202020204" pitchFamily="34" charset="0"/>
                        </a:rPr>
                        <a:t>State</a:t>
                      </a:r>
                    </a:p>
                  </a:txBody>
                  <a:tcPr/>
                </a:tc>
                <a:tc>
                  <a:txBody>
                    <a:bodyPr/>
                    <a:lstStyle/>
                    <a:p>
                      <a:r>
                        <a:rPr lang="en-US" sz="1600">
                          <a:latin typeface="Aptos" panose="020B0004020202020204" pitchFamily="34" charset="0"/>
                        </a:rPr>
                        <a:t>Notable Legislation</a:t>
                      </a:r>
                    </a:p>
                  </a:txBody>
                  <a:tcPr/>
                </a:tc>
                <a:tc>
                  <a:txBody>
                    <a:bodyPr/>
                    <a:lstStyle/>
                    <a:p>
                      <a:r>
                        <a:rPr lang="en-US" sz="1600" dirty="0">
                          <a:latin typeface="Aptos" panose="020B0004020202020204" pitchFamily="34" charset="0"/>
                        </a:rPr>
                        <a:t>Adjourned</a:t>
                      </a:r>
                    </a:p>
                  </a:txBody>
                  <a:tcPr/>
                </a:tc>
                <a:tc>
                  <a:txBody>
                    <a:bodyPr/>
                    <a:lstStyle/>
                    <a:p>
                      <a:pPr algn="ctr"/>
                      <a:r>
                        <a:rPr lang="en-US" sz="1600">
                          <a:latin typeface="Aptos" panose="020B0004020202020204" pitchFamily="34" charset="0"/>
                        </a:rPr>
                        <a:t>Bills Enacted</a:t>
                      </a:r>
                    </a:p>
                  </a:txBody>
                  <a:tcPr/>
                </a:tc>
                <a:extLst>
                  <a:ext uri="{0D108BD9-81ED-4DB2-BD59-A6C34878D82A}">
                    <a16:rowId xmlns:a16="http://schemas.microsoft.com/office/drawing/2014/main" val="2163159664"/>
                  </a:ext>
                </a:extLst>
              </a:tr>
              <a:tr h="1350909">
                <a:tc>
                  <a:txBody>
                    <a:bodyPr/>
                    <a:lstStyle/>
                    <a:p>
                      <a:pPr algn="l"/>
                      <a:r>
                        <a:rPr lang="en-US" sz="1600" b="1" dirty="0">
                          <a:solidFill>
                            <a:srgbClr val="8A5DB5"/>
                          </a:solidFill>
                          <a:latin typeface="Aptos" panose="020B0004020202020204" pitchFamily="34" charset="0"/>
                        </a:rPr>
                        <a:t>Oklahoma</a:t>
                      </a:r>
                      <a:endParaRPr lang="en-US" sz="1600" dirty="0">
                        <a:latin typeface="Aptos" panose="020B0004020202020204" pitchFamily="34" charset="0"/>
                      </a:endParaRPr>
                    </a:p>
                  </a:txBody>
                  <a:tcPr anchor="ctr"/>
                </a:tc>
                <a:tc>
                  <a:txBody>
                    <a:bodyPr/>
                    <a:lstStyle/>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dirty="0">
                          <a:solidFill>
                            <a:schemeClr val="tx1"/>
                          </a:solidFill>
                          <a:effectLst/>
                          <a:latin typeface="Aptos" panose="020B0004020202020204" pitchFamily="34" charset="0"/>
                          <a:ea typeface="+mn-ea"/>
                          <a:cs typeface="+mn-cs"/>
                          <a:hlinkClick r:id="rId5"/>
                        </a:rPr>
                        <a:t>SB 546</a:t>
                      </a:r>
                      <a:r>
                        <a:rPr lang="en-US" sz="1400" u="none" kern="1200" dirty="0">
                          <a:solidFill>
                            <a:schemeClr val="tx1"/>
                          </a:solidFill>
                          <a:effectLst/>
                          <a:latin typeface="Aptos" panose="020B0004020202020204" pitchFamily="34" charset="0"/>
                          <a:ea typeface="+mn-ea"/>
                          <a:cs typeface="+mn-cs"/>
                        </a:rPr>
                        <a:t> creates a data privacy </a:t>
                      </a:r>
                      <a:r>
                        <a:rPr lang="en-US" sz="1400" u="none" kern="1200" dirty="0">
                          <a:solidFill>
                            <a:schemeClr val="tx1"/>
                          </a:solidFill>
                          <a:effectLst/>
                          <a:latin typeface="Aptos" panose="020B0004020202020204" pitchFamily="34" charset="0"/>
                          <a:ea typeface="+mn-ea"/>
                          <a:cs typeface="+mn-cs"/>
                          <a:hlinkClick r:id="rId6"/>
                        </a:rPr>
                        <a:t>framework</a:t>
                      </a:r>
                      <a:r>
                        <a:rPr lang="en-US" sz="1400" u="none" kern="1200" dirty="0">
                          <a:solidFill>
                            <a:srgbClr val="FF0000"/>
                          </a:solidFill>
                          <a:effectLst/>
                          <a:latin typeface="Aptos" panose="020B0004020202020204" pitchFamily="34" charset="0"/>
                          <a:ea typeface="+mn-ea"/>
                          <a:cs typeface="+mn-cs"/>
                        </a:rPr>
                        <a:t> </a:t>
                      </a:r>
                      <a:r>
                        <a:rPr lang="en-US" sz="1400" u="none" kern="1200" dirty="0">
                          <a:solidFill>
                            <a:schemeClr val="tx1"/>
                          </a:solidFill>
                          <a:effectLst/>
                          <a:latin typeface="Aptos" panose="020B0004020202020204" pitchFamily="34" charset="0"/>
                          <a:ea typeface="+mn-ea"/>
                          <a:cs typeface="+mn-cs"/>
                        </a:rPr>
                        <a:t>that allows consumers to access, correct, and delete personal information as well as opt out of targeted ads and data sales</a:t>
                      </a:r>
                    </a:p>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7"/>
                        </a:rPr>
                        <a:t>SJR 47</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creates a ballot initiative for voters to decide whether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to approve a constitutional amendment that requires voters provide identification at the polls</a:t>
                      </a:r>
                    </a:p>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8"/>
                        </a:rPr>
                        <a:t>HB 1276</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prohibits students from using cell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phones and electronic devices during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school hours</a:t>
                      </a:r>
                    </a:p>
                  </a:txBody>
                  <a:tcPr anchor="ctr"/>
                </a:tc>
                <a:tc>
                  <a:txBody>
                    <a:bodyPr/>
                    <a:lstStyle/>
                    <a:p>
                      <a:pPr algn="r"/>
                      <a:r>
                        <a:rPr lang="en-US" sz="1400">
                          <a:latin typeface="Aptos" panose="020B0004020202020204" pitchFamily="34" charset="0"/>
                        </a:rPr>
                        <a:t>May 14</a:t>
                      </a:r>
                    </a:p>
                  </a:txBody>
                  <a:tcPr anchor="ctr"/>
                </a:tc>
                <a:tc>
                  <a:txBody>
                    <a:bodyPr/>
                    <a:lstStyle/>
                    <a:p>
                      <a:pPr algn="r"/>
                      <a:r>
                        <a:rPr lang="en-US" sz="1400">
                          <a:latin typeface="Aptos" panose="020B0004020202020204" pitchFamily="34" charset="0"/>
                        </a:rPr>
                        <a:t>450+</a:t>
                      </a:r>
                    </a:p>
                  </a:txBody>
                  <a:tcPr anchor="ctr"/>
                </a:tc>
                <a:extLst>
                  <a:ext uri="{0D108BD9-81ED-4DB2-BD59-A6C34878D82A}">
                    <a16:rowId xmlns:a16="http://schemas.microsoft.com/office/drawing/2014/main" val="1289076554"/>
                  </a:ext>
                </a:extLst>
              </a:tr>
              <a:tr h="1882275">
                <a:tc>
                  <a:txBody>
                    <a:bodyPr/>
                    <a:lstStyle/>
                    <a:p>
                      <a:pPr algn="l"/>
                      <a:r>
                        <a:rPr lang="en-US" sz="1600" b="1">
                          <a:solidFill>
                            <a:srgbClr val="8A5DB5"/>
                          </a:solidFill>
                          <a:latin typeface="Aptos" panose="020B0004020202020204" pitchFamily="34" charset="0"/>
                        </a:rPr>
                        <a:t>Vermont</a:t>
                      </a:r>
                      <a:endParaRPr lang="en-US" sz="1600">
                        <a:latin typeface="Aptos" panose="020B0004020202020204" pitchFamily="34" charset="0"/>
                      </a:endParaRPr>
                    </a:p>
                  </a:txBody>
                  <a:tcPr anchor="ctr"/>
                </a:tc>
                <a:tc>
                  <a:txBody>
                    <a:bodyPr/>
                    <a:lstStyle/>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9"/>
                        </a:rPr>
                        <a:t>S 71</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creates a data privacy framework that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allows consumers to access, correct, or delete their personal data, opt-out of its sale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and targeted ads;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10"/>
                        </a:rPr>
                        <a:t>H 211</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increases fees for data brokers,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require more disclosures on data they collect</a:t>
                      </a:r>
                    </a:p>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11"/>
                        </a:rPr>
                        <a:t>H 816</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prohibits companies from offering mental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health services using AI;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12"/>
                        </a:rPr>
                        <a:t>S 23</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requires election-related content to disclose whether it’s </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been manipulated by AI</a:t>
                      </a:r>
                    </a:p>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13"/>
                        </a:rPr>
                        <a:t>S 209</a:t>
                      </a: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prohibits civil arrests, including for immigration, in sensitive areas such as a school, public library, or healthcare facility</a:t>
                      </a:r>
                    </a:p>
                  </a:txBody>
                  <a:tcPr anchor="ctr"/>
                </a:tc>
                <a:tc>
                  <a:txBody>
                    <a:bodyPr/>
                    <a:lstStyle/>
                    <a:p>
                      <a:pPr algn="r"/>
                      <a:r>
                        <a:rPr lang="en-US" sz="1400">
                          <a:latin typeface="Aptos" panose="020B0004020202020204" pitchFamily="34" charset="0"/>
                        </a:rPr>
                        <a:t>May 29</a:t>
                      </a:r>
                    </a:p>
                  </a:txBody>
                  <a:tcPr anchor="ctr"/>
                </a:tc>
                <a:tc>
                  <a:txBody>
                    <a:bodyPr/>
                    <a:lstStyle/>
                    <a:p>
                      <a:pPr algn="r"/>
                      <a:r>
                        <a:rPr lang="en-US" sz="1400">
                          <a:latin typeface="Aptos" panose="020B0004020202020204" pitchFamily="34" charset="0"/>
                        </a:rPr>
                        <a:t>100+</a:t>
                      </a:r>
                    </a:p>
                  </a:txBody>
                  <a:tcPr anchor="ctr"/>
                </a:tc>
                <a:extLst>
                  <a:ext uri="{0D108BD9-81ED-4DB2-BD59-A6C34878D82A}">
                    <a16:rowId xmlns:a16="http://schemas.microsoft.com/office/drawing/2014/main" val="693795719"/>
                  </a:ext>
                </a:extLst>
              </a:tr>
            </a:tbl>
          </a:graphicData>
        </a:graphic>
      </p:graphicFrame>
      <p:pic>
        <p:nvPicPr>
          <p:cNvPr id="8" name="Graphic 7" descr="Internet with solid fill">
            <a:extLst>
              <a:ext uri="{FF2B5EF4-FFF2-40B4-BE49-F238E27FC236}">
                <a16:creationId xmlns:a16="http://schemas.microsoft.com/office/drawing/2014/main" id="{EAD15577-AE9E-2452-C44B-8E67F0E333C1}"/>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870081" y="3654173"/>
            <a:ext cx="365760" cy="365760"/>
          </a:xfrm>
          <a:prstGeom prst="rect">
            <a:avLst/>
          </a:prstGeom>
        </p:spPr>
      </p:pic>
      <p:pic>
        <p:nvPicPr>
          <p:cNvPr id="11" name="Graphic 10" descr="Address Book with solid fill">
            <a:extLst>
              <a:ext uri="{FF2B5EF4-FFF2-40B4-BE49-F238E27FC236}">
                <a16:creationId xmlns:a16="http://schemas.microsoft.com/office/drawing/2014/main" id="{62980503-9081-30C3-E8C1-881D16D5BADA}"/>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856366" y="4163671"/>
            <a:ext cx="365760" cy="365760"/>
          </a:xfrm>
          <a:prstGeom prst="rect">
            <a:avLst/>
          </a:prstGeom>
        </p:spPr>
      </p:pic>
      <p:pic>
        <p:nvPicPr>
          <p:cNvPr id="13" name="Graphic 12" descr="Folder Search with solid fill">
            <a:extLst>
              <a:ext uri="{FF2B5EF4-FFF2-40B4-BE49-F238E27FC236}">
                <a16:creationId xmlns:a16="http://schemas.microsoft.com/office/drawing/2014/main" id="{5420D62E-A67C-80A2-8DFE-CC13EEBECD74}"/>
              </a:ext>
            </a:extLst>
          </p:cNvPr>
          <p:cNvPicPr>
            <a:picLocks noChangeAspect="1"/>
          </p:cNvPicPr>
          <p:nvPr/>
        </p:nvPicPr>
        <p:blipFill>
          <a:blip>
            <a:extLst>
              <a:ext uri="{96DAC541-7B7A-43D3-8B79-37D633B846F1}">
                <asvg:svgBlip xmlns:asvg="http://schemas.microsoft.com/office/drawing/2016/SVG/main" r:embed="rId16"/>
              </a:ext>
            </a:extLst>
          </a:blip>
          <a:srcRect/>
          <a:stretch/>
        </p:blipFill>
        <p:spPr>
          <a:xfrm>
            <a:off x="1825490" y="3015361"/>
            <a:ext cx="454941" cy="454941"/>
          </a:xfrm>
          <a:prstGeom prst="rect">
            <a:avLst/>
          </a:prstGeom>
        </p:spPr>
      </p:pic>
      <p:pic>
        <p:nvPicPr>
          <p:cNvPr id="7" name="Graphic 6" descr="Pencil with solid fill">
            <a:extLst>
              <a:ext uri="{FF2B5EF4-FFF2-40B4-BE49-F238E27FC236}">
                <a16:creationId xmlns:a16="http://schemas.microsoft.com/office/drawing/2014/main" id="{570B2832-C125-CA58-E402-E4F1224CC499}"/>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856366" y="2465730"/>
            <a:ext cx="365760" cy="365760"/>
          </a:xfrm>
          <a:prstGeom prst="rect">
            <a:avLst/>
          </a:prstGeom>
        </p:spPr>
      </p:pic>
      <p:pic>
        <p:nvPicPr>
          <p:cNvPr id="12" name="Graphic 11" descr="Inbox Check with solid fill">
            <a:extLst>
              <a:ext uri="{FF2B5EF4-FFF2-40B4-BE49-F238E27FC236}">
                <a16:creationId xmlns:a16="http://schemas.microsoft.com/office/drawing/2014/main" id="{3799AE3B-5DA1-A9F7-0669-25D044AC1F4E}"/>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870081" y="2035242"/>
            <a:ext cx="365760" cy="365760"/>
          </a:xfrm>
          <a:prstGeom prst="rect">
            <a:avLst/>
          </a:prstGeom>
        </p:spPr>
      </p:pic>
      <p:pic>
        <p:nvPicPr>
          <p:cNvPr id="15" name="Graphic 14" descr="Folder Search with solid fill">
            <a:extLst>
              <a:ext uri="{FF2B5EF4-FFF2-40B4-BE49-F238E27FC236}">
                <a16:creationId xmlns:a16="http://schemas.microsoft.com/office/drawing/2014/main" id="{2C546878-D9B4-45D2-CE8A-C165BE7361A4}"/>
              </a:ext>
            </a:extLst>
          </p:cNvPr>
          <p:cNvPicPr>
            <a:picLocks noChangeAspect="1"/>
          </p:cNvPicPr>
          <p:nvPr/>
        </p:nvPicPr>
        <p:blipFill>
          <a:blip>
            <a:extLst>
              <a:ext uri="{96DAC541-7B7A-43D3-8B79-37D633B846F1}">
                <asvg:svgBlip xmlns:asvg="http://schemas.microsoft.com/office/drawing/2016/SVG/main" r:embed="rId16"/>
              </a:ext>
            </a:extLst>
          </a:blip>
          <a:srcRect/>
          <a:stretch/>
        </p:blipFill>
        <p:spPr>
          <a:xfrm>
            <a:off x="1883799" y="1609686"/>
            <a:ext cx="393192" cy="393192"/>
          </a:xfrm>
          <a:prstGeom prst="rect">
            <a:avLst/>
          </a:prstGeom>
        </p:spPr>
      </p:pic>
    </p:spTree>
    <p:extLst>
      <p:ext uri="{BB962C8B-B14F-4D97-AF65-F5344CB8AC3E}">
        <p14:creationId xmlns:p14="http://schemas.microsoft.com/office/powerpoint/2010/main" val="355010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2733F-91E6-C3AF-09FD-F7811C38D3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3A8FDD4-0677-D1B9-5EA6-B95925988F6B}"/>
              </a:ext>
            </a:extLst>
          </p:cNvPr>
          <p:cNvSpPr>
            <a:spLocks noGrp="1"/>
          </p:cNvSpPr>
          <p:nvPr>
            <p:ph type="ctrTitle"/>
          </p:nvPr>
        </p:nvSpPr>
        <p:spPr/>
        <p:txBody>
          <a:bodyPr/>
          <a:lstStyle/>
          <a:p>
            <a:r>
              <a:rPr lang="en-US"/>
              <a:t>State Legislative Sessions</a:t>
            </a:r>
            <a:br>
              <a:rPr lang="en-US"/>
            </a:br>
            <a:r>
              <a:rPr lang="en-US">
                <a:solidFill>
                  <a:srgbClr val="8A5DB5"/>
                </a:solidFill>
              </a:rPr>
              <a:t>April Adjournments</a:t>
            </a:r>
          </a:p>
        </p:txBody>
      </p:sp>
    </p:spTree>
    <p:extLst>
      <p:ext uri="{BB962C8B-B14F-4D97-AF65-F5344CB8AC3E}">
        <p14:creationId xmlns:p14="http://schemas.microsoft.com/office/powerpoint/2010/main" val="93127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0FB3-2206-59EB-824D-430341F0B75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DD43CE6-2B86-225C-9656-E606F57DD432}"/>
              </a:ext>
            </a:extLst>
          </p:cNvPr>
          <p:cNvSpPr txBox="1"/>
          <p:nvPr/>
        </p:nvSpPr>
        <p:spPr>
          <a:xfrm>
            <a:off x="618313" y="537585"/>
            <a:ext cx="704179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ptos" panose="02110004020202020204"/>
                <a:ea typeface="+mn-ea"/>
                <a:cs typeface="+mn-cs"/>
              </a:rPr>
              <a:t>About This OnPoint</a:t>
            </a:r>
          </a:p>
        </p:txBody>
      </p:sp>
      <p:sp>
        <p:nvSpPr>
          <p:cNvPr id="12" name="Slide Number Placeholder 3">
            <a:extLst>
              <a:ext uri="{FF2B5EF4-FFF2-40B4-BE49-F238E27FC236}">
                <a16:creationId xmlns:a16="http://schemas.microsoft.com/office/drawing/2014/main" id="{A8D60150-A98B-BF0E-BB73-16D18829D806}"/>
              </a:ext>
            </a:extLst>
          </p:cNvPr>
          <p:cNvSpPr txBox="1">
            <a:spLocks/>
          </p:cNvSpPr>
          <p:nvPr/>
        </p:nvSpPr>
        <p:spPr>
          <a:xfrm>
            <a:off x="618313" y="6177635"/>
            <a:ext cx="274320" cy="21945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105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4EC10EE-B441-FE2A-8C7A-1777ABD1B009}"/>
              </a:ext>
            </a:extLst>
          </p:cNvPr>
          <p:cNvSpPr/>
          <p:nvPr/>
        </p:nvSpPr>
        <p:spPr>
          <a:xfrm>
            <a:off x="7216460" y="1307429"/>
            <a:ext cx="1905523" cy="301752"/>
          </a:xfrm>
          <a:prstGeom prst="rect">
            <a:avLst/>
          </a:prstGeom>
          <a:solidFill>
            <a:srgbClr val="8A5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0" normalizeH="0" baseline="0" noProof="0">
                <a:ln>
                  <a:noFill/>
                </a:ln>
                <a:solidFill>
                  <a:prstClr val="white"/>
                </a:solidFill>
                <a:effectLst/>
                <a:uLnTx/>
                <a:uFillTx/>
                <a:latin typeface="Aptos" panose="02110004020202020204"/>
                <a:ea typeface="+mn-ea"/>
                <a:cs typeface="+mn-cs"/>
              </a:rPr>
              <a:t>IN THIS ONPOINT</a:t>
            </a:r>
          </a:p>
        </p:txBody>
      </p:sp>
      <p:sp>
        <p:nvSpPr>
          <p:cNvPr id="15" name="Rectangle 14">
            <a:extLst>
              <a:ext uri="{FF2B5EF4-FFF2-40B4-BE49-F238E27FC236}">
                <a16:creationId xmlns:a16="http://schemas.microsoft.com/office/drawing/2014/main" id="{3878638C-461C-605C-0A1D-899D3A42B0C7}"/>
              </a:ext>
            </a:extLst>
          </p:cNvPr>
          <p:cNvSpPr/>
          <p:nvPr/>
        </p:nvSpPr>
        <p:spPr>
          <a:xfrm>
            <a:off x="7265850" y="1693631"/>
            <a:ext cx="4297680" cy="457200"/>
          </a:xfrm>
          <a:prstGeom prst="rect">
            <a:avLst/>
          </a:prstGeom>
          <a:solidFill>
            <a:srgbClr val="F2ED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64A2">
                    <a:lumMod val="75000"/>
                  </a:srgbClr>
                </a:solidFill>
                <a:effectLst/>
                <a:uLnTx/>
                <a:uFillTx/>
                <a:latin typeface="Aptos" panose="02110004020202020204"/>
                <a:ea typeface="+mn-ea"/>
                <a:cs typeface="+mn-cs"/>
              </a:rPr>
              <a:t>Highlights of state sessions as of June 30</a:t>
            </a:r>
          </a:p>
        </p:txBody>
      </p:sp>
      <p:sp>
        <p:nvSpPr>
          <p:cNvPr id="16" name="Rectangle 15">
            <a:extLst>
              <a:ext uri="{FF2B5EF4-FFF2-40B4-BE49-F238E27FC236}">
                <a16:creationId xmlns:a16="http://schemas.microsoft.com/office/drawing/2014/main" id="{DA890C5D-B72C-392B-719A-DD84CCC39959}"/>
              </a:ext>
            </a:extLst>
          </p:cNvPr>
          <p:cNvSpPr/>
          <p:nvPr/>
        </p:nvSpPr>
        <p:spPr>
          <a:xfrm>
            <a:off x="7265847" y="2209736"/>
            <a:ext cx="4297680" cy="457200"/>
          </a:xfrm>
          <a:prstGeom prst="rect">
            <a:avLst/>
          </a:prstGeom>
          <a:solidFill>
            <a:srgbClr val="F2ED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64A2">
                    <a:lumMod val="75000"/>
                  </a:srgbClr>
                </a:solidFill>
                <a:effectLst/>
                <a:uLnTx/>
                <a:uFillTx/>
                <a:latin typeface="Aptos" panose="02110004020202020204"/>
                <a:ea typeface="+mn-ea"/>
                <a:cs typeface="+mn-cs"/>
              </a:rPr>
              <a:t>Look-ahead to future adjournments</a:t>
            </a:r>
          </a:p>
        </p:txBody>
      </p:sp>
      <p:sp>
        <p:nvSpPr>
          <p:cNvPr id="56" name="Rectangle 55">
            <a:extLst>
              <a:ext uri="{FF2B5EF4-FFF2-40B4-BE49-F238E27FC236}">
                <a16:creationId xmlns:a16="http://schemas.microsoft.com/office/drawing/2014/main" id="{3A94FE4D-A8BE-B3DF-05E2-529B9D136C50}"/>
              </a:ext>
            </a:extLst>
          </p:cNvPr>
          <p:cNvSpPr/>
          <p:nvPr/>
        </p:nvSpPr>
        <p:spPr>
          <a:xfrm>
            <a:off x="7216460" y="3029560"/>
            <a:ext cx="2228090" cy="301752"/>
          </a:xfrm>
          <a:prstGeom prst="rect">
            <a:avLst/>
          </a:prstGeom>
          <a:solidFill>
            <a:srgbClr val="9986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0" normalizeH="0" baseline="0" noProof="0" dirty="0">
                <a:ln>
                  <a:noFill/>
                </a:ln>
                <a:solidFill>
                  <a:prstClr val="white"/>
                </a:solidFill>
                <a:effectLst/>
                <a:uLnTx/>
                <a:uFillTx/>
                <a:latin typeface="Aptos" panose="02110004020202020204"/>
                <a:ea typeface="+mn-ea"/>
                <a:cs typeface="+mn-cs"/>
              </a:rPr>
              <a:t>KEY DATES TO WATCH</a:t>
            </a:r>
          </a:p>
        </p:txBody>
      </p:sp>
      <p:sp>
        <p:nvSpPr>
          <p:cNvPr id="58" name="Rectangle 57">
            <a:extLst>
              <a:ext uri="{FF2B5EF4-FFF2-40B4-BE49-F238E27FC236}">
                <a16:creationId xmlns:a16="http://schemas.microsoft.com/office/drawing/2014/main" id="{04178DD5-C51C-AFDA-ABA9-F2D499EF39F4}"/>
              </a:ext>
            </a:extLst>
          </p:cNvPr>
          <p:cNvSpPr/>
          <p:nvPr/>
        </p:nvSpPr>
        <p:spPr>
          <a:xfrm>
            <a:off x="7265846" y="3410765"/>
            <a:ext cx="4297680" cy="457200"/>
          </a:xfrm>
          <a:prstGeom prst="rect">
            <a:avLst/>
          </a:prstGeom>
          <a:solidFill>
            <a:srgbClr val="EDE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846F5E"/>
                </a:solidFill>
                <a:latin typeface="Aptos" panose="02110004020202020204"/>
              </a:rPr>
              <a:t>July 27</a:t>
            </a:r>
            <a:r>
              <a:rPr kumimoji="0" lang="en-US" sz="1600" b="1" i="0" u="none" strike="noStrike" kern="1200" cap="none" spc="0" normalizeH="0" baseline="0" noProof="0" dirty="0">
                <a:ln>
                  <a:noFill/>
                </a:ln>
                <a:solidFill>
                  <a:srgbClr val="846F5E"/>
                </a:solidFill>
                <a:effectLst/>
                <a:uLnTx/>
                <a:uFillTx/>
                <a:latin typeface="Aptos" panose="02110004020202020204"/>
                <a:ea typeface="+mn-ea"/>
                <a:cs typeface="+mn-cs"/>
              </a:rPr>
              <a:t>: </a:t>
            </a:r>
            <a:r>
              <a:rPr kumimoji="0" lang="en-US" sz="1600" b="0" i="0" u="none" strike="noStrike" kern="1200" cap="none" spc="0" normalizeH="0" baseline="0" noProof="0" dirty="0">
                <a:ln>
                  <a:noFill/>
                </a:ln>
                <a:solidFill>
                  <a:srgbClr val="846F5E"/>
                </a:solidFill>
                <a:effectLst/>
                <a:uLnTx/>
                <a:uFillTx/>
                <a:latin typeface="Aptos" panose="02110004020202020204"/>
                <a:ea typeface="+mn-ea"/>
                <a:cs typeface="+mn-cs"/>
              </a:rPr>
              <a:t>North Carolina returns from recess</a:t>
            </a:r>
          </a:p>
        </p:txBody>
      </p:sp>
      <p:sp>
        <p:nvSpPr>
          <p:cNvPr id="59" name="Rectangle 58">
            <a:extLst>
              <a:ext uri="{FF2B5EF4-FFF2-40B4-BE49-F238E27FC236}">
                <a16:creationId xmlns:a16="http://schemas.microsoft.com/office/drawing/2014/main" id="{E659EECE-BAC3-D003-41ED-99E23B4DA6FE}"/>
              </a:ext>
            </a:extLst>
          </p:cNvPr>
          <p:cNvSpPr/>
          <p:nvPr/>
        </p:nvSpPr>
        <p:spPr>
          <a:xfrm>
            <a:off x="7253035" y="3967745"/>
            <a:ext cx="4297680" cy="457200"/>
          </a:xfrm>
          <a:prstGeom prst="rect">
            <a:avLst/>
          </a:prstGeom>
          <a:solidFill>
            <a:srgbClr val="EDE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 lvl="0">
              <a:defRPr/>
            </a:pPr>
            <a:r>
              <a:rPr lang="en-US" sz="1600" b="1" dirty="0">
                <a:solidFill>
                  <a:srgbClr val="846F5E"/>
                </a:solidFill>
              </a:rPr>
              <a:t>July 31: </a:t>
            </a:r>
            <a:r>
              <a:rPr lang="en-US" sz="1600" dirty="0">
                <a:solidFill>
                  <a:srgbClr val="846F5E"/>
                </a:solidFill>
              </a:rPr>
              <a:t>Massachusetts formal session ends</a:t>
            </a:r>
          </a:p>
        </p:txBody>
      </p:sp>
      <p:sp>
        <p:nvSpPr>
          <p:cNvPr id="6" name="Rectangle 5">
            <a:extLst>
              <a:ext uri="{FF2B5EF4-FFF2-40B4-BE49-F238E27FC236}">
                <a16:creationId xmlns:a16="http://schemas.microsoft.com/office/drawing/2014/main" id="{8F9E517A-5E0E-DE96-9A29-3E51BC4C71C2}"/>
              </a:ext>
            </a:extLst>
          </p:cNvPr>
          <p:cNvSpPr/>
          <p:nvPr/>
        </p:nvSpPr>
        <p:spPr>
          <a:xfrm>
            <a:off x="7216459" y="1307428"/>
            <a:ext cx="73152" cy="1371600"/>
          </a:xfrm>
          <a:prstGeom prst="rect">
            <a:avLst/>
          </a:prstGeom>
          <a:solidFill>
            <a:srgbClr val="8A5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6D4496"/>
              </a:solidFill>
              <a:effectLst/>
              <a:uLnTx/>
              <a:uFillTx/>
              <a:latin typeface="Aptos" panose="02110004020202020204"/>
              <a:ea typeface="+mn-ea"/>
              <a:cs typeface="+mn-cs"/>
            </a:endParaRPr>
          </a:p>
        </p:txBody>
      </p:sp>
      <p:sp>
        <p:nvSpPr>
          <p:cNvPr id="68" name="Rectangle 67">
            <a:extLst>
              <a:ext uri="{FF2B5EF4-FFF2-40B4-BE49-F238E27FC236}">
                <a16:creationId xmlns:a16="http://schemas.microsoft.com/office/drawing/2014/main" id="{1A145161-5E70-78A5-E020-1CD24A64EF14}"/>
              </a:ext>
            </a:extLst>
          </p:cNvPr>
          <p:cNvSpPr/>
          <p:nvPr/>
        </p:nvSpPr>
        <p:spPr>
          <a:xfrm>
            <a:off x="7277728" y="4529074"/>
            <a:ext cx="4297680" cy="457200"/>
          </a:xfrm>
          <a:prstGeom prst="rect">
            <a:avLst/>
          </a:prstGeom>
          <a:solidFill>
            <a:srgbClr val="EDE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 lvl="0">
              <a:defRPr/>
            </a:pPr>
            <a:r>
              <a:rPr lang="en-US" sz="1600" b="1" dirty="0">
                <a:solidFill>
                  <a:srgbClr val="846F5E"/>
                </a:solidFill>
              </a:rPr>
              <a:t>Aug. 3: </a:t>
            </a:r>
            <a:r>
              <a:rPr lang="en-US" sz="1600" dirty="0">
                <a:solidFill>
                  <a:srgbClr val="846F5E"/>
                </a:solidFill>
              </a:rPr>
              <a:t>California returns from summer recess</a:t>
            </a:r>
            <a:endParaRPr lang="en-US" sz="1600" b="1" dirty="0">
              <a:solidFill>
                <a:srgbClr val="846F5E"/>
              </a:solidFill>
            </a:endParaRPr>
          </a:p>
        </p:txBody>
      </p:sp>
      <p:sp>
        <p:nvSpPr>
          <p:cNvPr id="77" name="TextBox 76">
            <a:extLst>
              <a:ext uri="{FF2B5EF4-FFF2-40B4-BE49-F238E27FC236}">
                <a16:creationId xmlns:a16="http://schemas.microsoft.com/office/drawing/2014/main" id="{0F6415B5-4075-4922-13B8-6F7ED801D1B1}"/>
              </a:ext>
            </a:extLst>
          </p:cNvPr>
          <p:cNvSpPr txBox="1">
            <a:spLocks noGrp="1" noRot="1" noMove="1" noResize="1" noEditPoints="1" noAdjustHandles="1" noChangeArrowheads="1" noChangeShapeType="1"/>
          </p:cNvSpPr>
          <p:nvPr/>
        </p:nvSpPr>
        <p:spPr>
          <a:xfrm>
            <a:off x="8255672" y="6071266"/>
            <a:ext cx="330869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Next LT Pro Demi" panose="020B0704020202020204" pitchFamily="34" charset="0"/>
                <a:ea typeface="+mn-ea"/>
                <a:cs typeface="+mn-cs"/>
              </a:rPr>
              <a:t>Bloomberg Government</a:t>
            </a:r>
          </a:p>
        </p:txBody>
      </p:sp>
      <p:sp>
        <p:nvSpPr>
          <p:cNvPr id="79" name="TextBox 78">
            <a:extLst>
              <a:ext uri="{FF2B5EF4-FFF2-40B4-BE49-F238E27FC236}">
                <a16:creationId xmlns:a16="http://schemas.microsoft.com/office/drawing/2014/main" id="{8B30464D-D867-5563-D8B3-4DEEE571DEB1}"/>
              </a:ext>
            </a:extLst>
          </p:cNvPr>
          <p:cNvSpPr txBox="1"/>
          <p:nvPr/>
        </p:nvSpPr>
        <p:spPr>
          <a:xfrm>
            <a:off x="892632" y="6166755"/>
            <a:ext cx="7466508" cy="507831"/>
          </a:xfrm>
          <a:prstGeom prst="rect">
            <a:avLst/>
          </a:prstGeom>
          <a:noFill/>
        </p:spPr>
        <p:txBody>
          <a:bodyPr wrap="square" rtlCol="0">
            <a:spAutoFit/>
          </a:bodyPr>
          <a:lstStyle/>
          <a:p>
            <a:pPr lvl="0">
              <a:spcBef>
                <a:spcPts val="1200"/>
              </a:spcBef>
              <a:spcAft>
                <a:spcPts val="600"/>
              </a:spcAft>
              <a:buClr>
                <a:srgbClr val="8A5DB5"/>
              </a:buClr>
              <a:buSzPct val="90000"/>
              <a:defRPr/>
            </a:pPr>
            <a:r>
              <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rPr>
              <a:t>Photo Credit: Al Drago/Bloomberg</a:t>
            </a:r>
            <a:br>
              <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rPr>
              <a:t>To contact the editors responsible: Danielle Parnass at </a:t>
            </a:r>
            <a:r>
              <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hlinkClick r:id="rId3"/>
              </a:rPr>
              <a:t>dparnass@bloombergindustry.com</a:t>
            </a:r>
            <a:r>
              <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rPr>
              <a:t>; Amanda H. Allen at </a:t>
            </a:r>
            <a:r>
              <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hlinkClick r:id="rId4"/>
              </a:rPr>
              <a:t>aallen@bloombergindustry.com</a:t>
            </a:r>
            <a:r>
              <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rPr>
              <a:t>; </a:t>
            </a:r>
            <a:r>
              <a:rPr lang="en-US" sz="900">
                <a:solidFill>
                  <a:prstClr val="black"/>
                </a:solidFill>
                <a:latin typeface="Aptos" panose="020B0004020202020204" pitchFamily="34" charset="0"/>
              </a:rPr>
              <a:t>Naoreen Chowdhury at </a:t>
            </a:r>
            <a:r>
              <a:rPr lang="en-US" sz="900">
                <a:solidFill>
                  <a:prstClr val="black"/>
                </a:solidFill>
                <a:latin typeface="Aptos" panose="020B0004020202020204" pitchFamily="34" charset="0"/>
                <a:hlinkClick r:id="rId5"/>
              </a:rPr>
              <a:t>nchowdhury@bloombergindustry.com</a:t>
            </a:r>
            <a:r>
              <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rPr>
              <a:t>  </a:t>
            </a:r>
          </a:p>
        </p:txBody>
      </p:sp>
      <p:sp>
        <p:nvSpPr>
          <p:cNvPr id="3" name="TextBox 2">
            <a:extLst>
              <a:ext uri="{FF2B5EF4-FFF2-40B4-BE49-F238E27FC236}">
                <a16:creationId xmlns:a16="http://schemas.microsoft.com/office/drawing/2014/main" id="{9DC8858C-D618-82EE-2916-BBA39495E09D}"/>
              </a:ext>
            </a:extLst>
          </p:cNvPr>
          <p:cNvSpPr txBox="1"/>
          <p:nvPr/>
        </p:nvSpPr>
        <p:spPr>
          <a:xfrm>
            <a:off x="631012" y="1202268"/>
            <a:ext cx="6376847" cy="4598695"/>
          </a:xfrm>
          <a:prstGeom prst="rect">
            <a:avLst/>
          </a:prstGeom>
          <a:noFill/>
        </p:spPr>
        <p:txBody>
          <a:bodyPr wrap="square" rtlCol="0">
            <a:spAutoFit/>
          </a:bodyPr>
          <a:lstStyle/>
          <a:p>
            <a:pPr>
              <a:spcBef>
                <a:spcPts val="600"/>
              </a:spcBef>
              <a:spcAft>
                <a:spcPts val="700"/>
              </a:spcAft>
            </a:pPr>
            <a:r>
              <a:rPr lang="en-US" sz="2000" b="1" dirty="0">
                <a:solidFill>
                  <a:prstClr val="black"/>
                </a:solidFill>
                <a:latin typeface="Aptos" panose="02110004020202020204"/>
              </a:rPr>
              <a:t>Six more states adjourned by July 1, bringing the total that </a:t>
            </a:r>
            <a:r>
              <a:rPr lang="en-US" sz="2000" b="1" dirty="0">
                <a:latin typeface="Aptos" panose="02110004020202020204"/>
              </a:rPr>
              <a:t>have</a:t>
            </a:r>
            <a:r>
              <a:rPr lang="en-US" sz="2000" b="1" dirty="0">
                <a:solidFill>
                  <a:prstClr val="black"/>
                </a:solidFill>
                <a:latin typeface="Aptos" panose="02110004020202020204"/>
              </a:rPr>
              <a:t> gaveled out midway through the year to 39</a:t>
            </a:r>
          </a:p>
          <a:p>
            <a:pPr marL="285750" marR="0" lvl="0" indent="-285750" algn="l" defTabSz="914400" rtl="0" eaLnBrk="1" fontAlgn="auto" latinLnBrk="0" hangingPunct="1">
              <a:lnSpc>
                <a:spcPct val="100000"/>
              </a:lnSpc>
              <a:spcBef>
                <a:spcPts val="600"/>
              </a:spcBef>
              <a:spcAft>
                <a:spcPts val="700"/>
              </a:spcAft>
              <a:buClr>
                <a:srgbClr val="8A5DB5"/>
              </a:buClr>
              <a:buSzPct val="50000"/>
              <a:buFont typeface="Arial" panose="020B0604020202020204" pitchFamily="34" charset="0"/>
              <a:buChar char="►"/>
              <a:tabLst/>
              <a:defRPr/>
            </a:pPr>
            <a:r>
              <a:rPr lang="en-US" dirty="0">
                <a:solidFill>
                  <a:prstClr val="black"/>
                </a:solidFill>
                <a:latin typeface="Aptos" panose="02110004020202020204"/>
              </a:rPr>
              <a:t>Data centers saw new restrictions, including temporary pauses on permits in New York and on tax breaks in Arizona</a:t>
            </a:r>
          </a:p>
          <a:p>
            <a:pPr marL="682625" lvl="1" indent="-225425">
              <a:spcAft>
                <a:spcPts val="700"/>
              </a:spcAft>
              <a:buClr>
                <a:srgbClr val="8A5DB5"/>
              </a:buClr>
              <a:buSzPct val="100000"/>
              <a:buFont typeface="Arial" panose="020B0604020202020204" pitchFamily="34" charset="0"/>
              <a:buChar char="•"/>
              <a:defRPr/>
            </a:pPr>
            <a:r>
              <a:rPr lang="en-US" sz="1600" dirty="0">
                <a:solidFill>
                  <a:prstClr val="black"/>
                </a:solidFill>
                <a:latin typeface="Aptos" panose="02110004020202020204"/>
              </a:rPr>
              <a:t>Virginia special session also ended with new energy use tax</a:t>
            </a:r>
          </a:p>
          <a:p>
            <a:pPr marL="285750" marR="0" lvl="0" indent="-285750" algn="l" defTabSz="914400" rtl="0" eaLnBrk="1" fontAlgn="auto" latinLnBrk="0" hangingPunct="1">
              <a:lnSpc>
                <a:spcPct val="100000"/>
              </a:lnSpc>
              <a:spcBef>
                <a:spcPts val="600"/>
              </a:spcBef>
              <a:spcAft>
                <a:spcPts val="700"/>
              </a:spcAft>
              <a:buClr>
                <a:srgbClr val="8A5DB5"/>
              </a:buClr>
              <a:buSzPct val="50000"/>
              <a:buFont typeface="Arial" panose="020B0604020202020204" pitchFamily="34" charset="0"/>
              <a:buChar char="►"/>
              <a:tabLst/>
              <a:defRPr/>
            </a:pPr>
            <a:r>
              <a:rPr lang="en-US" dirty="0">
                <a:solidFill>
                  <a:prstClr val="black"/>
                </a:solidFill>
                <a:latin typeface="Aptos" panose="02110004020202020204"/>
              </a:rPr>
              <a:t>June states continued trend of tackling data privacy and AI rules, imposing taxes on wealthy</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300"/>
              </a:spcBef>
              <a:spcAft>
                <a:spcPts val="7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Only a few states have legislative sessions left for this year</a:t>
            </a:r>
          </a:p>
          <a:p>
            <a:pPr marL="285750" lvl="0" indent="-285750">
              <a:spcBef>
                <a:spcPts val="600"/>
              </a:spcBef>
              <a:spcAft>
                <a:spcPts val="700"/>
              </a:spcAft>
              <a:buClr>
                <a:srgbClr val="8A5DB5"/>
              </a:buClr>
              <a:buSzPct val="50000"/>
              <a:buFont typeface="Arial" panose="020B0604020202020204" pitchFamily="34" charset="0"/>
              <a:buChar char="►"/>
              <a:defRPr/>
            </a:pPr>
            <a:r>
              <a:rPr lang="en-US" dirty="0"/>
              <a:t>Massachusetts and </a:t>
            </a:r>
            <a:r>
              <a:rPr kumimoji="0" lang="en-US" sz="1800" b="0" i="0" u="none" strike="noStrike" kern="1200" cap="none" spc="0" normalizeH="0" baseline="0" noProof="0" dirty="0">
                <a:ln>
                  <a:noFill/>
                </a:ln>
                <a:effectLst/>
                <a:uLnTx/>
                <a:uFillTx/>
                <a:latin typeface="Aptos" panose="02110004020202020204"/>
                <a:ea typeface="+mn-ea"/>
                <a:cs typeface="+mn-cs"/>
              </a:rPr>
              <a:t>California end in the summer</a:t>
            </a:r>
          </a:p>
          <a:p>
            <a:pPr marL="285750" lvl="0" indent="-285750">
              <a:spcBef>
                <a:spcPts val="600"/>
              </a:spcBef>
              <a:spcAft>
                <a:spcPts val="700"/>
              </a:spcAft>
              <a:buClr>
                <a:srgbClr val="8A5DB5"/>
              </a:buClr>
              <a:buSzPct val="50000"/>
              <a:buFont typeface="Arial" panose="020B0604020202020204" pitchFamily="34" charset="0"/>
              <a:buChar char="►"/>
              <a:defRPr/>
            </a:pPr>
            <a:r>
              <a:rPr lang="en-US" dirty="0"/>
              <a:t>Pennsylvania, Michigan, New Jersey, North Carolina, and Ohio continue to meet until later in the year</a:t>
            </a:r>
            <a:endParaRPr kumimoji="0" lang="en-US" sz="1800" b="0" i="0" u="none" kern="1200" cap="none" spc="0" normalizeH="0" baseline="0" noProof="0" dirty="0">
              <a:ln>
                <a:noFill/>
              </a:ln>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A884BF53-5659-F1FD-3203-986758089CAF}"/>
              </a:ext>
            </a:extLst>
          </p:cNvPr>
          <p:cNvSpPr/>
          <p:nvPr/>
        </p:nvSpPr>
        <p:spPr>
          <a:xfrm>
            <a:off x="7265846" y="5081763"/>
            <a:ext cx="4295141" cy="457200"/>
          </a:xfrm>
          <a:prstGeom prst="rect">
            <a:avLst/>
          </a:prstGeom>
          <a:solidFill>
            <a:srgbClr val="EDE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 lvl="0">
              <a:defRPr/>
            </a:pPr>
            <a:r>
              <a:rPr lang="en-US" sz="1600" b="1" dirty="0">
                <a:solidFill>
                  <a:srgbClr val="846F5E"/>
                </a:solidFill>
              </a:rPr>
              <a:t>Aug. 31: </a:t>
            </a:r>
            <a:r>
              <a:rPr lang="en-US" sz="1600" dirty="0">
                <a:solidFill>
                  <a:srgbClr val="846F5E"/>
                </a:solidFill>
              </a:rPr>
              <a:t>California adjourns</a:t>
            </a:r>
            <a:endParaRPr lang="en-US" sz="1600" b="1" dirty="0">
              <a:solidFill>
                <a:srgbClr val="846F5E"/>
              </a:solidFill>
            </a:endParaRPr>
          </a:p>
        </p:txBody>
      </p:sp>
      <p:sp>
        <p:nvSpPr>
          <p:cNvPr id="65" name="Rectangle 64">
            <a:extLst>
              <a:ext uri="{FF2B5EF4-FFF2-40B4-BE49-F238E27FC236}">
                <a16:creationId xmlns:a16="http://schemas.microsoft.com/office/drawing/2014/main" id="{CDFE2F2F-9EFF-F79A-4C7D-760C251CE944}"/>
              </a:ext>
            </a:extLst>
          </p:cNvPr>
          <p:cNvSpPr/>
          <p:nvPr/>
        </p:nvSpPr>
        <p:spPr>
          <a:xfrm>
            <a:off x="7216459" y="3029560"/>
            <a:ext cx="68203" cy="2509403"/>
          </a:xfrm>
          <a:prstGeom prst="rect">
            <a:avLst/>
          </a:prstGeom>
          <a:solidFill>
            <a:srgbClr val="9986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937F5B"/>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420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9D552-79EE-CE9B-6AD2-EB163C49C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F3948-1279-AD13-D498-596BCB1EA693}"/>
              </a:ext>
            </a:extLst>
          </p:cNvPr>
          <p:cNvSpPr>
            <a:spLocks noGrp="1"/>
          </p:cNvSpPr>
          <p:nvPr>
            <p:ph type="title"/>
          </p:nvPr>
        </p:nvSpPr>
        <p:spPr>
          <a:xfrm>
            <a:off x="630936" y="612648"/>
            <a:ext cx="11161014" cy="685800"/>
          </a:xfrm>
        </p:spPr>
        <p:txBody>
          <a:bodyPr/>
          <a:lstStyle/>
          <a:p>
            <a:r>
              <a:rPr lang="en-US" dirty="0">
                <a:latin typeface="Aptos Black" panose="020B0004020202020204" pitchFamily="34" charset="0"/>
              </a:rPr>
              <a:t>Georgia: </a:t>
            </a:r>
            <a:r>
              <a:rPr lang="en-US" dirty="0"/>
              <a:t>Bills Alter Tax Code, Target Immigration &amp; Insurance Fraud</a:t>
            </a:r>
          </a:p>
        </p:txBody>
      </p:sp>
      <p:sp>
        <p:nvSpPr>
          <p:cNvPr id="3" name="Slide Number Placeholder 2">
            <a:extLst>
              <a:ext uri="{FF2B5EF4-FFF2-40B4-BE49-F238E27FC236}">
                <a16:creationId xmlns:a16="http://schemas.microsoft.com/office/drawing/2014/main" id="{B6D439A1-4754-AE1F-9858-C80C38D1ACC1}"/>
              </a:ext>
            </a:extLst>
          </p:cNvPr>
          <p:cNvSpPr>
            <a:spLocks noGrp="1"/>
          </p:cNvSpPr>
          <p:nvPr>
            <p:ph type="sldNum" sz="quarter" idx="10"/>
          </p:nvPr>
        </p:nvSpPr>
        <p:spPr/>
        <p:txBody>
          <a:bodyPr/>
          <a:lstStyle/>
          <a:p>
            <a:fld id="{233A6ECB-A6F5-154E-941C-89FF089A4B22}" type="slidenum">
              <a:rPr lang="en-US" smtClean="0"/>
              <a:pPr/>
              <a:t>20</a:t>
            </a:fld>
            <a:endParaRPr lang="en-US"/>
          </a:p>
        </p:txBody>
      </p:sp>
      <p:graphicFrame>
        <p:nvGraphicFramePr>
          <p:cNvPr id="26" name="Diagram 25">
            <a:extLst>
              <a:ext uri="{FF2B5EF4-FFF2-40B4-BE49-F238E27FC236}">
                <a16:creationId xmlns:a16="http://schemas.microsoft.com/office/drawing/2014/main" id="{1772EB66-B521-0AD7-FECD-B75AD64A8855}"/>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AF2D2FA3-38DD-FA2D-82AE-4843B9A5D034}"/>
              </a:ext>
            </a:extLst>
          </p:cNvPr>
          <p:cNvSpPr txBox="1"/>
          <p:nvPr/>
        </p:nvSpPr>
        <p:spPr>
          <a:xfrm>
            <a:off x="1280160" y="1512302"/>
            <a:ext cx="1188523"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Income Tax Cuts</a:t>
            </a:r>
          </a:p>
        </p:txBody>
      </p:sp>
      <p:sp>
        <p:nvSpPr>
          <p:cNvPr id="29" name="TextBox 28">
            <a:extLst>
              <a:ext uri="{FF2B5EF4-FFF2-40B4-BE49-F238E27FC236}">
                <a16:creationId xmlns:a16="http://schemas.microsoft.com/office/drawing/2014/main" id="{498D9E2A-3A42-BF35-39E7-A90C74071160}"/>
              </a:ext>
            </a:extLst>
          </p:cNvPr>
          <p:cNvSpPr txBox="1"/>
          <p:nvPr/>
        </p:nvSpPr>
        <p:spPr>
          <a:xfrm>
            <a:off x="1280160" y="2198060"/>
            <a:ext cx="1188523" cy="784830"/>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Gas Tax, Conformity, Rebates</a:t>
            </a:r>
          </a:p>
        </p:txBody>
      </p:sp>
      <p:sp>
        <p:nvSpPr>
          <p:cNvPr id="30" name="TextBox 29">
            <a:extLst>
              <a:ext uri="{FF2B5EF4-FFF2-40B4-BE49-F238E27FC236}">
                <a16:creationId xmlns:a16="http://schemas.microsoft.com/office/drawing/2014/main" id="{96680ACF-446D-B88B-0C74-0004445608B5}"/>
              </a:ext>
            </a:extLst>
          </p:cNvPr>
          <p:cNvSpPr txBox="1"/>
          <p:nvPr/>
        </p:nvSpPr>
        <p:spPr>
          <a:xfrm>
            <a:off x="1280160" y="4683818"/>
            <a:ext cx="1093170"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School Phone Ban</a:t>
            </a:r>
          </a:p>
        </p:txBody>
      </p:sp>
      <p:sp>
        <p:nvSpPr>
          <p:cNvPr id="31" name="TextBox 30">
            <a:extLst>
              <a:ext uri="{FF2B5EF4-FFF2-40B4-BE49-F238E27FC236}">
                <a16:creationId xmlns:a16="http://schemas.microsoft.com/office/drawing/2014/main" id="{7BEC3DD8-690B-6C6D-3E5F-AE831C2A7D87}"/>
              </a:ext>
            </a:extLst>
          </p:cNvPr>
          <p:cNvSpPr txBox="1"/>
          <p:nvPr/>
        </p:nvSpPr>
        <p:spPr>
          <a:xfrm>
            <a:off x="1280160" y="5490198"/>
            <a:ext cx="1188523"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Medical Cannabis</a:t>
            </a:r>
          </a:p>
        </p:txBody>
      </p:sp>
      <p:sp>
        <p:nvSpPr>
          <p:cNvPr id="32" name="Straight Connector 31">
            <a:extLst>
              <a:ext uri="{FF2B5EF4-FFF2-40B4-BE49-F238E27FC236}">
                <a16:creationId xmlns:a16="http://schemas.microsoft.com/office/drawing/2014/main" id="{19A04224-52C1-450F-AC39-7186BD242548}"/>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39" name="Straight Connector 38">
            <a:extLst>
              <a:ext uri="{FF2B5EF4-FFF2-40B4-BE49-F238E27FC236}">
                <a16:creationId xmlns:a16="http://schemas.microsoft.com/office/drawing/2014/main" id="{3B82A998-DE6D-0A1D-7885-907F16C85BEF}"/>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40" name="Freeform: Shape 39">
            <a:extLst>
              <a:ext uri="{FF2B5EF4-FFF2-40B4-BE49-F238E27FC236}">
                <a16:creationId xmlns:a16="http://schemas.microsoft.com/office/drawing/2014/main" id="{66F4C66F-E807-5A80-A357-28527B446259}"/>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41" name="Freeform: Shape 40">
            <a:extLst>
              <a:ext uri="{FF2B5EF4-FFF2-40B4-BE49-F238E27FC236}">
                <a16:creationId xmlns:a16="http://schemas.microsoft.com/office/drawing/2014/main" id="{D9A98C74-6624-586F-4454-83850B4F188E}"/>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45" name="Text Placeholder 26">
            <a:extLst>
              <a:ext uri="{FF2B5EF4-FFF2-40B4-BE49-F238E27FC236}">
                <a16:creationId xmlns:a16="http://schemas.microsoft.com/office/drawing/2014/main" id="{09E4BBBC-7373-C3C1-E976-7BC98584D8E6}"/>
              </a:ext>
            </a:extLst>
          </p:cNvPr>
          <p:cNvSpPr>
            <a:spLocks noGrp="1"/>
          </p:cNvSpPr>
          <p:nvPr>
            <p:ph type="body" sz="quarter" idx="12"/>
          </p:nvPr>
        </p:nvSpPr>
        <p:spPr>
          <a:xfrm>
            <a:off x="640050" y="6243420"/>
            <a:ext cx="6954837" cy="365125"/>
          </a:xfrm>
        </p:spPr>
        <p:txBody>
          <a:bodyPr/>
          <a:lstStyle/>
          <a:p>
            <a:r>
              <a:rPr lang="en-US" dirty="0"/>
              <a:t>Sources: </a:t>
            </a:r>
            <a:r>
              <a:rPr lang="en-US" dirty="0">
                <a:hlinkClick r:id="rId7"/>
              </a:rPr>
              <a:t>2026 Signed Legislation</a:t>
            </a:r>
            <a:r>
              <a:rPr lang="en-US" dirty="0"/>
              <a:t>, </a:t>
            </a:r>
            <a:r>
              <a:rPr lang="en-US" dirty="0">
                <a:hlinkClick r:id="rId8"/>
              </a:rPr>
              <a:t>Georgia Life of A Law</a:t>
            </a:r>
            <a:endParaRPr lang="en-US" dirty="0"/>
          </a:p>
        </p:txBody>
      </p:sp>
      <p:sp>
        <p:nvSpPr>
          <p:cNvPr id="46" name="TextBox 45">
            <a:extLst>
              <a:ext uri="{FF2B5EF4-FFF2-40B4-BE49-F238E27FC236}">
                <a16:creationId xmlns:a16="http://schemas.microsoft.com/office/drawing/2014/main" id="{DDA2A3DB-85F4-6FD2-CDFD-13E06FBCAFE4}"/>
              </a:ext>
            </a:extLst>
          </p:cNvPr>
          <p:cNvSpPr txBox="1"/>
          <p:nvPr/>
        </p:nvSpPr>
        <p:spPr>
          <a:xfrm>
            <a:off x="1280160" y="3785658"/>
            <a:ext cx="1188523" cy="784830"/>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Immigration &amp; Nuisance Lawsuits</a:t>
            </a:r>
          </a:p>
        </p:txBody>
      </p:sp>
      <p:sp>
        <p:nvSpPr>
          <p:cNvPr id="7" name="Freeform: Shape 6">
            <a:extLst>
              <a:ext uri="{FF2B5EF4-FFF2-40B4-BE49-F238E27FC236}">
                <a16:creationId xmlns:a16="http://schemas.microsoft.com/office/drawing/2014/main" id="{1DDC4A88-3735-E918-44F9-F3D7699A9CDD}"/>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8" name="Rectangle 7">
            <a:extLst>
              <a:ext uri="{FF2B5EF4-FFF2-40B4-BE49-F238E27FC236}">
                <a16:creationId xmlns:a16="http://schemas.microsoft.com/office/drawing/2014/main" id="{487794E7-45BD-259E-2B5F-CD93C58C797B}"/>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12</a:t>
            </a:r>
          </a:p>
        </p:txBody>
      </p:sp>
      <p:sp>
        <p:nvSpPr>
          <p:cNvPr id="9" name="Freeform: Shape 8">
            <a:extLst>
              <a:ext uri="{FF2B5EF4-FFF2-40B4-BE49-F238E27FC236}">
                <a16:creationId xmlns:a16="http://schemas.microsoft.com/office/drawing/2014/main" id="{FA152D4B-2212-E195-7F66-4BB215528B90}"/>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a:t>
            </a:r>
            <a:r>
              <a:rPr lang="en-US" sz="1400">
                <a:latin typeface="Aptos" panose="020B0004020202020204" pitchFamily="34" charset="0"/>
              </a:rPr>
              <a:t>c</a:t>
            </a:r>
            <a:r>
              <a:rPr lang="en-US" sz="1400" kern="1200">
                <a:latin typeface="Aptos" panose="020B0004020202020204" pitchFamily="34" charset="0"/>
              </a:rPr>
              <a:t>ommenced </a:t>
            </a:r>
          </a:p>
        </p:txBody>
      </p:sp>
      <p:sp>
        <p:nvSpPr>
          <p:cNvPr id="10" name="Rectangle 9">
            <a:extLst>
              <a:ext uri="{FF2B5EF4-FFF2-40B4-BE49-F238E27FC236}">
                <a16:creationId xmlns:a16="http://schemas.microsoft.com/office/drawing/2014/main" id="{D5C6AD72-AC23-0540-360F-169EB3C1F344}"/>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6</a:t>
            </a:r>
          </a:p>
        </p:txBody>
      </p:sp>
      <p:sp>
        <p:nvSpPr>
          <p:cNvPr id="11" name="Freeform: Shape 10">
            <a:extLst>
              <a:ext uri="{FF2B5EF4-FFF2-40B4-BE49-F238E27FC236}">
                <a16:creationId xmlns:a16="http://schemas.microsoft.com/office/drawing/2014/main" id="{12470AA0-A91F-420F-6F46-F116CB9B26A0}"/>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Last day to pass chamber of origin</a:t>
            </a:r>
          </a:p>
        </p:txBody>
      </p:sp>
      <p:sp>
        <p:nvSpPr>
          <p:cNvPr id="12" name="Rectangle 11">
            <a:extLst>
              <a:ext uri="{FF2B5EF4-FFF2-40B4-BE49-F238E27FC236}">
                <a16:creationId xmlns:a16="http://schemas.microsoft.com/office/drawing/2014/main" id="{EFC26957-2E89-3F3B-D6A7-471E4973CC3D}"/>
              </a:ext>
            </a:extLst>
          </p:cNvPr>
          <p:cNvSpPr/>
          <p:nvPr/>
        </p:nvSpPr>
        <p:spPr>
          <a:xfrm>
            <a:off x="9686798" y="27875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APRIL 2</a:t>
            </a:r>
          </a:p>
        </p:txBody>
      </p:sp>
      <p:sp>
        <p:nvSpPr>
          <p:cNvPr id="13" name="Rectangle 12">
            <a:extLst>
              <a:ext uri="{FF2B5EF4-FFF2-40B4-BE49-F238E27FC236}">
                <a16:creationId xmlns:a16="http://schemas.microsoft.com/office/drawing/2014/main" id="{545867E1-77A5-EE3E-CDB7-DE6EB4694055}"/>
              </a:ext>
            </a:extLst>
          </p:cNvPr>
          <p:cNvSpPr/>
          <p:nvPr/>
        </p:nvSpPr>
        <p:spPr>
          <a:xfrm>
            <a:off x="9686798" y="3344609"/>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40 DAYS</a:t>
            </a:r>
          </a:p>
        </p:txBody>
      </p:sp>
      <p:sp>
        <p:nvSpPr>
          <p:cNvPr id="14" name="Freeform: Shape 13">
            <a:extLst>
              <a:ext uri="{FF2B5EF4-FFF2-40B4-BE49-F238E27FC236}">
                <a16:creationId xmlns:a16="http://schemas.microsoft.com/office/drawing/2014/main" id="{9032D2D0-E6CF-DA9C-BA83-92B45F0DDD0F}"/>
              </a:ext>
            </a:extLst>
          </p:cNvPr>
          <p:cNvSpPr/>
          <p:nvPr/>
        </p:nvSpPr>
        <p:spPr>
          <a:xfrm>
            <a:off x="9687417" y="29728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15" name="Freeform: Shape 14">
            <a:extLst>
              <a:ext uri="{FF2B5EF4-FFF2-40B4-BE49-F238E27FC236}">
                <a16:creationId xmlns:a16="http://schemas.microsoft.com/office/drawing/2014/main" id="{02AC2631-66A9-DB1D-8C14-3009AD703A04}"/>
              </a:ext>
            </a:extLst>
          </p:cNvPr>
          <p:cNvSpPr/>
          <p:nvPr/>
        </p:nvSpPr>
        <p:spPr>
          <a:xfrm>
            <a:off x="9687417" y="3529944"/>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adjournment or bills become law</a:t>
            </a:r>
          </a:p>
        </p:txBody>
      </p:sp>
      <p:sp>
        <p:nvSpPr>
          <p:cNvPr id="5" name="TextBox 4">
            <a:extLst>
              <a:ext uri="{FF2B5EF4-FFF2-40B4-BE49-F238E27FC236}">
                <a16:creationId xmlns:a16="http://schemas.microsoft.com/office/drawing/2014/main" id="{621B53F4-0343-6648-33F2-01EB8725E1D3}"/>
              </a:ext>
            </a:extLst>
          </p:cNvPr>
          <p:cNvSpPr txBox="1"/>
          <p:nvPr/>
        </p:nvSpPr>
        <p:spPr>
          <a:xfrm>
            <a:off x="1280160" y="3085308"/>
            <a:ext cx="1188523"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Homestead Property Tax</a:t>
            </a:r>
          </a:p>
        </p:txBody>
      </p:sp>
      <p:sp>
        <p:nvSpPr>
          <p:cNvPr id="6" name="Straight Connector 5">
            <a:extLst>
              <a:ext uri="{FF2B5EF4-FFF2-40B4-BE49-F238E27FC236}">
                <a16:creationId xmlns:a16="http://schemas.microsoft.com/office/drawing/2014/main" id="{10C155E9-94AB-CC0E-7141-352B1E0A867A}"/>
              </a:ext>
            </a:extLst>
          </p:cNvPr>
          <p:cNvSpPr/>
          <p:nvPr/>
        </p:nvSpPr>
        <p:spPr>
          <a:xfrm>
            <a:off x="9525000" y="5213903"/>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0" name="Freeform: Shape 19">
            <a:extLst>
              <a:ext uri="{FF2B5EF4-FFF2-40B4-BE49-F238E27FC236}">
                <a16:creationId xmlns:a16="http://schemas.microsoft.com/office/drawing/2014/main" id="{5B54C470-A34C-3596-5B51-4CEF3160CBAF}"/>
              </a:ext>
            </a:extLst>
          </p:cNvPr>
          <p:cNvSpPr/>
          <p:nvPr/>
        </p:nvSpPr>
        <p:spPr>
          <a:xfrm>
            <a:off x="10223879" y="5552120"/>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350+ Bills Enacted</a:t>
            </a:r>
            <a:endParaRPr lang="en-US" b="1" kern="1200">
              <a:solidFill>
                <a:schemeClr val="tx1"/>
              </a:solidFill>
              <a:latin typeface="Aptos" panose="020B0004020202020204" pitchFamily="34" charset="0"/>
            </a:endParaRPr>
          </a:p>
        </p:txBody>
      </p:sp>
      <p:sp>
        <p:nvSpPr>
          <p:cNvPr id="22" name="Freeform 45">
            <a:extLst>
              <a:ext uri="{FF2B5EF4-FFF2-40B4-BE49-F238E27FC236}">
                <a16:creationId xmlns:a16="http://schemas.microsoft.com/office/drawing/2014/main" id="{AC8673F4-5B54-56F2-F384-EC6354F132F5}"/>
              </a:ext>
            </a:extLst>
          </p:cNvPr>
          <p:cNvSpPr>
            <a:spLocks noChangeAspect="1"/>
          </p:cNvSpPr>
          <p:nvPr/>
        </p:nvSpPr>
        <p:spPr bwMode="auto">
          <a:xfrm>
            <a:off x="9702995" y="5374942"/>
            <a:ext cx="468785" cy="475595"/>
          </a:xfrm>
          <a:custGeom>
            <a:avLst/>
            <a:gdLst>
              <a:gd name="T0" fmla="*/ 400 w 423"/>
              <a:gd name="T1" fmla="*/ 256 h 437"/>
              <a:gd name="T2" fmla="*/ 395 w 423"/>
              <a:gd name="T3" fmla="*/ 237 h 437"/>
              <a:gd name="T4" fmla="*/ 383 w 423"/>
              <a:gd name="T5" fmla="*/ 218 h 437"/>
              <a:gd name="T6" fmla="*/ 366 w 423"/>
              <a:gd name="T7" fmla="*/ 203 h 437"/>
              <a:gd name="T8" fmla="*/ 356 w 423"/>
              <a:gd name="T9" fmla="*/ 182 h 437"/>
              <a:gd name="T10" fmla="*/ 335 w 423"/>
              <a:gd name="T11" fmla="*/ 165 h 437"/>
              <a:gd name="T12" fmla="*/ 323 w 423"/>
              <a:gd name="T13" fmla="*/ 156 h 437"/>
              <a:gd name="T14" fmla="*/ 314 w 423"/>
              <a:gd name="T15" fmla="*/ 140 h 437"/>
              <a:gd name="T16" fmla="*/ 299 w 423"/>
              <a:gd name="T17" fmla="*/ 126 h 437"/>
              <a:gd name="T18" fmla="*/ 284 w 423"/>
              <a:gd name="T19" fmla="*/ 114 h 437"/>
              <a:gd name="T20" fmla="*/ 254 w 423"/>
              <a:gd name="T21" fmla="*/ 92 h 437"/>
              <a:gd name="T22" fmla="*/ 228 w 423"/>
              <a:gd name="T23" fmla="*/ 60 h 437"/>
              <a:gd name="T24" fmla="*/ 211 w 423"/>
              <a:gd name="T25" fmla="*/ 49 h 437"/>
              <a:gd name="T26" fmla="*/ 185 w 423"/>
              <a:gd name="T27" fmla="*/ 36 h 437"/>
              <a:gd name="T28" fmla="*/ 196 w 423"/>
              <a:gd name="T29" fmla="*/ 6 h 437"/>
              <a:gd name="T30" fmla="*/ 70 w 423"/>
              <a:gd name="T31" fmla="*/ 18 h 437"/>
              <a:gd name="T32" fmla="*/ 58 w 423"/>
              <a:gd name="T33" fmla="*/ 225 h 437"/>
              <a:gd name="T34" fmla="*/ 66 w 423"/>
              <a:gd name="T35" fmla="*/ 241 h 437"/>
              <a:gd name="T36" fmla="*/ 79 w 423"/>
              <a:gd name="T37" fmla="*/ 263 h 437"/>
              <a:gd name="T38" fmla="*/ 87 w 423"/>
              <a:gd name="T39" fmla="*/ 283 h 437"/>
              <a:gd name="T40" fmla="*/ 79 w 423"/>
              <a:gd name="T41" fmla="*/ 299 h 437"/>
              <a:gd name="T42" fmla="*/ 75 w 423"/>
              <a:gd name="T43" fmla="*/ 331 h 437"/>
              <a:gd name="T44" fmla="*/ 87 w 423"/>
              <a:gd name="T45" fmla="*/ 359 h 437"/>
              <a:gd name="T46" fmla="*/ 85 w 423"/>
              <a:gd name="T47" fmla="*/ 385 h 437"/>
              <a:gd name="T48" fmla="*/ 97 w 423"/>
              <a:gd name="T49" fmla="*/ 406 h 437"/>
              <a:gd name="T50" fmla="*/ 106 w 423"/>
              <a:gd name="T51" fmla="*/ 429 h 437"/>
              <a:gd name="T52" fmla="*/ 332 w 423"/>
              <a:gd name="T53" fmla="*/ 424 h 437"/>
              <a:gd name="T54" fmla="*/ 350 w 423"/>
              <a:gd name="T55" fmla="*/ 433 h 437"/>
              <a:gd name="T56" fmla="*/ 345 w 423"/>
              <a:gd name="T57" fmla="*/ 408 h 437"/>
              <a:gd name="T58" fmla="*/ 350 w 423"/>
              <a:gd name="T59" fmla="*/ 396 h 437"/>
              <a:gd name="T60" fmla="*/ 377 w 423"/>
              <a:gd name="T61" fmla="*/ 396 h 437"/>
              <a:gd name="T62" fmla="*/ 389 w 423"/>
              <a:gd name="T63" fmla="*/ 396 h 437"/>
              <a:gd name="T64" fmla="*/ 387 w 423"/>
              <a:gd name="T65" fmla="*/ 377 h 437"/>
              <a:gd name="T66" fmla="*/ 389 w 423"/>
              <a:gd name="T67" fmla="*/ 364 h 437"/>
              <a:gd name="T68" fmla="*/ 392 w 423"/>
              <a:gd name="T69" fmla="*/ 356 h 437"/>
              <a:gd name="T70" fmla="*/ 392 w 423"/>
              <a:gd name="T71" fmla="*/ 354 h 437"/>
              <a:gd name="T72" fmla="*/ 393 w 423"/>
              <a:gd name="T73" fmla="*/ 336 h 437"/>
              <a:gd name="T74" fmla="*/ 383 w 423"/>
              <a:gd name="T75" fmla="*/ 332 h 437"/>
              <a:gd name="T76" fmla="*/ 395 w 423"/>
              <a:gd name="T77" fmla="*/ 326 h 437"/>
              <a:gd name="T78" fmla="*/ 396 w 423"/>
              <a:gd name="T79" fmla="*/ 317 h 437"/>
              <a:gd name="T80" fmla="*/ 396 w 423"/>
              <a:gd name="T81" fmla="*/ 303 h 437"/>
              <a:gd name="T82" fmla="*/ 404 w 423"/>
              <a:gd name="T83" fmla="*/ 298 h 437"/>
              <a:gd name="T84" fmla="*/ 404 w 423"/>
              <a:gd name="T85" fmla="*/ 293 h 437"/>
              <a:gd name="T86" fmla="*/ 403 w 423"/>
              <a:gd name="T87" fmla="*/ 275 h 437"/>
              <a:gd name="T88" fmla="*/ 415 w 423"/>
              <a:gd name="T89" fmla="*/ 271 h 437"/>
              <a:gd name="T90" fmla="*/ 419 w 423"/>
              <a:gd name="T91" fmla="*/ 26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3" h="437">
                <a:moveTo>
                  <a:pt x="415" y="259"/>
                </a:moveTo>
                <a:lnTo>
                  <a:pt x="412" y="257"/>
                </a:lnTo>
                <a:lnTo>
                  <a:pt x="400" y="256"/>
                </a:lnTo>
                <a:lnTo>
                  <a:pt x="396" y="249"/>
                </a:lnTo>
                <a:lnTo>
                  <a:pt x="395" y="244"/>
                </a:lnTo>
                <a:lnTo>
                  <a:pt x="395" y="237"/>
                </a:lnTo>
                <a:lnTo>
                  <a:pt x="391" y="230"/>
                </a:lnTo>
                <a:lnTo>
                  <a:pt x="388" y="225"/>
                </a:lnTo>
                <a:lnTo>
                  <a:pt x="383" y="218"/>
                </a:lnTo>
                <a:lnTo>
                  <a:pt x="373" y="214"/>
                </a:lnTo>
                <a:lnTo>
                  <a:pt x="368" y="210"/>
                </a:lnTo>
                <a:lnTo>
                  <a:pt x="366" y="203"/>
                </a:lnTo>
                <a:lnTo>
                  <a:pt x="366" y="198"/>
                </a:lnTo>
                <a:lnTo>
                  <a:pt x="362" y="191"/>
                </a:lnTo>
                <a:lnTo>
                  <a:pt x="356" y="182"/>
                </a:lnTo>
                <a:lnTo>
                  <a:pt x="356" y="175"/>
                </a:lnTo>
                <a:lnTo>
                  <a:pt x="342" y="167"/>
                </a:lnTo>
                <a:lnTo>
                  <a:pt x="335" y="165"/>
                </a:lnTo>
                <a:lnTo>
                  <a:pt x="330" y="160"/>
                </a:lnTo>
                <a:lnTo>
                  <a:pt x="330" y="159"/>
                </a:lnTo>
                <a:lnTo>
                  <a:pt x="323" y="156"/>
                </a:lnTo>
                <a:lnTo>
                  <a:pt x="322" y="149"/>
                </a:lnTo>
                <a:lnTo>
                  <a:pt x="315" y="146"/>
                </a:lnTo>
                <a:lnTo>
                  <a:pt x="314" y="140"/>
                </a:lnTo>
                <a:lnTo>
                  <a:pt x="314" y="136"/>
                </a:lnTo>
                <a:lnTo>
                  <a:pt x="308" y="133"/>
                </a:lnTo>
                <a:lnTo>
                  <a:pt x="299" y="126"/>
                </a:lnTo>
                <a:lnTo>
                  <a:pt x="292" y="125"/>
                </a:lnTo>
                <a:lnTo>
                  <a:pt x="288" y="121"/>
                </a:lnTo>
                <a:lnTo>
                  <a:pt x="284" y="114"/>
                </a:lnTo>
                <a:lnTo>
                  <a:pt x="278" y="107"/>
                </a:lnTo>
                <a:lnTo>
                  <a:pt x="266" y="102"/>
                </a:lnTo>
                <a:lnTo>
                  <a:pt x="254" y="92"/>
                </a:lnTo>
                <a:lnTo>
                  <a:pt x="238" y="73"/>
                </a:lnTo>
                <a:lnTo>
                  <a:pt x="235" y="67"/>
                </a:lnTo>
                <a:lnTo>
                  <a:pt x="228" y="60"/>
                </a:lnTo>
                <a:lnTo>
                  <a:pt x="226" y="53"/>
                </a:lnTo>
                <a:lnTo>
                  <a:pt x="219" y="48"/>
                </a:lnTo>
                <a:lnTo>
                  <a:pt x="211" y="49"/>
                </a:lnTo>
                <a:lnTo>
                  <a:pt x="198" y="40"/>
                </a:lnTo>
                <a:lnTo>
                  <a:pt x="192" y="38"/>
                </a:lnTo>
                <a:lnTo>
                  <a:pt x="185" y="36"/>
                </a:lnTo>
                <a:lnTo>
                  <a:pt x="182" y="29"/>
                </a:lnTo>
                <a:lnTo>
                  <a:pt x="185" y="22"/>
                </a:lnTo>
                <a:lnTo>
                  <a:pt x="196" y="6"/>
                </a:lnTo>
                <a:lnTo>
                  <a:pt x="197" y="0"/>
                </a:lnTo>
                <a:lnTo>
                  <a:pt x="101" y="15"/>
                </a:lnTo>
                <a:lnTo>
                  <a:pt x="70" y="18"/>
                </a:lnTo>
                <a:lnTo>
                  <a:pt x="0" y="26"/>
                </a:lnTo>
                <a:lnTo>
                  <a:pt x="29" y="119"/>
                </a:lnTo>
                <a:lnTo>
                  <a:pt x="58" y="225"/>
                </a:lnTo>
                <a:lnTo>
                  <a:pt x="60" y="229"/>
                </a:lnTo>
                <a:lnTo>
                  <a:pt x="62" y="236"/>
                </a:lnTo>
                <a:lnTo>
                  <a:pt x="66" y="241"/>
                </a:lnTo>
                <a:lnTo>
                  <a:pt x="71" y="253"/>
                </a:lnTo>
                <a:lnTo>
                  <a:pt x="78" y="262"/>
                </a:lnTo>
                <a:lnTo>
                  <a:pt x="79" y="263"/>
                </a:lnTo>
                <a:lnTo>
                  <a:pt x="83" y="271"/>
                </a:lnTo>
                <a:lnTo>
                  <a:pt x="82" y="280"/>
                </a:lnTo>
                <a:lnTo>
                  <a:pt x="87" y="283"/>
                </a:lnTo>
                <a:lnTo>
                  <a:pt x="89" y="289"/>
                </a:lnTo>
                <a:lnTo>
                  <a:pt x="83" y="294"/>
                </a:lnTo>
                <a:lnTo>
                  <a:pt x="79" y="299"/>
                </a:lnTo>
                <a:lnTo>
                  <a:pt x="79" y="312"/>
                </a:lnTo>
                <a:lnTo>
                  <a:pt x="78" y="318"/>
                </a:lnTo>
                <a:lnTo>
                  <a:pt x="75" y="331"/>
                </a:lnTo>
                <a:lnTo>
                  <a:pt x="79" y="343"/>
                </a:lnTo>
                <a:lnTo>
                  <a:pt x="85" y="349"/>
                </a:lnTo>
                <a:lnTo>
                  <a:pt x="87" y="359"/>
                </a:lnTo>
                <a:lnTo>
                  <a:pt x="86" y="364"/>
                </a:lnTo>
                <a:lnTo>
                  <a:pt x="86" y="370"/>
                </a:lnTo>
                <a:lnTo>
                  <a:pt x="85" y="385"/>
                </a:lnTo>
                <a:lnTo>
                  <a:pt x="86" y="390"/>
                </a:lnTo>
                <a:lnTo>
                  <a:pt x="92" y="397"/>
                </a:lnTo>
                <a:lnTo>
                  <a:pt x="97" y="406"/>
                </a:lnTo>
                <a:lnTo>
                  <a:pt x="97" y="409"/>
                </a:lnTo>
                <a:lnTo>
                  <a:pt x="105" y="423"/>
                </a:lnTo>
                <a:lnTo>
                  <a:pt x="106" y="429"/>
                </a:lnTo>
                <a:lnTo>
                  <a:pt x="112" y="435"/>
                </a:lnTo>
                <a:lnTo>
                  <a:pt x="326" y="420"/>
                </a:lnTo>
                <a:lnTo>
                  <a:pt x="332" y="424"/>
                </a:lnTo>
                <a:lnTo>
                  <a:pt x="338" y="436"/>
                </a:lnTo>
                <a:lnTo>
                  <a:pt x="343" y="437"/>
                </a:lnTo>
                <a:lnTo>
                  <a:pt x="350" y="433"/>
                </a:lnTo>
                <a:lnTo>
                  <a:pt x="350" y="420"/>
                </a:lnTo>
                <a:lnTo>
                  <a:pt x="349" y="413"/>
                </a:lnTo>
                <a:lnTo>
                  <a:pt x="345" y="408"/>
                </a:lnTo>
                <a:lnTo>
                  <a:pt x="345" y="401"/>
                </a:lnTo>
                <a:lnTo>
                  <a:pt x="346" y="396"/>
                </a:lnTo>
                <a:lnTo>
                  <a:pt x="350" y="396"/>
                </a:lnTo>
                <a:lnTo>
                  <a:pt x="354" y="390"/>
                </a:lnTo>
                <a:lnTo>
                  <a:pt x="361" y="393"/>
                </a:lnTo>
                <a:lnTo>
                  <a:pt x="377" y="396"/>
                </a:lnTo>
                <a:lnTo>
                  <a:pt x="383" y="397"/>
                </a:lnTo>
                <a:lnTo>
                  <a:pt x="387" y="396"/>
                </a:lnTo>
                <a:lnTo>
                  <a:pt x="389" y="396"/>
                </a:lnTo>
                <a:lnTo>
                  <a:pt x="389" y="389"/>
                </a:lnTo>
                <a:lnTo>
                  <a:pt x="385" y="383"/>
                </a:lnTo>
                <a:lnTo>
                  <a:pt x="387" y="377"/>
                </a:lnTo>
                <a:lnTo>
                  <a:pt x="389" y="371"/>
                </a:lnTo>
                <a:lnTo>
                  <a:pt x="385" y="371"/>
                </a:lnTo>
                <a:lnTo>
                  <a:pt x="389" y="364"/>
                </a:lnTo>
                <a:lnTo>
                  <a:pt x="383" y="359"/>
                </a:lnTo>
                <a:lnTo>
                  <a:pt x="389" y="363"/>
                </a:lnTo>
                <a:lnTo>
                  <a:pt x="392" y="356"/>
                </a:lnTo>
                <a:lnTo>
                  <a:pt x="384" y="356"/>
                </a:lnTo>
                <a:lnTo>
                  <a:pt x="387" y="349"/>
                </a:lnTo>
                <a:lnTo>
                  <a:pt x="392" y="354"/>
                </a:lnTo>
                <a:lnTo>
                  <a:pt x="397" y="344"/>
                </a:lnTo>
                <a:lnTo>
                  <a:pt x="399" y="337"/>
                </a:lnTo>
                <a:lnTo>
                  <a:pt x="393" y="336"/>
                </a:lnTo>
                <a:lnTo>
                  <a:pt x="387" y="336"/>
                </a:lnTo>
                <a:lnTo>
                  <a:pt x="381" y="332"/>
                </a:lnTo>
                <a:lnTo>
                  <a:pt x="383" y="332"/>
                </a:lnTo>
                <a:lnTo>
                  <a:pt x="388" y="333"/>
                </a:lnTo>
                <a:lnTo>
                  <a:pt x="395" y="333"/>
                </a:lnTo>
                <a:lnTo>
                  <a:pt x="395" y="326"/>
                </a:lnTo>
                <a:lnTo>
                  <a:pt x="399" y="328"/>
                </a:lnTo>
                <a:lnTo>
                  <a:pt x="403" y="316"/>
                </a:lnTo>
                <a:lnTo>
                  <a:pt x="396" y="317"/>
                </a:lnTo>
                <a:lnTo>
                  <a:pt x="393" y="314"/>
                </a:lnTo>
                <a:lnTo>
                  <a:pt x="399" y="309"/>
                </a:lnTo>
                <a:lnTo>
                  <a:pt x="396" y="303"/>
                </a:lnTo>
                <a:lnTo>
                  <a:pt x="403" y="308"/>
                </a:lnTo>
                <a:lnTo>
                  <a:pt x="406" y="301"/>
                </a:lnTo>
                <a:lnTo>
                  <a:pt x="404" y="298"/>
                </a:lnTo>
                <a:lnTo>
                  <a:pt x="399" y="299"/>
                </a:lnTo>
                <a:lnTo>
                  <a:pt x="397" y="294"/>
                </a:lnTo>
                <a:lnTo>
                  <a:pt x="404" y="293"/>
                </a:lnTo>
                <a:lnTo>
                  <a:pt x="410" y="286"/>
                </a:lnTo>
                <a:lnTo>
                  <a:pt x="403" y="282"/>
                </a:lnTo>
                <a:lnTo>
                  <a:pt x="403" y="275"/>
                </a:lnTo>
                <a:lnTo>
                  <a:pt x="410" y="278"/>
                </a:lnTo>
                <a:lnTo>
                  <a:pt x="415" y="278"/>
                </a:lnTo>
                <a:lnTo>
                  <a:pt x="415" y="271"/>
                </a:lnTo>
                <a:lnTo>
                  <a:pt x="420" y="267"/>
                </a:lnTo>
                <a:lnTo>
                  <a:pt x="423" y="262"/>
                </a:lnTo>
                <a:lnTo>
                  <a:pt x="419" y="260"/>
                </a:lnTo>
                <a:lnTo>
                  <a:pt x="415" y="259"/>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6" name="Rectangle 15">
            <a:extLst>
              <a:ext uri="{FF2B5EF4-FFF2-40B4-BE49-F238E27FC236}">
                <a16:creationId xmlns:a16="http://schemas.microsoft.com/office/drawing/2014/main" id="{B683DE9C-E826-14C7-2700-67652D70C26B}"/>
              </a:ext>
            </a:extLst>
          </p:cNvPr>
          <p:cNvSpPr/>
          <p:nvPr/>
        </p:nvSpPr>
        <p:spPr>
          <a:xfrm>
            <a:off x="9685561" y="4224166"/>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JUNE</a:t>
            </a:r>
          </a:p>
        </p:txBody>
      </p:sp>
      <p:sp>
        <p:nvSpPr>
          <p:cNvPr id="18" name="Freeform: Shape 17">
            <a:extLst>
              <a:ext uri="{FF2B5EF4-FFF2-40B4-BE49-F238E27FC236}">
                <a16:creationId xmlns:a16="http://schemas.microsoft.com/office/drawing/2014/main" id="{48F05A3E-14E8-3EE2-15DA-DDCD95D835AD}"/>
              </a:ext>
            </a:extLst>
          </p:cNvPr>
          <p:cNvSpPr/>
          <p:nvPr/>
        </p:nvSpPr>
        <p:spPr>
          <a:xfrm>
            <a:off x="9686180" y="4409497"/>
            <a:ext cx="1827563" cy="652091"/>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dirty="0">
                <a:solidFill>
                  <a:schemeClr val="tx1"/>
                </a:solidFill>
                <a:latin typeface="Aptos" panose="020B0004020202020204" pitchFamily="34" charset="0"/>
                <a:hlinkClick r:id="rId9"/>
              </a:rPr>
              <a:t>Special session</a:t>
            </a:r>
            <a:r>
              <a:rPr lang="en-US" sz="1400" dirty="0">
                <a:solidFill>
                  <a:schemeClr val="tx1"/>
                </a:solidFill>
                <a:latin typeface="Aptos" panose="020B0004020202020204" pitchFamily="34" charset="0"/>
              </a:rPr>
              <a:t> </a:t>
            </a:r>
            <a:r>
              <a:rPr lang="en-US" sz="1400">
                <a:solidFill>
                  <a:schemeClr val="tx1"/>
                </a:solidFill>
                <a:latin typeface="Aptos" panose="020B0004020202020204" pitchFamily="34" charset="0"/>
              </a:rPr>
              <a:t>addressed some </a:t>
            </a:r>
            <a:r>
              <a:rPr lang="en-US" sz="1400" dirty="0">
                <a:solidFill>
                  <a:schemeClr val="tx1"/>
                </a:solidFill>
                <a:latin typeface="Aptos" panose="020B0004020202020204" pitchFamily="34" charset="0"/>
                <a:hlinkClick r:id="rId10"/>
              </a:rPr>
              <a:t>voting</a:t>
            </a:r>
            <a:r>
              <a:rPr lang="en-US" sz="1400" dirty="0">
                <a:solidFill>
                  <a:schemeClr val="tx1"/>
                </a:solidFill>
                <a:latin typeface="Aptos" panose="020B0004020202020204" pitchFamily="34" charset="0"/>
              </a:rPr>
              <a:t> </a:t>
            </a:r>
            <a:r>
              <a:rPr lang="en-US" sz="1400">
                <a:solidFill>
                  <a:schemeClr val="tx1"/>
                </a:solidFill>
                <a:latin typeface="Aptos" panose="020B0004020202020204" pitchFamily="34" charset="0"/>
              </a:rPr>
              <a:t>measures</a:t>
            </a:r>
            <a:endParaRPr lang="en-US" sz="1400" strike="sngStrike">
              <a:solidFill>
                <a:schemeClr val="tx1"/>
              </a:solidFill>
              <a:latin typeface="Aptos" panose="020B0004020202020204" pitchFamily="34" charset="0"/>
            </a:endParaRPr>
          </a:p>
        </p:txBody>
      </p:sp>
    </p:spTree>
    <p:extLst>
      <p:ext uri="{BB962C8B-B14F-4D97-AF65-F5344CB8AC3E}">
        <p14:creationId xmlns:p14="http://schemas.microsoft.com/office/powerpoint/2010/main" val="201006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7B3FC-2B34-64EE-0199-4433AE4EC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30C83-C4AA-334C-E38E-68A1E396BD47}"/>
              </a:ext>
            </a:extLst>
          </p:cNvPr>
          <p:cNvSpPr>
            <a:spLocks noGrp="1"/>
          </p:cNvSpPr>
          <p:nvPr>
            <p:ph type="title"/>
          </p:nvPr>
        </p:nvSpPr>
        <p:spPr>
          <a:xfrm>
            <a:off x="630936" y="612648"/>
            <a:ext cx="11161014" cy="685800"/>
          </a:xfrm>
        </p:spPr>
        <p:txBody>
          <a:bodyPr/>
          <a:lstStyle/>
          <a:p>
            <a:r>
              <a:rPr lang="en-US">
                <a:latin typeface="Aptos Black" panose="020B0004020202020204" pitchFamily="34" charset="0"/>
              </a:rPr>
              <a:t>Kentucky: </a:t>
            </a:r>
            <a:r>
              <a:rPr lang="en-US"/>
              <a:t>Legislature Overrides Governor Veto on Multiple Issues</a:t>
            </a:r>
          </a:p>
        </p:txBody>
      </p:sp>
      <p:sp>
        <p:nvSpPr>
          <p:cNvPr id="3" name="Slide Number Placeholder 2">
            <a:extLst>
              <a:ext uri="{FF2B5EF4-FFF2-40B4-BE49-F238E27FC236}">
                <a16:creationId xmlns:a16="http://schemas.microsoft.com/office/drawing/2014/main" id="{21C5684F-F1A0-91CB-9C5B-22A5F7C2DD5E}"/>
              </a:ext>
            </a:extLst>
          </p:cNvPr>
          <p:cNvSpPr>
            <a:spLocks noGrp="1"/>
          </p:cNvSpPr>
          <p:nvPr>
            <p:ph type="sldNum" sz="quarter" idx="10"/>
          </p:nvPr>
        </p:nvSpPr>
        <p:spPr/>
        <p:txBody>
          <a:bodyPr/>
          <a:lstStyle/>
          <a:p>
            <a:fld id="{233A6ECB-A6F5-154E-941C-89FF089A4B22}" type="slidenum">
              <a:rPr lang="en-US" smtClean="0"/>
              <a:pPr/>
              <a:t>21</a:t>
            </a:fld>
            <a:endParaRPr lang="en-US"/>
          </a:p>
        </p:txBody>
      </p:sp>
      <p:graphicFrame>
        <p:nvGraphicFramePr>
          <p:cNvPr id="26" name="Diagram 25">
            <a:extLst>
              <a:ext uri="{FF2B5EF4-FFF2-40B4-BE49-F238E27FC236}">
                <a16:creationId xmlns:a16="http://schemas.microsoft.com/office/drawing/2014/main" id="{FF999398-F41F-8C6D-E0B5-4EBCA286AE31}"/>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EDA44AA0-CC53-915E-48AC-84347B66860A}"/>
              </a:ext>
            </a:extLst>
          </p:cNvPr>
          <p:cNvSpPr txBox="1"/>
          <p:nvPr/>
        </p:nvSpPr>
        <p:spPr>
          <a:xfrm>
            <a:off x="1280160" y="3514315"/>
            <a:ext cx="132726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Medicaid Coverage</a:t>
            </a:r>
          </a:p>
        </p:txBody>
      </p:sp>
      <p:sp>
        <p:nvSpPr>
          <p:cNvPr id="29" name="TextBox 28">
            <a:extLst>
              <a:ext uri="{FF2B5EF4-FFF2-40B4-BE49-F238E27FC236}">
                <a16:creationId xmlns:a16="http://schemas.microsoft.com/office/drawing/2014/main" id="{04F28F6E-1983-CCF8-043C-40879DD13C0F}"/>
              </a:ext>
            </a:extLst>
          </p:cNvPr>
          <p:cNvSpPr txBox="1"/>
          <p:nvPr/>
        </p:nvSpPr>
        <p:spPr>
          <a:xfrm>
            <a:off x="1280160" y="2548207"/>
            <a:ext cx="134844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Voter ID &amp; Citizenship</a:t>
            </a:r>
          </a:p>
        </p:txBody>
      </p:sp>
      <p:sp>
        <p:nvSpPr>
          <p:cNvPr id="30" name="TextBox 29">
            <a:extLst>
              <a:ext uri="{FF2B5EF4-FFF2-40B4-BE49-F238E27FC236}">
                <a16:creationId xmlns:a16="http://schemas.microsoft.com/office/drawing/2014/main" id="{0E81036D-DDAC-41C5-5411-673511DBEF23}"/>
              </a:ext>
            </a:extLst>
          </p:cNvPr>
          <p:cNvSpPr txBox="1"/>
          <p:nvPr/>
        </p:nvSpPr>
        <p:spPr>
          <a:xfrm>
            <a:off x="1280160" y="5417203"/>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Nuclear Energy</a:t>
            </a:r>
          </a:p>
        </p:txBody>
      </p:sp>
      <p:sp>
        <p:nvSpPr>
          <p:cNvPr id="32" name="Straight Connector 31">
            <a:extLst>
              <a:ext uri="{FF2B5EF4-FFF2-40B4-BE49-F238E27FC236}">
                <a16:creationId xmlns:a16="http://schemas.microsoft.com/office/drawing/2014/main" id="{B1DC7446-9A97-A4FE-CBE1-3E315F3A0DFB}"/>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39" name="Straight Connector 38">
            <a:extLst>
              <a:ext uri="{FF2B5EF4-FFF2-40B4-BE49-F238E27FC236}">
                <a16:creationId xmlns:a16="http://schemas.microsoft.com/office/drawing/2014/main" id="{55AFE975-A2EC-811A-AF8D-3F612504B1CF}"/>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40" name="Freeform: Shape 39">
            <a:extLst>
              <a:ext uri="{FF2B5EF4-FFF2-40B4-BE49-F238E27FC236}">
                <a16:creationId xmlns:a16="http://schemas.microsoft.com/office/drawing/2014/main" id="{BA2B1E12-3B08-7188-0332-198F67E98D5C}"/>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41" name="Freeform: Shape 40">
            <a:extLst>
              <a:ext uri="{FF2B5EF4-FFF2-40B4-BE49-F238E27FC236}">
                <a16:creationId xmlns:a16="http://schemas.microsoft.com/office/drawing/2014/main" id="{974DEF3A-060D-7D7C-51BE-8D5D13303822}"/>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45" name="Text Placeholder 26">
            <a:extLst>
              <a:ext uri="{FF2B5EF4-FFF2-40B4-BE49-F238E27FC236}">
                <a16:creationId xmlns:a16="http://schemas.microsoft.com/office/drawing/2014/main" id="{F7063441-25B2-13E8-2DA6-D74D8C782063}"/>
              </a:ext>
            </a:extLst>
          </p:cNvPr>
          <p:cNvSpPr>
            <a:spLocks noGrp="1"/>
          </p:cNvSpPr>
          <p:nvPr>
            <p:ph type="body" sz="quarter" idx="12"/>
          </p:nvPr>
        </p:nvSpPr>
        <p:spPr>
          <a:xfrm>
            <a:off x="640050" y="6243420"/>
            <a:ext cx="6954837" cy="365125"/>
          </a:xfrm>
        </p:spPr>
        <p:txBody>
          <a:bodyPr/>
          <a:lstStyle/>
          <a:p>
            <a:r>
              <a:rPr lang="en-US"/>
              <a:t>Sources: </a:t>
            </a:r>
            <a:r>
              <a:rPr lang="en-US">
                <a:hlinkClick r:id="rId7"/>
              </a:rPr>
              <a:t>Kentucky 2026 Laws</a:t>
            </a:r>
            <a:r>
              <a:rPr lang="en-US"/>
              <a:t>; </a:t>
            </a:r>
            <a:r>
              <a:rPr lang="en-US">
                <a:hlinkClick r:id="rId8"/>
              </a:rPr>
              <a:t>Kentucky Constitution</a:t>
            </a:r>
            <a:endParaRPr lang="en-US"/>
          </a:p>
        </p:txBody>
      </p:sp>
      <p:sp>
        <p:nvSpPr>
          <p:cNvPr id="46" name="TextBox 45">
            <a:extLst>
              <a:ext uri="{FF2B5EF4-FFF2-40B4-BE49-F238E27FC236}">
                <a16:creationId xmlns:a16="http://schemas.microsoft.com/office/drawing/2014/main" id="{F2D8A1B6-D2B3-96F0-0E51-4789DA9249C0}"/>
              </a:ext>
            </a:extLst>
          </p:cNvPr>
          <p:cNvSpPr txBox="1"/>
          <p:nvPr/>
        </p:nvSpPr>
        <p:spPr>
          <a:xfrm>
            <a:off x="1280160" y="4469825"/>
            <a:ext cx="134844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Firearm Regulations</a:t>
            </a:r>
          </a:p>
        </p:txBody>
      </p:sp>
      <p:sp>
        <p:nvSpPr>
          <p:cNvPr id="7" name="Freeform: Shape 6">
            <a:extLst>
              <a:ext uri="{FF2B5EF4-FFF2-40B4-BE49-F238E27FC236}">
                <a16:creationId xmlns:a16="http://schemas.microsoft.com/office/drawing/2014/main" id="{BE2E8142-BAD2-A782-8B7B-8A576EE850C3}"/>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8" name="Rectangle 7">
            <a:extLst>
              <a:ext uri="{FF2B5EF4-FFF2-40B4-BE49-F238E27FC236}">
                <a16:creationId xmlns:a16="http://schemas.microsoft.com/office/drawing/2014/main" id="{E5D17F89-2071-98F9-DE6D-0E6AF7E29CFD}"/>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6</a:t>
            </a:r>
          </a:p>
        </p:txBody>
      </p:sp>
      <p:sp>
        <p:nvSpPr>
          <p:cNvPr id="9" name="Freeform: Shape 8">
            <a:extLst>
              <a:ext uri="{FF2B5EF4-FFF2-40B4-BE49-F238E27FC236}">
                <a16:creationId xmlns:a16="http://schemas.microsoft.com/office/drawing/2014/main" id="{D7DF9165-CFC5-C7D7-F754-3FC1EA0DB068}"/>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a:t>
            </a:r>
            <a:r>
              <a:rPr lang="en-US" sz="1400">
                <a:latin typeface="Aptos" panose="020B0004020202020204" pitchFamily="34" charset="0"/>
              </a:rPr>
              <a:t>c</a:t>
            </a:r>
            <a:r>
              <a:rPr lang="en-US" sz="1400" kern="1200">
                <a:latin typeface="Aptos" panose="020B0004020202020204" pitchFamily="34" charset="0"/>
              </a:rPr>
              <a:t>ommenced </a:t>
            </a:r>
          </a:p>
        </p:txBody>
      </p:sp>
      <p:sp>
        <p:nvSpPr>
          <p:cNvPr id="12" name="Rectangle 11">
            <a:extLst>
              <a:ext uri="{FF2B5EF4-FFF2-40B4-BE49-F238E27FC236}">
                <a16:creationId xmlns:a16="http://schemas.microsoft.com/office/drawing/2014/main" id="{BE94EF08-6449-37D5-E0F1-2E132145EBBF}"/>
              </a:ext>
            </a:extLst>
          </p:cNvPr>
          <p:cNvSpPr/>
          <p:nvPr/>
        </p:nvSpPr>
        <p:spPr>
          <a:xfrm>
            <a:off x="9686798" y="2079847"/>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APRIL 15</a:t>
            </a:r>
          </a:p>
        </p:txBody>
      </p:sp>
      <p:sp>
        <p:nvSpPr>
          <p:cNvPr id="13" name="Rectangle 12">
            <a:extLst>
              <a:ext uri="{FF2B5EF4-FFF2-40B4-BE49-F238E27FC236}">
                <a16:creationId xmlns:a16="http://schemas.microsoft.com/office/drawing/2014/main" id="{3A7A2C6A-940A-E3DE-C445-C1D9FA0F69AC}"/>
              </a:ext>
            </a:extLst>
          </p:cNvPr>
          <p:cNvSpPr/>
          <p:nvPr/>
        </p:nvSpPr>
        <p:spPr>
          <a:xfrm>
            <a:off x="9686798" y="2636945"/>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10 DAYS</a:t>
            </a:r>
          </a:p>
        </p:txBody>
      </p:sp>
      <p:sp>
        <p:nvSpPr>
          <p:cNvPr id="14" name="Freeform: Shape 13">
            <a:extLst>
              <a:ext uri="{FF2B5EF4-FFF2-40B4-BE49-F238E27FC236}">
                <a16:creationId xmlns:a16="http://schemas.microsoft.com/office/drawing/2014/main" id="{73ED7EC3-E588-12FA-83FC-134A3518FF2B}"/>
              </a:ext>
            </a:extLst>
          </p:cNvPr>
          <p:cNvSpPr/>
          <p:nvPr/>
        </p:nvSpPr>
        <p:spPr>
          <a:xfrm>
            <a:off x="9687417" y="226517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15" name="Freeform: Shape 14">
            <a:extLst>
              <a:ext uri="{FF2B5EF4-FFF2-40B4-BE49-F238E27FC236}">
                <a16:creationId xmlns:a16="http://schemas.microsoft.com/office/drawing/2014/main" id="{DF667DEB-1653-F8DA-DAD8-7B568880D08F}"/>
              </a:ext>
            </a:extLst>
          </p:cNvPr>
          <p:cNvSpPr/>
          <p:nvPr/>
        </p:nvSpPr>
        <p:spPr>
          <a:xfrm>
            <a:off x="9687417" y="2822280"/>
            <a:ext cx="1934890"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transmittal or adjournment or bills become law</a:t>
            </a:r>
          </a:p>
        </p:txBody>
      </p:sp>
      <p:sp>
        <p:nvSpPr>
          <p:cNvPr id="5" name="TextBox 4">
            <a:extLst>
              <a:ext uri="{FF2B5EF4-FFF2-40B4-BE49-F238E27FC236}">
                <a16:creationId xmlns:a16="http://schemas.microsoft.com/office/drawing/2014/main" id="{700DFB9C-4B71-3F80-4D71-972AEBA3E6AB}"/>
              </a:ext>
            </a:extLst>
          </p:cNvPr>
          <p:cNvSpPr txBox="1"/>
          <p:nvPr/>
        </p:nvSpPr>
        <p:spPr>
          <a:xfrm>
            <a:off x="1280160" y="1701553"/>
            <a:ext cx="1231105" cy="323165"/>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Tax Changes</a:t>
            </a:r>
          </a:p>
        </p:txBody>
      </p:sp>
      <p:sp>
        <p:nvSpPr>
          <p:cNvPr id="6" name="Straight Connector 5">
            <a:extLst>
              <a:ext uri="{FF2B5EF4-FFF2-40B4-BE49-F238E27FC236}">
                <a16:creationId xmlns:a16="http://schemas.microsoft.com/office/drawing/2014/main" id="{83A05722-8DF5-E620-6FBA-24B92A441A17}"/>
              </a:ext>
            </a:extLst>
          </p:cNvPr>
          <p:cNvSpPr/>
          <p:nvPr/>
        </p:nvSpPr>
        <p:spPr>
          <a:xfrm>
            <a:off x="9519187" y="5038552"/>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1" name="Freeform: Shape 10">
            <a:extLst>
              <a:ext uri="{FF2B5EF4-FFF2-40B4-BE49-F238E27FC236}">
                <a16:creationId xmlns:a16="http://schemas.microsoft.com/office/drawing/2014/main" id="{76C9D9A9-7201-6C8C-84F1-194CA7170AFC}"/>
              </a:ext>
            </a:extLst>
          </p:cNvPr>
          <p:cNvSpPr/>
          <p:nvPr/>
        </p:nvSpPr>
        <p:spPr>
          <a:xfrm>
            <a:off x="10223879" y="5552120"/>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190+ Bills Enacted</a:t>
            </a:r>
            <a:endParaRPr lang="en-US" b="1" kern="1200">
              <a:solidFill>
                <a:schemeClr val="tx1"/>
              </a:solidFill>
              <a:latin typeface="Aptos" panose="020B0004020202020204" pitchFamily="34" charset="0"/>
            </a:endParaRPr>
          </a:p>
        </p:txBody>
      </p:sp>
      <p:sp>
        <p:nvSpPr>
          <p:cNvPr id="20" name="Freeform 39">
            <a:extLst>
              <a:ext uri="{FF2B5EF4-FFF2-40B4-BE49-F238E27FC236}">
                <a16:creationId xmlns:a16="http://schemas.microsoft.com/office/drawing/2014/main" id="{226F4510-B258-1A01-3F85-FBA5AA59805E}"/>
              </a:ext>
            </a:extLst>
          </p:cNvPr>
          <p:cNvSpPr>
            <a:spLocks noChangeAspect="1"/>
          </p:cNvSpPr>
          <p:nvPr/>
        </p:nvSpPr>
        <p:spPr bwMode="auto">
          <a:xfrm>
            <a:off x="9650555" y="5478635"/>
            <a:ext cx="573324" cy="298096"/>
          </a:xfrm>
          <a:custGeom>
            <a:avLst/>
            <a:gdLst>
              <a:gd name="T0" fmla="*/ 515 w 559"/>
              <a:gd name="T1" fmla="*/ 93 h 295"/>
              <a:gd name="T2" fmla="*/ 502 w 559"/>
              <a:gd name="T3" fmla="*/ 62 h 295"/>
              <a:gd name="T4" fmla="*/ 500 w 559"/>
              <a:gd name="T5" fmla="*/ 47 h 295"/>
              <a:gd name="T6" fmla="*/ 482 w 559"/>
              <a:gd name="T7" fmla="*/ 36 h 295"/>
              <a:gd name="T8" fmla="*/ 464 w 559"/>
              <a:gd name="T9" fmla="*/ 23 h 295"/>
              <a:gd name="T10" fmla="*/ 448 w 559"/>
              <a:gd name="T11" fmla="*/ 35 h 295"/>
              <a:gd name="T12" fmla="*/ 428 w 559"/>
              <a:gd name="T13" fmla="*/ 31 h 295"/>
              <a:gd name="T14" fmla="*/ 412 w 559"/>
              <a:gd name="T15" fmla="*/ 38 h 295"/>
              <a:gd name="T16" fmla="*/ 383 w 559"/>
              <a:gd name="T17" fmla="*/ 28 h 295"/>
              <a:gd name="T18" fmla="*/ 363 w 559"/>
              <a:gd name="T19" fmla="*/ 8 h 295"/>
              <a:gd name="T20" fmla="*/ 332 w 559"/>
              <a:gd name="T21" fmla="*/ 0 h 295"/>
              <a:gd name="T22" fmla="*/ 325 w 559"/>
              <a:gd name="T23" fmla="*/ 16 h 295"/>
              <a:gd name="T24" fmla="*/ 326 w 559"/>
              <a:gd name="T25" fmla="*/ 35 h 295"/>
              <a:gd name="T26" fmla="*/ 294 w 559"/>
              <a:gd name="T27" fmla="*/ 43 h 295"/>
              <a:gd name="T28" fmla="*/ 283 w 559"/>
              <a:gd name="T29" fmla="*/ 52 h 295"/>
              <a:gd name="T30" fmla="*/ 279 w 559"/>
              <a:gd name="T31" fmla="*/ 73 h 295"/>
              <a:gd name="T32" fmla="*/ 264 w 559"/>
              <a:gd name="T33" fmla="*/ 94 h 295"/>
              <a:gd name="T34" fmla="*/ 255 w 559"/>
              <a:gd name="T35" fmla="*/ 112 h 295"/>
              <a:gd name="T36" fmla="*/ 234 w 559"/>
              <a:gd name="T37" fmla="*/ 121 h 295"/>
              <a:gd name="T38" fmla="*/ 217 w 559"/>
              <a:gd name="T39" fmla="*/ 107 h 295"/>
              <a:gd name="T40" fmla="*/ 209 w 559"/>
              <a:gd name="T41" fmla="*/ 123 h 295"/>
              <a:gd name="T42" fmla="*/ 203 w 559"/>
              <a:gd name="T43" fmla="*/ 142 h 295"/>
              <a:gd name="T44" fmla="*/ 186 w 559"/>
              <a:gd name="T45" fmla="*/ 130 h 295"/>
              <a:gd name="T46" fmla="*/ 169 w 559"/>
              <a:gd name="T47" fmla="*/ 143 h 295"/>
              <a:gd name="T48" fmla="*/ 160 w 559"/>
              <a:gd name="T49" fmla="*/ 147 h 295"/>
              <a:gd name="T50" fmla="*/ 127 w 559"/>
              <a:gd name="T51" fmla="*/ 143 h 295"/>
              <a:gd name="T52" fmla="*/ 122 w 559"/>
              <a:gd name="T53" fmla="*/ 144 h 295"/>
              <a:gd name="T54" fmla="*/ 106 w 559"/>
              <a:gd name="T55" fmla="*/ 153 h 295"/>
              <a:gd name="T56" fmla="*/ 95 w 559"/>
              <a:gd name="T57" fmla="*/ 159 h 295"/>
              <a:gd name="T58" fmla="*/ 90 w 559"/>
              <a:gd name="T59" fmla="*/ 178 h 295"/>
              <a:gd name="T60" fmla="*/ 79 w 559"/>
              <a:gd name="T61" fmla="*/ 195 h 295"/>
              <a:gd name="T62" fmla="*/ 64 w 559"/>
              <a:gd name="T63" fmla="*/ 207 h 295"/>
              <a:gd name="T64" fmla="*/ 72 w 559"/>
              <a:gd name="T65" fmla="*/ 226 h 295"/>
              <a:gd name="T66" fmla="*/ 56 w 559"/>
              <a:gd name="T67" fmla="*/ 228 h 295"/>
              <a:gd name="T68" fmla="*/ 31 w 559"/>
              <a:gd name="T69" fmla="*/ 220 h 295"/>
              <a:gd name="T70" fmla="*/ 15 w 559"/>
              <a:gd name="T71" fmla="*/ 242 h 295"/>
              <a:gd name="T72" fmla="*/ 19 w 559"/>
              <a:gd name="T73" fmla="*/ 257 h 295"/>
              <a:gd name="T74" fmla="*/ 18 w 559"/>
              <a:gd name="T75" fmla="*/ 277 h 295"/>
              <a:gd name="T76" fmla="*/ 2 w 559"/>
              <a:gd name="T77" fmla="*/ 287 h 295"/>
              <a:gd name="T78" fmla="*/ 107 w 559"/>
              <a:gd name="T79" fmla="*/ 278 h 295"/>
              <a:gd name="T80" fmla="*/ 123 w 559"/>
              <a:gd name="T81" fmla="*/ 269 h 295"/>
              <a:gd name="T82" fmla="*/ 226 w 559"/>
              <a:gd name="T83" fmla="*/ 257 h 295"/>
              <a:gd name="T84" fmla="*/ 324 w 559"/>
              <a:gd name="T85" fmla="*/ 249 h 295"/>
              <a:gd name="T86" fmla="*/ 408 w 559"/>
              <a:gd name="T87" fmla="*/ 241 h 295"/>
              <a:gd name="T88" fmla="*/ 455 w 559"/>
              <a:gd name="T89" fmla="*/ 227 h 295"/>
              <a:gd name="T90" fmla="*/ 483 w 559"/>
              <a:gd name="T91" fmla="*/ 215 h 295"/>
              <a:gd name="T92" fmla="*/ 497 w 559"/>
              <a:gd name="T93" fmla="*/ 201 h 295"/>
              <a:gd name="T94" fmla="*/ 509 w 559"/>
              <a:gd name="T95" fmla="*/ 184 h 295"/>
              <a:gd name="T96" fmla="*/ 535 w 559"/>
              <a:gd name="T97" fmla="*/ 154 h 295"/>
              <a:gd name="T98" fmla="*/ 534 w 559"/>
              <a:gd name="T99" fmla="*/ 11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9" h="295">
                <a:moveTo>
                  <a:pt x="534" y="116"/>
                </a:moveTo>
                <a:lnTo>
                  <a:pt x="521" y="100"/>
                </a:lnTo>
                <a:lnTo>
                  <a:pt x="515" y="93"/>
                </a:lnTo>
                <a:lnTo>
                  <a:pt x="513" y="88"/>
                </a:lnTo>
                <a:lnTo>
                  <a:pt x="500" y="74"/>
                </a:lnTo>
                <a:lnTo>
                  <a:pt x="502" y="62"/>
                </a:lnTo>
                <a:lnTo>
                  <a:pt x="502" y="55"/>
                </a:lnTo>
                <a:lnTo>
                  <a:pt x="500" y="52"/>
                </a:lnTo>
                <a:lnTo>
                  <a:pt x="500" y="47"/>
                </a:lnTo>
                <a:lnTo>
                  <a:pt x="494" y="42"/>
                </a:lnTo>
                <a:lnTo>
                  <a:pt x="489" y="36"/>
                </a:lnTo>
                <a:lnTo>
                  <a:pt x="482" y="36"/>
                </a:lnTo>
                <a:lnTo>
                  <a:pt x="477" y="29"/>
                </a:lnTo>
                <a:lnTo>
                  <a:pt x="471" y="19"/>
                </a:lnTo>
                <a:lnTo>
                  <a:pt x="464" y="23"/>
                </a:lnTo>
                <a:lnTo>
                  <a:pt x="458" y="28"/>
                </a:lnTo>
                <a:lnTo>
                  <a:pt x="454" y="35"/>
                </a:lnTo>
                <a:lnTo>
                  <a:pt x="448" y="35"/>
                </a:lnTo>
                <a:lnTo>
                  <a:pt x="443" y="38"/>
                </a:lnTo>
                <a:lnTo>
                  <a:pt x="436" y="32"/>
                </a:lnTo>
                <a:lnTo>
                  <a:pt x="428" y="31"/>
                </a:lnTo>
                <a:lnTo>
                  <a:pt x="423" y="31"/>
                </a:lnTo>
                <a:lnTo>
                  <a:pt x="418" y="38"/>
                </a:lnTo>
                <a:lnTo>
                  <a:pt x="412" y="38"/>
                </a:lnTo>
                <a:lnTo>
                  <a:pt x="399" y="28"/>
                </a:lnTo>
                <a:lnTo>
                  <a:pt x="395" y="27"/>
                </a:lnTo>
                <a:lnTo>
                  <a:pt x="383" y="28"/>
                </a:lnTo>
                <a:lnTo>
                  <a:pt x="376" y="27"/>
                </a:lnTo>
                <a:lnTo>
                  <a:pt x="367" y="15"/>
                </a:lnTo>
                <a:lnTo>
                  <a:pt x="363" y="8"/>
                </a:lnTo>
                <a:lnTo>
                  <a:pt x="348" y="1"/>
                </a:lnTo>
                <a:lnTo>
                  <a:pt x="337" y="5"/>
                </a:lnTo>
                <a:lnTo>
                  <a:pt x="332" y="0"/>
                </a:lnTo>
                <a:lnTo>
                  <a:pt x="324" y="5"/>
                </a:lnTo>
                <a:lnTo>
                  <a:pt x="320" y="8"/>
                </a:lnTo>
                <a:lnTo>
                  <a:pt x="325" y="16"/>
                </a:lnTo>
                <a:lnTo>
                  <a:pt x="322" y="21"/>
                </a:lnTo>
                <a:lnTo>
                  <a:pt x="328" y="28"/>
                </a:lnTo>
                <a:lnTo>
                  <a:pt x="326" y="35"/>
                </a:lnTo>
                <a:lnTo>
                  <a:pt x="314" y="38"/>
                </a:lnTo>
                <a:lnTo>
                  <a:pt x="302" y="47"/>
                </a:lnTo>
                <a:lnTo>
                  <a:pt x="294" y="43"/>
                </a:lnTo>
                <a:lnTo>
                  <a:pt x="289" y="46"/>
                </a:lnTo>
                <a:lnTo>
                  <a:pt x="282" y="46"/>
                </a:lnTo>
                <a:lnTo>
                  <a:pt x="283" y="52"/>
                </a:lnTo>
                <a:lnTo>
                  <a:pt x="286" y="59"/>
                </a:lnTo>
                <a:lnTo>
                  <a:pt x="283" y="66"/>
                </a:lnTo>
                <a:lnTo>
                  <a:pt x="279" y="73"/>
                </a:lnTo>
                <a:lnTo>
                  <a:pt x="272" y="75"/>
                </a:lnTo>
                <a:lnTo>
                  <a:pt x="271" y="89"/>
                </a:lnTo>
                <a:lnTo>
                  <a:pt x="264" y="94"/>
                </a:lnTo>
                <a:lnTo>
                  <a:pt x="257" y="93"/>
                </a:lnTo>
                <a:lnTo>
                  <a:pt x="253" y="107"/>
                </a:lnTo>
                <a:lnTo>
                  <a:pt x="255" y="112"/>
                </a:lnTo>
                <a:lnTo>
                  <a:pt x="253" y="119"/>
                </a:lnTo>
                <a:lnTo>
                  <a:pt x="247" y="123"/>
                </a:lnTo>
                <a:lnTo>
                  <a:pt x="234" y="121"/>
                </a:lnTo>
                <a:lnTo>
                  <a:pt x="229" y="119"/>
                </a:lnTo>
                <a:lnTo>
                  <a:pt x="224" y="109"/>
                </a:lnTo>
                <a:lnTo>
                  <a:pt x="217" y="107"/>
                </a:lnTo>
                <a:lnTo>
                  <a:pt x="219" y="112"/>
                </a:lnTo>
                <a:lnTo>
                  <a:pt x="213" y="117"/>
                </a:lnTo>
                <a:lnTo>
                  <a:pt x="209" y="123"/>
                </a:lnTo>
                <a:lnTo>
                  <a:pt x="209" y="130"/>
                </a:lnTo>
                <a:lnTo>
                  <a:pt x="205" y="135"/>
                </a:lnTo>
                <a:lnTo>
                  <a:pt x="203" y="142"/>
                </a:lnTo>
                <a:lnTo>
                  <a:pt x="196" y="138"/>
                </a:lnTo>
                <a:lnTo>
                  <a:pt x="191" y="136"/>
                </a:lnTo>
                <a:lnTo>
                  <a:pt x="186" y="130"/>
                </a:lnTo>
                <a:lnTo>
                  <a:pt x="180" y="135"/>
                </a:lnTo>
                <a:lnTo>
                  <a:pt x="175" y="138"/>
                </a:lnTo>
                <a:lnTo>
                  <a:pt x="169" y="143"/>
                </a:lnTo>
                <a:lnTo>
                  <a:pt x="169" y="146"/>
                </a:lnTo>
                <a:lnTo>
                  <a:pt x="167" y="151"/>
                </a:lnTo>
                <a:lnTo>
                  <a:pt x="160" y="147"/>
                </a:lnTo>
                <a:lnTo>
                  <a:pt x="141" y="139"/>
                </a:lnTo>
                <a:lnTo>
                  <a:pt x="136" y="143"/>
                </a:lnTo>
                <a:lnTo>
                  <a:pt x="127" y="143"/>
                </a:lnTo>
                <a:lnTo>
                  <a:pt x="129" y="149"/>
                </a:lnTo>
                <a:lnTo>
                  <a:pt x="122" y="151"/>
                </a:lnTo>
                <a:lnTo>
                  <a:pt x="122" y="144"/>
                </a:lnTo>
                <a:lnTo>
                  <a:pt x="115" y="149"/>
                </a:lnTo>
                <a:lnTo>
                  <a:pt x="103" y="147"/>
                </a:lnTo>
                <a:lnTo>
                  <a:pt x="106" y="153"/>
                </a:lnTo>
                <a:lnTo>
                  <a:pt x="102" y="159"/>
                </a:lnTo>
                <a:lnTo>
                  <a:pt x="95" y="158"/>
                </a:lnTo>
                <a:lnTo>
                  <a:pt x="95" y="159"/>
                </a:lnTo>
                <a:lnTo>
                  <a:pt x="92" y="166"/>
                </a:lnTo>
                <a:lnTo>
                  <a:pt x="88" y="172"/>
                </a:lnTo>
                <a:lnTo>
                  <a:pt x="90" y="178"/>
                </a:lnTo>
                <a:lnTo>
                  <a:pt x="95" y="185"/>
                </a:lnTo>
                <a:lnTo>
                  <a:pt x="90" y="192"/>
                </a:lnTo>
                <a:lnTo>
                  <a:pt x="79" y="195"/>
                </a:lnTo>
                <a:lnTo>
                  <a:pt x="72" y="199"/>
                </a:lnTo>
                <a:lnTo>
                  <a:pt x="65" y="201"/>
                </a:lnTo>
                <a:lnTo>
                  <a:pt x="64" y="207"/>
                </a:lnTo>
                <a:lnTo>
                  <a:pt x="65" y="213"/>
                </a:lnTo>
                <a:lnTo>
                  <a:pt x="69" y="219"/>
                </a:lnTo>
                <a:lnTo>
                  <a:pt x="72" y="226"/>
                </a:lnTo>
                <a:lnTo>
                  <a:pt x="67" y="234"/>
                </a:lnTo>
                <a:lnTo>
                  <a:pt x="61" y="232"/>
                </a:lnTo>
                <a:lnTo>
                  <a:pt x="56" y="228"/>
                </a:lnTo>
                <a:lnTo>
                  <a:pt x="44" y="224"/>
                </a:lnTo>
                <a:lnTo>
                  <a:pt x="37" y="222"/>
                </a:lnTo>
                <a:lnTo>
                  <a:pt x="31" y="220"/>
                </a:lnTo>
                <a:lnTo>
                  <a:pt x="25" y="223"/>
                </a:lnTo>
                <a:lnTo>
                  <a:pt x="15" y="235"/>
                </a:lnTo>
                <a:lnTo>
                  <a:pt x="15" y="242"/>
                </a:lnTo>
                <a:lnTo>
                  <a:pt x="19" y="246"/>
                </a:lnTo>
                <a:lnTo>
                  <a:pt x="20" y="251"/>
                </a:lnTo>
                <a:lnTo>
                  <a:pt x="19" y="257"/>
                </a:lnTo>
                <a:lnTo>
                  <a:pt x="20" y="266"/>
                </a:lnTo>
                <a:lnTo>
                  <a:pt x="15" y="272"/>
                </a:lnTo>
                <a:lnTo>
                  <a:pt x="18" y="277"/>
                </a:lnTo>
                <a:lnTo>
                  <a:pt x="15" y="287"/>
                </a:lnTo>
                <a:lnTo>
                  <a:pt x="8" y="284"/>
                </a:lnTo>
                <a:lnTo>
                  <a:pt x="2" y="287"/>
                </a:lnTo>
                <a:lnTo>
                  <a:pt x="0" y="295"/>
                </a:lnTo>
                <a:lnTo>
                  <a:pt x="106" y="285"/>
                </a:lnTo>
                <a:lnTo>
                  <a:pt x="107" y="278"/>
                </a:lnTo>
                <a:lnTo>
                  <a:pt x="103" y="268"/>
                </a:lnTo>
                <a:lnTo>
                  <a:pt x="117" y="268"/>
                </a:lnTo>
                <a:lnTo>
                  <a:pt x="123" y="269"/>
                </a:lnTo>
                <a:lnTo>
                  <a:pt x="156" y="265"/>
                </a:lnTo>
                <a:lnTo>
                  <a:pt x="187" y="262"/>
                </a:lnTo>
                <a:lnTo>
                  <a:pt x="226" y="257"/>
                </a:lnTo>
                <a:lnTo>
                  <a:pt x="264" y="255"/>
                </a:lnTo>
                <a:lnTo>
                  <a:pt x="302" y="251"/>
                </a:lnTo>
                <a:lnTo>
                  <a:pt x="324" y="249"/>
                </a:lnTo>
                <a:lnTo>
                  <a:pt x="358" y="246"/>
                </a:lnTo>
                <a:lnTo>
                  <a:pt x="383" y="245"/>
                </a:lnTo>
                <a:lnTo>
                  <a:pt x="408" y="241"/>
                </a:lnTo>
                <a:lnTo>
                  <a:pt x="435" y="239"/>
                </a:lnTo>
                <a:lnTo>
                  <a:pt x="443" y="235"/>
                </a:lnTo>
                <a:lnTo>
                  <a:pt x="455" y="227"/>
                </a:lnTo>
                <a:lnTo>
                  <a:pt x="462" y="226"/>
                </a:lnTo>
                <a:lnTo>
                  <a:pt x="469" y="222"/>
                </a:lnTo>
                <a:lnTo>
                  <a:pt x="483" y="215"/>
                </a:lnTo>
                <a:lnTo>
                  <a:pt x="485" y="208"/>
                </a:lnTo>
                <a:lnTo>
                  <a:pt x="490" y="204"/>
                </a:lnTo>
                <a:lnTo>
                  <a:pt x="497" y="201"/>
                </a:lnTo>
                <a:lnTo>
                  <a:pt x="501" y="195"/>
                </a:lnTo>
                <a:lnTo>
                  <a:pt x="502" y="189"/>
                </a:lnTo>
                <a:lnTo>
                  <a:pt x="509" y="184"/>
                </a:lnTo>
                <a:lnTo>
                  <a:pt x="509" y="177"/>
                </a:lnTo>
                <a:lnTo>
                  <a:pt x="513" y="170"/>
                </a:lnTo>
                <a:lnTo>
                  <a:pt x="535" y="154"/>
                </a:lnTo>
                <a:lnTo>
                  <a:pt x="559" y="126"/>
                </a:lnTo>
                <a:lnTo>
                  <a:pt x="547" y="126"/>
                </a:lnTo>
                <a:lnTo>
                  <a:pt x="534" y="116"/>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3378041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ADDBA-99DF-F734-DC75-4D33608A4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764A1-207C-A043-3345-E0E6AC719B55}"/>
              </a:ext>
            </a:extLst>
          </p:cNvPr>
          <p:cNvSpPr>
            <a:spLocks noGrp="1"/>
          </p:cNvSpPr>
          <p:nvPr>
            <p:ph type="title"/>
          </p:nvPr>
        </p:nvSpPr>
        <p:spPr>
          <a:xfrm>
            <a:off x="630936" y="612648"/>
            <a:ext cx="10991375" cy="685800"/>
          </a:xfrm>
        </p:spPr>
        <p:txBody>
          <a:bodyPr/>
          <a:lstStyle/>
          <a:p>
            <a:r>
              <a:rPr lang="en-US" dirty="0">
                <a:latin typeface="Aptos Black" panose="020B0004020202020204" pitchFamily="34" charset="0"/>
              </a:rPr>
              <a:t>Maryland: </a:t>
            </a:r>
            <a:r>
              <a:rPr lang="en-US" dirty="0"/>
              <a:t>Data, Labor, Immigration, and Voting Bills Pass</a:t>
            </a:r>
          </a:p>
        </p:txBody>
      </p:sp>
      <p:sp>
        <p:nvSpPr>
          <p:cNvPr id="3" name="Slide Number Placeholder 2">
            <a:extLst>
              <a:ext uri="{FF2B5EF4-FFF2-40B4-BE49-F238E27FC236}">
                <a16:creationId xmlns:a16="http://schemas.microsoft.com/office/drawing/2014/main" id="{81E0CE17-81B6-47D9-A52C-B9FC5C6B2296}"/>
              </a:ext>
            </a:extLst>
          </p:cNvPr>
          <p:cNvSpPr>
            <a:spLocks noGrp="1"/>
          </p:cNvSpPr>
          <p:nvPr>
            <p:ph type="sldNum" sz="quarter" idx="10"/>
          </p:nvPr>
        </p:nvSpPr>
        <p:spPr/>
        <p:txBody>
          <a:bodyPr/>
          <a:lstStyle/>
          <a:p>
            <a:fld id="{233A6ECB-A6F5-154E-941C-89FF089A4B22}" type="slidenum">
              <a:rPr lang="en-US" smtClean="0"/>
              <a:pPr/>
              <a:t>22</a:t>
            </a:fld>
            <a:endParaRPr lang="en-US"/>
          </a:p>
        </p:txBody>
      </p:sp>
      <p:graphicFrame>
        <p:nvGraphicFramePr>
          <p:cNvPr id="26" name="Diagram 25">
            <a:extLst>
              <a:ext uri="{FF2B5EF4-FFF2-40B4-BE49-F238E27FC236}">
                <a16:creationId xmlns:a16="http://schemas.microsoft.com/office/drawing/2014/main" id="{9C4C82D4-83A1-A47E-DA9B-7456FF27B886}"/>
              </a:ext>
            </a:extLst>
          </p:cNvPr>
          <p:cNvGraphicFramePr/>
          <p:nvPr>
            <p:extLst>
              <p:ext uri="{D42A27DB-BD31-4B8C-83A1-F6EECF244321}">
                <p14:modId xmlns:p14="http://schemas.microsoft.com/office/powerpoint/2010/main" val="1900524765"/>
              </p:ext>
            </p:extLst>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40CBAD16-AC9E-B914-0E17-80A1F9DFEE9A}"/>
              </a:ext>
            </a:extLst>
          </p:cNvPr>
          <p:cNvSpPr txBox="1"/>
          <p:nvPr/>
        </p:nvSpPr>
        <p:spPr>
          <a:xfrm>
            <a:off x="1280160" y="2309405"/>
            <a:ext cx="1277017"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Anti-Union Meetings</a:t>
            </a:r>
          </a:p>
        </p:txBody>
      </p:sp>
      <p:sp>
        <p:nvSpPr>
          <p:cNvPr id="29" name="TextBox 28">
            <a:extLst>
              <a:ext uri="{FF2B5EF4-FFF2-40B4-BE49-F238E27FC236}">
                <a16:creationId xmlns:a16="http://schemas.microsoft.com/office/drawing/2014/main" id="{8C9730D0-D77D-2E83-9886-06D869CB0CE0}"/>
              </a:ext>
            </a:extLst>
          </p:cNvPr>
          <p:cNvSpPr txBox="1"/>
          <p:nvPr/>
        </p:nvSpPr>
        <p:spPr>
          <a:xfrm>
            <a:off x="1280160" y="3082924"/>
            <a:ext cx="132726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Immigration </a:t>
            </a:r>
            <a:r>
              <a:rPr lang="en-US" spc="-60"/>
              <a:t>Enforcement</a:t>
            </a:r>
          </a:p>
        </p:txBody>
      </p:sp>
      <p:sp>
        <p:nvSpPr>
          <p:cNvPr id="30" name="TextBox 29">
            <a:extLst>
              <a:ext uri="{FF2B5EF4-FFF2-40B4-BE49-F238E27FC236}">
                <a16:creationId xmlns:a16="http://schemas.microsoft.com/office/drawing/2014/main" id="{AB072EE5-3D2C-224B-E47A-36FAD25A5B7D}"/>
              </a:ext>
            </a:extLst>
          </p:cNvPr>
          <p:cNvSpPr txBox="1"/>
          <p:nvPr/>
        </p:nvSpPr>
        <p:spPr>
          <a:xfrm>
            <a:off x="1280160" y="4697390"/>
            <a:ext cx="113053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Machine Gun Ban</a:t>
            </a:r>
          </a:p>
        </p:txBody>
      </p:sp>
      <p:sp>
        <p:nvSpPr>
          <p:cNvPr id="32" name="Straight Connector 31">
            <a:extLst>
              <a:ext uri="{FF2B5EF4-FFF2-40B4-BE49-F238E27FC236}">
                <a16:creationId xmlns:a16="http://schemas.microsoft.com/office/drawing/2014/main" id="{4A328AB1-79CE-A1A3-C233-90604638CB96}"/>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39" name="Straight Connector 38">
            <a:extLst>
              <a:ext uri="{FF2B5EF4-FFF2-40B4-BE49-F238E27FC236}">
                <a16:creationId xmlns:a16="http://schemas.microsoft.com/office/drawing/2014/main" id="{A55D0BC0-D888-32F7-6DFA-FB5BEF496B4C}"/>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40" name="Freeform: Shape 39">
            <a:extLst>
              <a:ext uri="{FF2B5EF4-FFF2-40B4-BE49-F238E27FC236}">
                <a16:creationId xmlns:a16="http://schemas.microsoft.com/office/drawing/2014/main" id="{4E67F4F3-945C-62F7-6C54-E7BC65676279}"/>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41" name="Freeform: Shape 40">
            <a:extLst>
              <a:ext uri="{FF2B5EF4-FFF2-40B4-BE49-F238E27FC236}">
                <a16:creationId xmlns:a16="http://schemas.microsoft.com/office/drawing/2014/main" id="{B6F44F30-95B3-00A9-3725-F05F2D7C9101}"/>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45" name="Text Placeholder 26">
            <a:extLst>
              <a:ext uri="{FF2B5EF4-FFF2-40B4-BE49-F238E27FC236}">
                <a16:creationId xmlns:a16="http://schemas.microsoft.com/office/drawing/2014/main" id="{FD591886-7E43-207B-6D8B-72FA6F3A1923}"/>
              </a:ext>
            </a:extLst>
          </p:cNvPr>
          <p:cNvSpPr>
            <a:spLocks noGrp="1"/>
          </p:cNvSpPr>
          <p:nvPr>
            <p:ph type="body" sz="quarter" idx="12"/>
          </p:nvPr>
        </p:nvSpPr>
        <p:spPr>
          <a:xfrm>
            <a:off x="640050" y="6243420"/>
            <a:ext cx="6954837" cy="365125"/>
          </a:xfrm>
        </p:spPr>
        <p:txBody>
          <a:bodyPr/>
          <a:lstStyle/>
          <a:p>
            <a:r>
              <a:rPr lang="en-US"/>
              <a:t>Sources: </a:t>
            </a:r>
            <a:r>
              <a:rPr lang="en-US">
                <a:hlinkClick r:id="rId7"/>
              </a:rPr>
              <a:t>Maryland Legislation</a:t>
            </a:r>
            <a:r>
              <a:rPr lang="en-US"/>
              <a:t>, </a:t>
            </a:r>
            <a:r>
              <a:rPr lang="en-US">
                <a:hlinkClick r:id="rId8"/>
              </a:rPr>
              <a:t>Session Dates</a:t>
            </a:r>
            <a:r>
              <a:rPr lang="en-US"/>
              <a:t>, </a:t>
            </a:r>
            <a:r>
              <a:rPr lang="en-US">
                <a:hlinkClick r:id="rId9"/>
              </a:rPr>
              <a:t>Constitution</a:t>
            </a:r>
            <a:endParaRPr lang="en-US"/>
          </a:p>
        </p:txBody>
      </p:sp>
      <p:sp>
        <p:nvSpPr>
          <p:cNvPr id="46" name="TextBox 45">
            <a:extLst>
              <a:ext uri="{FF2B5EF4-FFF2-40B4-BE49-F238E27FC236}">
                <a16:creationId xmlns:a16="http://schemas.microsoft.com/office/drawing/2014/main" id="{E68C4484-7FFC-379C-6863-D256F578502A}"/>
              </a:ext>
            </a:extLst>
          </p:cNvPr>
          <p:cNvSpPr txBox="1"/>
          <p:nvPr/>
        </p:nvSpPr>
        <p:spPr>
          <a:xfrm>
            <a:off x="1280160" y="3904650"/>
            <a:ext cx="106543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Voting </a:t>
            </a:r>
            <a:br>
              <a:rPr lang="en-US" dirty="0"/>
            </a:br>
            <a:r>
              <a:rPr lang="en-US" dirty="0"/>
              <a:t>Access</a:t>
            </a:r>
          </a:p>
        </p:txBody>
      </p:sp>
      <p:sp>
        <p:nvSpPr>
          <p:cNvPr id="7" name="Freeform: Shape 6">
            <a:extLst>
              <a:ext uri="{FF2B5EF4-FFF2-40B4-BE49-F238E27FC236}">
                <a16:creationId xmlns:a16="http://schemas.microsoft.com/office/drawing/2014/main" id="{C1B43616-1F42-966F-80F0-A0F6181E0977}"/>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8" name="Rectangle 7">
            <a:extLst>
              <a:ext uri="{FF2B5EF4-FFF2-40B4-BE49-F238E27FC236}">
                <a16:creationId xmlns:a16="http://schemas.microsoft.com/office/drawing/2014/main" id="{6416FBAC-E0EF-C86A-268A-926E3A75EC66}"/>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14</a:t>
            </a:r>
          </a:p>
        </p:txBody>
      </p:sp>
      <p:sp>
        <p:nvSpPr>
          <p:cNvPr id="9" name="Freeform: Shape 8">
            <a:extLst>
              <a:ext uri="{FF2B5EF4-FFF2-40B4-BE49-F238E27FC236}">
                <a16:creationId xmlns:a16="http://schemas.microsoft.com/office/drawing/2014/main" id="{39AEE19E-A5BF-B34D-C1DB-7D31CDC27693}"/>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a:t>
            </a:r>
            <a:r>
              <a:rPr lang="en-US" sz="1400">
                <a:latin typeface="Aptos" panose="020B0004020202020204" pitchFamily="34" charset="0"/>
              </a:rPr>
              <a:t>c</a:t>
            </a:r>
            <a:r>
              <a:rPr lang="en-US" sz="1400" kern="1200">
                <a:latin typeface="Aptos" panose="020B0004020202020204" pitchFamily="34" charset="0"/>
              </a:rPr>
              <a:t>ommenced </a:t>
            </a:r>
          </a:p>
        </p:txBody>
      </p:sp>
      <p:sp>
        <p:nvSpPr>
          <p:cNvPr id="10" name="Rectangle 9">
            <a:extLst>
              <a:ext uri="{FF2B5EF4-FFF2-40B4-BE49-F238E27FC236}">
                <a16:creationId xmlns:a16="http://schemas.microsoft.com/office/drawing/2014/main" id="{EACF18B6-5DFE-9758-0B27-481E819210F6}"/>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23</a:t>
            </a:r>
          </a:p>
        </p:txBody>
      </p:sp>
      <p:sp>
        <p:nvSpPr>
          <p:cNvPr id="11" name="Freeform: Shape 10">
            <a:extLst>
              <a:ext uri="{FF2B5EF4-FFF2-40B4-BE49-F238E27FC236}">
                <a16:creationId xmlns:a16="http://schemas.microsoft.com/office/drawing/2014/main" id="{D9CF6F3F-4727-5686-6325-AC57B9CD77AE}"/>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Last day to pass chamber of origin</a:t>
            </a:r>
          </a:p>
        </p:txBody>
      </p:sp>
      <p:sp>
        <p:nvSpPr>
          <p:cNvPr id="12" name="Rectangle 11">
            <a:extLst>
              <a:ext uri="{FF2B5EF4-FFF2-40B4-BE49-F238E27FC236}">
                <a16:creationId xmlns:a16="http://schemas.microsoft.com/office/drawing/2014/main" id="{833A0DCA-6A84-8E33-CB2F-9ECB629153E6}"/>
              </a:ext>
            </a:extLst>
          </p:cNvPr>
          <p:cNvSpPr/>
          <p:nvPr/>
        </p:nvSpPr>
        <p:spPr>
          <a:xfrm>
            <a:off x="9686798" y="27875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APRIL 13</a:t>
            </a:r>
          </a:p>
        </p:txBody>
      </p:sp>
      <p:sp>
        <p:nvSpPr>
          <p:cNvPr id="13" name="Rectangle 12">
            <a:extLst>
              <a:ext uri="{FF2B5EF4-FFF2-40B4-BE49-F238E27FC236}">
                <a16:creationId xmlns:a16="http://schemas.microsoft.com/office/drawing/2014/main" id="{F92CF69A-BDD8-EC96-9994-9F8825609497}"/>
              </a:ext>
            </a:extLst>
          </p:cNvPr>
          <p:cNvSpPr/>
          <p:nvPr/>
        </p:nvSpPr>
        <p:spPr>
          <a:xfrm>
            <a:off x="9686798" y="3344609"/>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solidFill>
                  <a:schemeClr val="bg1"/>
                </a:solidFill>
                <a:latin typeface="Aptos" panose="020B0004020202020204" pitchFamily="34" charset="0"/>
              </a:rPr>
              <a:t>WITHIN 30 DAYS</a:t>
            </a:r>
          </a:p>
        </p:txBody>
      </p:sp>
      <p:sp>
        <p:nvSpPr>
          <p:cNvPr id="14" name="Freeform: Shape 13">
            <a:extLst>
              <a:ext uri="{FF2B5EF4-FFF2-40B4-BE49-F238E27FC236}">
                <a16:creationId xmlns:a16="http://schemas.microsoft.com/office/drawing/2014/main" id="{5DEF0755-CAA6-DFB9-A62B-D262028F12D9}"/>
              </a:ext>
            </a:extLst>
          </p:cNvPr>
          <p:cNvSpPr/>
          <p:nvPr/>
        </p:nvSpPr>
        <p:spPr>
          <a:xfrm>
            <a:off x="9687417" y="29728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15" name="Freeform: Shape 14">
            <a:extLst>
              <a:ext uri="{FF2B5EF4-FFF2-40B4-BE49-F238E27FC236}">
                <a16:creationId xmlns:a16="http://schemas.microsoft.com/office/drawing/2014/main" id="{F919BAD1-B16F-EE26-16CB-1B7D3E3CB15B}"/>
              </a:ext>
            </a:extLst>
          </p:cNvPr>
          <p:cNvSpPr/>
          <p:nvPr/>
        </p:nvSpPr>
        <p:spPr>
          <a:xfrm>
            <a:off x="9687416" y="3529944"/>
            <a:ext cx="2036063"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transmission or bills become law</a:t>
            </a:r>
          </a:p>
        </p:txBody>
      </p:sp>
      <p:sp>
        <p:nvSpPr>
          <p:cNvPr id="43" name="TextBox 42">
            <a:extLst>
              <a:ext uri="{FF2B5EF4-FFF2-40B4-BE49-F238E27FC236}">
                <a16:creationId xmlns:a16="http://schemas.microsoft.com/office/drawing/2014/main" id="{E99AF7B7-0D9F-F08F-7756-A334F3F9D85A}"/>
              </a:ext>
            </a:extLst>
          </p:cNvPr>
          <p:cNvSpPr txBox="1"/>
          <p:nvPr/>
        </p:nvSpPr>
        <p:spPr>
          <a:xfrm>
            <a:off x="1280160" y="5485402"/>
            <a:ext cx="113053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Vaccine Authority</a:t>
            </a:r>
          </a:p>
        </p:txBody>
      </p:sp>
      <p:sp>
        <p:nvSpPr>
          <p:cNvPr id="17" name="Straight Connector 16">
            <a:extLst>
              <a:ext uri="{FF2B5EF4-FFF2-40B4-BE49-F238E27FC236}">
                <a16:creationId xmlns:a16="http://schemas.microsoft.com/office/drawing/2014/main" id="{C3436FDE-B33C-334F-F3B5-79C556274910}"/>
              </a:ext>
            </a:extLst>
          </p:cNvPr>
          <p:cNvSpPr/>
          <p:nvPr/>
        </p:nvSpPr>
        <p:spPr>
          <a:xfrm>
            <a:off x="9525001" y="5106493"/>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9" name="Freeform: Shape 18">
            <a:extLst>
              <a:ext uri="{FF2B5EF4-FFF2-40B4-BE49-F238E27FC236}">
                <a16:creationId xmlns:a16="http://schemas.microsoft.com/office/drawing/2014/main" id="{BDDBE207-6D79-A6B8-6055-4436EEAD51F4}"/>
              </a:ext>
            </a:extLst>
          </p:cNvPr>
          <p:cNvSpPr/>
          <p:nvPr/>
        </p:nvSpPr>
        <p:spPr>
          <a:xfrm>
            <a:off x="10223879" y="5552120"/>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880+ Bills Enacted</a:t>
            </a:r>
            <a:endParaRPr lang="en-US" b="1" kern="1200">
              <a:solidFill>
                <a:schemeClr val="tx1"/>
              </a:solidFill>
              <a:latin typeface="Aptos" panose="020B0004020202020204" pitchFamily="34" charset="0"/>
            </a:endParaRPr>
          </a:p>
        </p:txBody>
      </p:sp>
      <p:sp>
        <p:nvSpPr>
          <p:cNvPr id="21" name="Freeform 36">
            <a:extLst>
              <a:ext uri="{FF2B5EF4-FFF2-40B4-BE49-F238E27FC236}">
                <a16:creationId xmlns:a16="http://schemas.microsoft.com/office/drawing/2014/main" id="{54E0C66F-3751-0CC8-A6DF-ECB215CDB80D}"/>
              </a:ext>
            </a:extLst>
          </p:cNvPr>
          <p:cNvSpPr>
            <a:spLocks noChangeAspect="1" noEditPoints="1"/>
          </p:cNvSpPr>
          <p:nvPr/>
        </p:nvSpPr>
        <p:spPr bwMode="auto">
          <a:xfrm>
            <a:off x="9663353" y="5485402"/>
            <a:ext cx="584960" cy="278160"/>
          </a:xfrm>
          <a:custGeom>
            <a:avLst/>
            <a:gdLst>
              <a:gd name="T0" fmla="*/ 351 w 351"/>
              <a:gd name="T1" fmla="*/ 120 h 170"/>
              <a:gd name="T2" fmla="*/ 303 w 351"/>
              <a:gd name="T3" fmla="*/ 120 h 170"/>
              <a:gd name="T4" fmla="*/ 126 w 351"/>
              <a:gd name="T5" fmla="*/ 31 h 170"/>
              <a:gd name="T6" fmla="*/ 20 w 351"/>
              <a:gd name="T7" fmla="*/ 93 h 170"/>
              <a:gd name="T8" fmla="*/ 38 w 351"/>
              <a:gd name="T9" fmla="*/ 71 h 170"/>
              <a:gd name="T10" fmla="*/ 54 w 351"/>
              <a:gd name="T11" fmla="*/ 54 h 170"/>
              <a:gd name="T12" fmla="*/ 77 w 351"/>
              <a:gd name="T13" fmla="*/ 54 h 170"/>
              <a:gd name="T14" fmla="*/ 98 w 351"/>
              <a:gd name="T15" fmla="*/ 38 h 170"/>
              <a:gd name="T16" fmla="*/ 123 w 351"/>
              <a:gd name="T17" fmla="*/ 44 h 170"/>
              <a:gd name="T18" fmla="*/ 134 w 351"/>
              <a:gd name="T19" fmla="*/ 65 h 170"/>
              <a:gd name="T20" fmla="*/ 157 w 351"/>
              <a:gd name="T21" fmla="*/ 78 h 170"/>
              <a:gd name="T22" fmla="*/ 177 w 351"/>
              <a:gd name="T23" fmla="*/ 90 h 170"/>
              <a:gd name="T24" fmla="*/ 203 w 351"/>
              <a:gd name="T25" fmla="*/ 96 h 170"/>
              <a:gd name="T26" fmla="*/ 195 w 351"/>
              <a:gd name="T27" fmla="*/ 120 h 170"/>
              <a:gd name="T28" fmla="*/ 187 w 351"/>
              <a:gd name="T29" fmla="*/ 139 h 170"/>
              <a:gd name="T30" fmla="*/ 199 w 351"/>
              <a:gd name="T31" fmla="*/ 142 h 170"/>
              <a:gd name="T32" fmla="*/ 221 w 351"/>
              <a:gd name="T33" fmla="*/ 155 h 170"/>
              <a:gd name="T34" fmla="*/ 230 w 351"/>
              <a:gd name="T35" fmla="*/ 158 h 170"/>
              <a:gd name="T36" fmla="*/ 249 w 351"/>
              <a:gd name="T37" fmla="*/ 161 h 170"/>
              <a:gd name="T38" fmla="*/ 256 w 351"/>
              <a:gd name="T39" fmla="*/ 150 h 170"/>
              <a:gd name="T40" fmla="*/ 230 w 351"/>
              <a:gd name="T41" fmla="*/ 131 h 170"/>
              <a:gd name="T42" fmla="*/ 234 w 351"/>
              <a:gd name="T43" fmla="*/ 134 h 170"/>
              <a:gd name="T44" fmla="*/ 255 w 351"/>
              <a:gd name="T45" fmla="*/ 138 h 170"/>
              <a:gd name="T46" fmla="*/ 237 w 351"/>
              <a:gd name="T47" fmla="*/ 100 h 170"/>
              <a:gd name="T48" fmla="*/ 232 w 351"/>
              <a:gd name="T49" fmla="*/ 77 h 170"/>
              <a:gd name="T50" fmla="*/ 236 w 351"/>
              <a:gd name="T51" fmla="*/ 67 h 170"/>
              <a:gd name="T52" fmla="*/ 234 w 351"/>
              <a:gd name="T53" fmla="*/ 58 h 170"/>
              <a:gd name="T54" fmla="*/ 234 w 351"/>
              <a:gd name="T55" fmla="*/ 43 h 170"/>
              <a:gd name="T56" fmla="*/ 244 w 351"/>
              <a:gd name="T57" fmla="*/ 32 h 170"/>
              <a:gd name="T58" fmla="*/ 251 w 351"/>
              <a:gd name="T59" fmla="*/ 24 h 170"/>
              <a:gd name="T60" fmla="*/ 260 w 351"/>
              <a:gd name="T61" fmla="*/ 23 h 170"/>
              <a:gd name="T62" fmla="*/ 268 w 351"/>
              <a:gd name="T63" fmla="*/ 34 h 170"/>
              <a:gd name="T64" fmla="*/ 248 w 351"/>
              <a:gd name="T65" fmla="*/ 63 h 170"/>
              <a:gd name="T66" fmla="*/ 256 w 351"/>
              <a:gd name="T67" fmla="*/ 70 h 170"/>
              <a:gd name="T68" fmla="*/ 245 w 351"/>
              <a:gd name="T69" fmla="*/ 92 h 170"/>
              <a:gd name="T70" fmla="*/ 259 w 351"/>
              <a:gd name="T71" fmla="*/ 85 h 170"/>
              <a:gd name="T72" fmla="*/ 257 w 351"/>
              <a:gd name="T73" fmla="*/ 93 h 170"/>
              <a:gd name="T74" fmla="*/ 255 w 351"/>
              <a:gd name="T75" fmla="*/ 101 h 170"/>
              <a:gd name="T76" fmla="*/ 274 w 351"/>
              <a:gd name="T77" fmla="*/ 111 h 170"/>
              <a:gd name="T78" fmla="*/ 259 w 351"/>
              <a:gd name="T79" fmla="*/ 119 h 170"/>
              <a:gd name="T80" fmla="*/ 268 w 351"/>
              <a:gd name="T81" fmla="*/ 141 h 170"/>
              <a:gd name="T82" fmla="*/ 283 w 351"/>
              <a:gd name="T83" fmla="*/ 145 h 170"/>
              <a:gd name="T84" fmla="*/ 287 w 351"/>
              <a:gd name="T85" fmla="*/ 142 h 170"/>
              <a:gd name="T86" fmla="*/ 291 w 351"/>
              <a:gd name="T87" fmla="*/ 150 h 170"/>
              <a:gd name="T88" fmla="*/ 307 w 351"/>
              <a:gd name="T89" fmla="*/ 154 h 170"/>
              <a:gd name="T90" fmla="*/ 313 w 351"/>
              <a:gd name="T91" fmla="*/ 166 h 170"/>
              <a:gd name="T92" fmla="*/ 336 w 351"/>
              <a:gd name="T93" fmla="*/ 150 h 170"/>
              <a:gd name="T94" fmla="*/ 343 w 351"/>
              <a:gd name="T95" fmla="*/ 158 h 170"/>
              <a:gd name="T96" fmla="*/ 347 w 351"/>
              <a:gd name="T97" fmla="*/ 15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 h="170">
                <a:moveTo>
                  <a:pt x="341" y="143"/>
                </a:moveTo>
                <a:lnTo>
                  <a:pt x="344" y="131"/>
                </a:lnTo>
                <a:lnTo>
                  <a:pt x="347" y="132"/>
                </a:lnTo>
                <a:lnTo>
                  <a:pt x="351" y="120"/>
                </a:lnTo>
                <a:lnTo>
                  <a:pt x="344" y="115"/>
                </a:lnTo>
                <a:lnTo>
                  <a:pt x="347" y="112"/>
                </a:lnTo>
                <a:lnTo>
                  <a:pt x="348" y="109"/>
                </a:lnTo>
                <a:lnTo>
                  <a:pt x="303" y="120"/>
                </a:lnTo>
                <a:lnTo>
                  <a:pt x="301" y="113"/>
                </a:lnTo>
                <a:lnTo>
                  <a:pt x="290" y="70"/>
                </a:lnTo>
                <a:lnTo>
                  <a:pt x="269" y="0"/>
                </a:lnTo>
                <a:lnTo>
                  <a:pt x="126" y="31"/>
                </a:lnTo>
                <a:lnTo>
                  <a:pt x="0" y="54"/>
                </a:lnTo>
                <a:lnTo>
                  <a:pt x="8" y="105"/>
                </a:lnTo>
                <a:lnTo>
                  <a:pt x="14" y="99"/>
                </a:lnTo>
                <a:lnTo>
                  <a:pt x="20" y="93"/>
                </a:lnTo>
                <a:lnTo>
                  <a:pt x="24" y="86"/>
                </a:lnTo>
                <a:lnTo>
                  <a:pt x="30" y="80"/>
                </a:lnTo>
                <a:lnTo>
                  <a:pt x="33" y="74"/>
                </a:lnTo>
                <a:lnTo>
                  <a:pt x="38" y="71"/>
                </a:lnTo>
                <a:lnTo>
                  <a:pt x="43" y="73"/>
                </a:lnTo>
                <a:lnTo>
                  <a:pt x="52" y="61"/>
                </a:lnTo>
                <a:lnTo>
                  <a:pt x="53" y="54"/>
                </a:lnTo>
                <a:lnTo>
                  <a:pt x="54" y="54"/>
                </a:lnTo>
                <a:lnTo>
                  <a:pt x="61" y="59"/>
                </a:lnTo>
                <a:lnTo>
                  <a:pt x="66" y="61"/>
                </a:lnTo>
                <a:lnTo>
                  <a:pt x="77" y="59"/>
                </a:lnTo>
                <a:lnTo>
                  <a:pt x="77" y="54"/>
                </a:lnTo>
                <a:lnTo>
                  <a:pt x="83" y="47"/>
                </a:lnTo>
                <a:lnTo>
                  <a:pt x="89" y="47"/>
                </a:lnTo>
                <a:lnTo>
                  <a:pt x="94" y="40"/>
                </a:lnTo>
                <a:lnTo>
                  <a:pt x="98" y="38"/>
                </a:lnTo>
                <a:lnTo>
                  <a:pt x="104" y="40"/>
                </a:lnTo>
                <a:lnTo>
                  <a:pt x="110" y="44"/>
                </a:lnTo>
                <a:lnTo>
                  <a:pt x="123" y="43"/>
                </a:lnTo>
                <a:lnTo>
                  <a:pt x="123" y="44"/>
                </a:lnTo>
                <a:lnTo>
                  <a:pt x="122" y="51"/>
                </a:lnTo>
                <a:lnTo>
                  <a:pt x="127" y="53"/>
                </a:lnTo>
                <a:lnTo>
                  <a:pt x="129" y="59"/>
                </a:lnTo>
                <a:lnTo>
                  <a:pt x="134" y="65"/>
                </a:lnTo>
                <a:lnTo>
                  <a:pt x="135" y="67"/>
                </a:lnTo>
                <a:lnTo>
                  <a:pt x="148" y="67"/>
                </a:lnTo>
                <a:lnTo>
                  <a:pt x="154" y="71"/>
                </a:lnTo>
                <a:lnTo>
                  <a:pt x="157" y="78"/>
                </a:lnTo>
                <a:lnTo>
                  <a:pt x="156" y="84"/>
                </a:lnTo>
                <a:lnTo>
                  <a:pt x="163" y="88"/>
                </a:lnTo>
                <a:lnTo>
                  <a:pt x="171" y="88"/>
                </a:lnTo>
                <a:lnTo>
                  <a:pt x="177" y="90"/>
                </a:lnTo>
                <a:lnTo>
                  <a:pt x="183" y="95"/>
                </a:lnTo>
                <a:lnTo>
                  <a:pt x="188" y="96"/>
                </a:lnTo>
                <a:lnTo>
                  <a:pt x="195" y="90"/>
                </a:lnTo>
                <a:lnTo>
                  <a:pt x="203" y="96"/>
                </a:lnTo>
                <a:lnTo>
                  <a:pt x="202" y="101"/>
                </a:lnTo>
                <a:lnTo>
                  <a:pt x="199" y="107"/>
                </a:lnTo>
                <a:lnTo>
                  <a:pt x="200" y="115"/>
                </a:lnTo>
                <a:lnTo>
                  <a:pt x="195" y="120"/>
                </a:lnTo>
                <a:lnTo>
                  <a:pt x="195" y="127"/>
                </a:lnTo>
                <a:lnTo>
                  <a:pt x="191" y="132"/>
                </a:lnTo>
                <a:lnTo>
                  <a:pt x="190" y="134"/>
                </a:lnTo>
                <a:lnTo>
                  <a:pt x="187" y="139"/>
                </a:lnTo>
                <a:lnTo>
                  <a:pt x="188" y="146"/>
                </a:lnTo>
                <a:lnTo>
                  <a:pt x="194" y="153"/>
                </a:lnTo>
                <a:lnTo>
                  <a:pt x="199" y="146"/>
                </a:lnTo>
                <a:lnTo>
                  <a:pt x="199" y="142"/>
                </a:lnTo>
                <a:lnTo>
                  <a:pt x="206" y="139"/>
                </a:lnTo>
                <a:lnTo>
                  <a:pt x="209" y="146"/>
                </a:lnTo>
                <a:lnTo>
                  <a:pt x="214" y="151"/>
                </a:lnTo>
                <a:lnTo>
                  <a:pt x="221" y="155"/>
                </a:lnTo>
                <a:lnTo>
                  <a:pt x="221" y="150"/>
                </a:lnTo>
                <a:lnTo>
                  <a:pt x="222" y="146"/>
                </a:lnTo>
                <a:lnTo>
                  <a:pt x="223" y="153"/>
                </a:lnTo>
                <a:lnTo>
                  <a:pt x="230" y="158"/>
                </a:lnTo>
                <a:lnTo>
                  <a:pt x="237" y="155"/>
                </a:lnTo>
                <a:lnTo>
                  <a:pt x="242" y="157"/>
                </a:lnTo>
                <a:lnTo>
                  <a:pt x="248" y="162"/>
                </a:lnTo>
                <a:lnTo>
                  <a:pt x="249" y="161"/>
                </a:lnTo>
                <a:lnTo>
                  <a:pt x="256" y="162"/>
                </a:lnTo>
                <a:lnTo>
                  <a:pt x="263" y="166"/>
                </a:lnTo>
                <a:lnTo>
                  <a:pt x="264" y="161"/>
                </a:lnTo>
                <a:lnTo>
                  <a:pt x="256" y="150"/>
                </a:lnTo>
                <a:lnTo>
                  <a:pt x="251" y="147"/>
                </a:lnTo>
                <a:lnTo>
                  <a:pt x="244" y="142"/>
                </a:lnTo>
                <a:lnTo>
                  <a:pt x="234" y="136"/>
                </a:lnTo>
                <a:lnTo>
                  <a:pt x="230" y="131"/>
                </a:lnTo>
                <a:lnTo>
                  <a:pt x="226" y="118"/>
                </a:lnTo>
                <a:lnTo>
                  <a:pt x="226" y="115"/>
                </a:lnTo>
                <a:lnTo>
                  <a:pt x="228" y="120"/>
                </a:lnTo>
                <a:lnTo>
                  <a:pt x="234" y="134"/>
                </a:lnTo>
                <a:lnTo>
                  <a:pt x="241" y="138"/>
                </a:lnTo>
                <a:lnTo>
                  <a:pt x="248" y="139"/>
                </a:lnTo>
                <a:lnTo>
                  <a:pt x="251" y="143"/>
                </a:lnTo>
                <a:lnTo>
                  <a:pt x="255" y="138"/>
                </a:lnTo>
                <a:lnTo>
                  <a:pt x="242" y="126"/>
                </a:lnTo>
                <a:lnTo>
                  <a:pt x="238" y="112"/>
                </a:lnTo>
                <a:lnTo>
                  <a:pt x="234" y="105"/>
                </a:lnTo>
                <a:lnTo>
                  <a:pt x="237" y="100"/>
                </a:lnTo>
                <a:lnTo>
                  <a:pt x="234" y="93"/>
                </a:lnTo>
                <a:lnTo>
                  <a:pt x="234" y="82"/>
                </a:lnTo>
                <a:lnTo>
                  <a:pt x="230" y="78"/>
                </a:lnTo>
                <a:lnTo>
                  <a:pt x="232" y="77"/>
                </a:lnTo>
                <a:lnTo>
                  <a:pt x="238" y="78"/>
                </a:lnTo>
                <a:lnTo>
                  <a:pt x="240" y="78"/>
                </a:lnTo>
                <a:lnTo>
                  <a:pt x="234" y="74"/>
                </a:lnTo>
                <a:lnTo>
                  <a:pt x="236" y="67"/>
                </a:lnTo>
                <a:lnTo>
                  <a:pt x="221" y="59"/>
                </a:lnTo>
                <a:lnTo>
                  <a:pt x="228" y="57"/>
                </a:lnTo>
                <a:lnTo>
                  <a:pt x="229" y="58"/>
                </a:lnTo>
                <a:lnTo>
                  <a:pt x="234" y="58"/>
                </a:lnTo>
                <a:lnTo>
                  <a:pt x="229" y="53"/>
                </a:lnTo>
                <a:lnTo>
                  <a:pt x="234" y="54"/>
                </a:lnTo>
                <a:lnTo>
                  <a:pt x="236" y="46"/>
                </a:lnTo>
                <a:lnTo>
                  <a:pt x="234" y="43"/>
                </a:lnTo>
                <a:lnTo>
                  <a:pt x="236" y="39"/>
                </a:lnTo>
                <a:lnTo>
                  <a:pt x="241" y="46"/>
                </a:lnTo>
                <a:lnTo>
                  <a:pt x="241" y="36"/>
                </a:lnTo>
                <a:lnTo>
                  <a:pt x="244" y="32"/>
                </a:lnTo>
                <a:lnTo>
                  <a:pt x="244" y="38"/>
                </a:lnTo>
                <a:lnTo>
                  <a:pt x="251" y="36"/>
                </a:lnTo>
                <a:lnTo>
                  <a:pt x="255" y="31"/>
                </a:lnTo>
                <a:lnTo>
                  <a:pt x="251" y="24"/>
                </a:lnTo>
                <a:lnTo>
                  <a:pt x="252" y="20"/>
                </a:lnTo>
                <a:lnTo>
                  <a:pt x="257" y="19"/>
                </a:lnTo>
                <a:lnTo>
                  <a:pt x="261" y="17"/>
                </a:lnTo>
                <a:lnTo>
                  <a:pt x="260" y="23"/>
                </a:lnTo>
                <a:lnTo>
                  <a:pt x="265" y="19"/>
                </a:lnTo>
                <a:lnTo>
                  <a:pt x="268" y="21"/>
                </a:lnTo>
                <a:lnTo>
                  <a:pt x="260" y="34"/>
                </a:lnTo>
                <a:lnTo>
                  <a:pt x="268" y="34"/>
                </a:lnTo>
                <a:lnTo>
                  <a:pt x="261" y="38"/>
                </a:lnTo>
                <a:lnTo>
                  <a:pt x="256" y="38"/>
                </a:lnTo>
                <a:lnTo>
                  <a:pt x="251" y="44"/>
                </a:lnTo>
                <a:lnTo>
                  <a:pt x="248" y="63"/>
                </a:lnTo>
                <a:lnTo>
                  <a:pt x="252" y="70"/>
                </a:lnTo>
                <a:lnTo>
                  <a:pt x="255" y="63"/>
                </a:lnTo>
                <a:lnTo>
                  <a:pt x="256" y="65"/>
                </a:lnTo>
                <a:lnTo>
                  <a:pt x="256" y="70"/>
                </a:lnTo>
                <a:lnTo>
                  <a:pt x="257" y="73"/>
                </a:lnTo>
                <a:lnTo>
                  <a:pt x="251" y="78"/>
                </a:lnTo>
                <a:lnTo>
                  <a:pt x="245" y="80"/>
                </a:lnTo>
                <a:lnTo>
                  <a:pt x="245" y="92"/>
                </a:lnTo>
                <a:lnTo>
                  <a:pt x="246" y="85"/>
                </a:lnTo>
                <a:lnTo>
                  <a:pt x="252" y="82"/>
                </a:lnTo>
                <a:lnTo>
                  <a:pt x="255" y="80"/>
                </a:lnTo>
                <a:lnTo>
                  <a:pt x="259" y="85"/>
                </a:lnTo>
                <a:lnTo>
                  <a:pt x="264" y="86"/>
                </a:lnTo>
                <a:lnTo>
                  <a:pt x="260" y="92"/>
                </a:lnTo>
                <a:lnTo>
                  <a:pt x="263" y="97"/>
                </a:lnTo>
                <a:lnTo>
                  <a:pt x="257" y="93"/>
                </a:lnTo>
                <a:lnTo>
                  <a:pt x="251" y="96"/>
                </a:lnTo>
                <a:lnTo>
                  <a:pt x="249" y="101"/>
                </a:lnTo>
                <a:lnTo>
                  <a:pt x="253" y="108"/>
                </a:lnTo>
                <a:lnTo>
                  <a:pt x="255" y="101"/>
                </a:lnTo>
                <a:lnTo>
                  <a:pt x="260" y="100"/>
                </a:lnTo>
                <a:lnTo>
                  <a:pt x="264" y="103"/>
                </a:lnTo>
                <a:lnTo>
                  <a:pt x="265" y="108"/>
                </a:lnTo>
                <a:lnTo>
                  <a:pt x="274" y="111"/>
                </a:lnTo>
                <a:lnTo>
                  <a:pt x="280" y="108"/>
                </a:lnTo>
                <a:lnTo>
                  <a:pt x="276" y="113"/>
                </a:lnTo>
                <a:lnTo>
                  <a:pt x="260" y="112"/>
                </a:lnTo>
                <a:lnTo>
                  <a:pt x="259" y="119"/>
                </a:lnTo>
                <a:lnTo>
                  <a:pt x="265" y="116"/>
                </a:lnTo>
                <a:lnTo>
                  <a:pt x="261" y="128"/>
                </a:lnTo>
                <a:lnTo>
                  <a:pt x="261" y="134"/>
                </a:lnTo>
                <a:lnTo>
                  <a:pt x="268" y="141"/>
                </a:lnTo>
                <a:lnTo>
                  <a:pt x="265" y="135"/>
                </a:lnTo>
                <a:lnTo>
                  <a:pt x="272" y="138"/>
                </a:lnTo>
                <a:lnTo>
                  <a:pt x="278" y="143"/>
                </a:lnTo>
                <a:lnTo>
                  <a:pt x="283" y="145"/>
                </a:lnTo>
                <a:lnTo>
                  <a:pt x="282" y="139"/>
                </a:lnTo>
                <a:lnTo>
                  <a:pt x="284" y="132"/>
                </a:lnTo>
                <a:lnTo>
                  <a:pt x="284" y="139"/>
                </a:lnTo>
                <a:lnTo>
                  <a:pt x="287" y="142"/>
                </a:lnTo>
                <a:lnTo>
                  <a:pt x="292" y="128"/>
                </a:lnTo>
                <a:lnTo>
                  <a:pt x="292" y="141"/>
                </a:lnTo>
                <a:lnTo>
                  <a:pt x="297" y="143"/>
                </a:lnTo>
                <a:lnTo>
                  <a:pt x="291" y="150"/>
                </a:lnTo>
                <a:lnTo>
                  <a:pt x="292" y="155"/>
                </a:lnTo>
                <a:lnTo>
                  <a:pt x="298" y="151"/>
                </a:lnTo>
                <a:lnTo>
                  <a:pt x="301" y="155"/>
                </a:lnTo>
                <a:lnTo>
                  <a:pt x="307" y="154"/>
                </a:lnTo>
                <a:lnTo>
                  <a:pt x="305" y="159"/>
                </a:lnTo>
                <a:lnTo>
                  <a:pt x="301" y="166"/>
                </a:lnTo>
                <a:lnTo>
                  <a:pt x="301" y="170"/>
                </a:lnTo>
                <a:lnTo>
                  <a:pt x="313" y="166"/>
                </a:lnTo>
                <a:lnTo>
                  <a:pt x="318" y="166"/>
                </a:lnTo>
                <a:lnTo>
                  <a:pt x="324" y="161"/>
                </a:lnTo>
                <a:lnTo>
                  <a:pt x="337" y="155"/>
                </a:lnTo>
                <a:lnTo>
                  <a:pt x="336" y="150"/>
                </a:lnTo>
                <a:lnTo>
                  <a:pt x="341" y="143"/>
                </a:lnTo>
                <a:close/>
                <a:moveTo>
                  <a:pt x="349" y="132"/>
                </a:moveTo>
                <a:lnTo>
                  <a:pt x="345" y="153"/>
                </a:lnTo>
                <a:lnTo>
                  <a:pt x="343" y="158"/>
                </a:lnTo>
                <a:lnTo>
                  <a:pt x="343" y="165"/>
                </a:lnTo>
                <a:lnTo>
                  <a:pt x="340" y="170"/>
                </a:lnTo>
                <a:lnTo>
                  <a:pt x="344" y="165"/>
                </a:lnTo>
                <a:lnTo>
                  <a:pt x="347" y="151"/>
                </a:lnTo>
                <a:lnTo>
                  <a:pt x="349" y="145"/>
                </a:lnTo>
                <a:lnTo>
                  <a:pt x="351" y="126"/>
                </a:lnTo>
                <a:lnTo>
                  <a:pt x="349" y="13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5" name="TextBox 4">
            <a:extLst>
              <a:ext uri="{FF2B5EF4-FFF2-40B4-BE49-F238E27FC236}">
                <a16:creationId xmlns:a16="http://schemas.microsoft.com/office/drawing/2014/main" id="{6C1201BE-A8F7-5497-DEAE-ED1757CDEDDF}"/>
              </a:ext>
            </a:extLst>
          </p:cNvPr>
          <p:cNvSpPr txBox="1"/>
          <p:nvPr/>
        </p:nvSpPr>
        <p:spPr>
          <a:xfrm>
            <a:off x="1283286" y="1516665"/>
            <a:ext cx="132726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Dynamic Pricing</a:t>
            </a:r>
            <a:endParaRPr lang="en-US" spc="-60" dirty="0"/>
          </a:p>
        </p:txBody>
      </p:sp>
      <p:sp>
        <p:nvSpPr>
          <p:cNvPr id="6" name="Rectangle 5">
            <a:extLst>
              <a:ext uri="{FF2B5EF4-FFF2-40B4-BE49-F238E27FC236}">
                <a16:creationId xmlns:a16="http://schemas.microsoft.com/office/drawing/2014/main" id="{3F194ECD-34FD-3851-F02E-6378DABBCCD3}"/>
              </a:ext>
            </a:extLst>
          </p:cNvPr>
          <p:cNvSpPr/>
          <p:nvPr/>
        </p:nvSpPr>
        <p:spPr>
          <a:xfrm>
            <a:off x="9686798" y="4211844"/>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solidFill>
                  <a:schemeClr val="bg1"/>
                </a:solidFill>
                <a:latin typeface="Aptos" panose="020B0004020202020204" pitchFamily="34" charset="0"/>
              </a:rPr>
              <a:t>AUGUST</a:t>
            </a:r>
          </a:p>
        </p:txBody>
      </p:sp>
      <p:sp>
        <p:nvSpPr>
          <p:cNvPr id="18" name="Freeform: Shape 17">
            <a:extLst>
              <a:ext uri="{FF2B5EF4-FFF2-40B4-BE49-F238E27FC236}">
                <a16:creationId xmlns:a16="http://schemas.microsoft.com/office/drawing/2014/main" id="{07349029-D89B-94C5-882C-391CAFFB0CF1}"/>
              </a:ext>
            </a:extLst>
          </p:cNvPr>
          <p:cNvSpPr/>
          <p:nvPr/>
        </p:nvSpPr>
        <p:spPr>
          <a:xfrm>
            <a:off x="9686798" y="4393701"/>
            <a:ext cx="2024245" cy="45707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hlinkClick r:id="rId10"/>
              </a:rPr>
              <a:t>Special session</a:t>
            </a:r>
            <a:r>
              <a:rPr lang="en-US" sz="1400">
                <a:solidFill>
                  <a:schemeClr val="tx1"/>
                </a:solidFill>
                <a:latin typeface="Aptos" panose="020B0004020202020204" pitchFamily="34" charset="0"/>
              </a:rPr>
              <a:t> to address redistricting</a:t>
            </a:r>
          </a:p>
        </p:txBody>
      </p:sp>
    </p:spTree>
    <p:extLst>
      <p:ext uri="{BB962C8B-B14F-4D97-AF65-F5344CB8AC3E}">
        <p14:creationId xmlns:p14="http://schemas.microsoft.com/office/powerpoint/2010/main" val="92891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8B0E1-4F7D-F3C6-4812-EC64DC1A0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D8AD9-C2DA-0792-AA2F-19333BBAC224}"/>
              </a:ext>
            </a:extLst>
          </p:cNvPr>
          <p:cNvSpPr>
            <a:spLocks noGrp="1"/>
          </p:cNvSpPr>
          <p:nvPr>
            <p:ph type="title"/>
          </p:nvPr>
        </p:nvSpPr>
        <p:spPr/>
        <p:txBody>
          <a:bodyPr/>
          <a:lstStyle/>
          <a:p>
            <a:r>
              <a:rPr lang="en-US"/>
              <a:t>Highlights from Other State Legislative Sessions in April</a:t>
            </a:r>
          </a:p>
        </p:txBody>
      </p:sp>
      <p:sp>
        <p:nvSpPr>
          <p:cNvPr id="3" name="Slide Number Placeholder 2">
            <a:extLst>
              <a:ext uri="{FF2B5EF4-FFF2-40B4-BE49-F238E27FC236}">
                <a16:creationId xmlns:a16="http://schemas.microsoft.com/office/drawing/2014/main" id="{66E7AC1E-8FB2-6DF5-8CFF-6C95D00EE489}"/>
              </a:ext>
            </a:extLst>
          </p:cNvPr>
          <p:cNvSpPr>
            <a:spLocks noGrp="1"/>
          </p:cNvSpPr>
          <p:nvPr>
            <p:ph type="sldNum" sz="quarter" idx="10"/>
          </p:nvPr>
        </p:nvSpPr>
        <p:spPr/>
        <p:txBody>
          <a:bodyPr/>
          <a:lstStyle/>
          <a:p>
            <a:fld id="{233A6ECB-A6F5-154E-941C-89FF089A4B22}" type="slidenum">
              <a:rPr lang="en-US" smtClean="0"/>
              <a:pPr/>
              <a:t>23</a:t>
            </a:fld>
            <a:endParaRPr lang="en-US"/>
          </a:p>
        </p:txBody>
      </p:sp>
      <p:sp>
        <p:nvSpPr>
          <p:cNvPr id="5" name="Text Placeholder 4">
            <a:extLst>
              <a:ext uri="{FF2B5EF4-FFF2-40B4-BE49-F238E27FC236}">
                <a16:creationId xmlns:a16="http://schemas.microsoft.com/office/drawing/2014/main" id="{E31591CC-AA4B-1311-6C7A-A2D8B7A1B1B0}"/>
              </a:ext>
            </a:extLst>
          </p:cNvPr>
          <p:cNvSpPr>
            <a:spLocks noGrp="1"/>
          </p:cNvSpPr>
          <p:nvPr>
            <p:ph type="body" sz="quarter" idx="12"/>
          </p:nvPr>
        </p:nvSpPr>
        <p:spPr>
          <a:xfrm>
            <a:off x="640050" y="6243420"/>
            <a:ext cx="8245332" cy="365125"/>
          </a:xfrm>
        </p:spPr>
        <p:txBody>
          <a:bodyPr/>
          <a:lstStyle/>
          <a:p>
            <a:r>
              <a:rPr lang="en-US"/>
              <a:t>Note: Kansas first adjournment was March 27 followed by a veto session April 9–10.</a:t>
            </a:r>
          </a:p>
          <a:p>
            <a:r>
              <a:rPr lang="en-US"/>
              <a:t>Sources: </a:t>
            </a:r>
            <a:r>
              <a:rPr lang="en-US">
                <a:hlinkClick r:id="rId3"/>
              </a:rPr>
              <a:t>Alabama Bill List</a:t>
            </a:r>
            <a:r>
              <a:rPr lang="en-US"/>
              <a:t>; </a:t>
            </a:r>
            <a:r>
              <a:rPr lang="en-US">
                <a:hlinkClick r:id="rId4"/>
              </a:rPr>
              <a:t>Arkansas Acts</a:t>
            </a:r>
            <a:r>
              <a:rPr lang="en-US"/>
              <a:t>; </a:t>
            </a:r>
            <a:r>
              <a:rPr lang="en-US">
                <a:hlinkClick r:id="rId5"/>
              </a:rPr>
              <a:t>Idaho Enacted Legislation</a:t>
            </a:r>
            <a:r>
              <a:rPr lang="en-US"/>
              <a:t>; </a:t>
            </a:r>
            <a:r>
              <a:rPr lang="en-US">
                <a:solidFill>
                  <a:srgbClr val="35AEE1"/>
                </a:solidFill>
                <a:hlinkClick r:id="rId6">
                  <a:extLst>
                    <a:ext uri="{A12FA001-AC4F-418D-AE19-62706E023703}">
                      <ahyp:hlinkClr xmlns:ahyp="http://schemas.microsoft.com/office/drawing/2018/hyperlinkcolor" val="tx"/>
                    </a:ext>
                  </a:extLst>
                </a:hlinkClick>
              </a:rPr>
              <a:t>Kansas Bill Reports</a:t>
            </a:r>
            <a:endParaRPr lang="en-US"/>
          </a:p>
        </p:txBody>
      </p:sp>
      <p:graphicFrame>
        <p:nvGraphicFramePr>
          <p:cNvPr id="38" name="Table 37">
            <a:extLst>
              <a:ext uri="{FF2B5EF4-FFF2-40B4-BE49-F238E27FC236}">
                <a16:creationId xmlns:a16="http://schemas.microsoft.com/office/drawing/2014/main" id="{88DA6F44-84C9-2E78-B6F3-DE16CBDBC2BD}"/>
              </a:ext>
            </a:extLst>
          </p:cNvPr>
          <p:cNvGraphicFramePr>
            <a:graphicFrameLocks noGrp="1"/>
          </p:cNvGraphicFramePr>
          <p:nvPr>
            <p:extLst>
              <p:ext uri="{D42A27DB-BD31-4B8C-83A1-F6EECF244321}">
                <p14:modId xmlns:p14="http://schemas.microsoft.com/office/powerpoint/2010/main" val="1772765213"/>
              </p:ext>
            </p:extLst>
          </p:nvPr>
        </p:nvGraphicFramePr>
        <p:xfrm>
          <a:off x="630936" y="1298449"/>
          <a:ext cx="10954512" cy="4797324"/>
        </p:xfrm>
        <a:graphic>
          <a:graphicData uri="http://schemas.openxmlformats.org/drawingml/2006/table">
            <a:tbl>
              <a:tblPr firstRow="1" bandRow="1">
                <a:tableStyleId>{3B4B98B0-60AC-42C2-AFA5-B58CD77FA1E5}</a:tableStyleId>
              </a:tblPr>
              <a:tblGrid>
                <a:gridCol w="1540001">
                  <a:extLst>
                    <a:ext uri="{9D8B030D-6E8A-4147-A177-3AD203B41FA5}">
                      <a16:colId xmlns:a16="http://schemas.microsoft.com/office/drawing/2014/main" val="4250936716"/>
                    </a:ext>
                  </a:extLst>
                </a:gridCol>
                <a:gridCol w="6816045">
                  <a:extLst>
                    <a:ext uri="{9D8B030D-6E8A-4147-A177-3AD203B41FA5}">
                      <a16:colId xmlns:a16="http://schemas.microsoft.com/office/drawing/2014/main" val="2651095597"/>
                    </a:ext>
                  </a:extLst>
                </a:gridCol>
                <a:gridCol w="1173018">
                  <a:extLst>
                    <a:ext uri="{9D8B030D-6E8A-4147-A177-3AD203B41FA5}">
                      <a16:colId xmlns:a16="http://schemas.microsoft.com/office/drawing/2014/main" val="3993650833"/>
                    </a:ext>
                  </a:extLst>
                </a:gridCol>
                <a:gridCol w="1425448">
                  <a:extLst>
                    <a:ext uri="{9D8B030D-6E8A-4147-A177-3AD203B41FA5}">
                      <a16:colId xmlns:a16="http://schemas.microsoft.com/office/drawing/2014/main" val="4066476534"/>
                    </a:ext>
                  </a:extLst>
                </a:gridCol>
              </a:tblGrid>
              <a:tr h="165174">
                <a:tc>
                  <a:txBody>
                    <a:bodyPr/>
                    <a:lstStyle/>
                    <a:p>
                      <a:r>
                        <a:rPr lang="en-US" sz="1600" dirty="0">
                          <a:latin typeface="Aptos" panose="020B0004020202020204" pitchFamily="34" charset="0"/>
                        </a:rPr>
                        <a:t>State</a:t>
                      </a:r>
                    </a:p>
                  </a:txBody>
                  <a:tcPr/>
                </a:tc>
                <a:tc>
                  <a:txBody>
                    <a:bodyPr/>
                    <a:lstStyle/>
                    <a:p>
                      <a:r>
                        <a:rPr lang="en-US" sz="1600">
                          <a:latin typeface="Aptos" panose="020B0004020202020204" pitchFamily="34" charset="0"/>
                        </a:rPr>
                        <a:t>Notable Legislation</a:t>
                      </a:r>
                    </a:p>
                  </a:txBody>
                  <a:tcPr/>
                </a:tc>
                <a:tc>
                  <a:txBody>
                    <a:bodyPr/>
                    <a:lstStyle/>
                    <a:p>
                      <a:r>
                        <a:rPr lang="en-US" sz="1600">
                          <a:latin typeface="Aptos" panose="020B0004020202020204" pitchFamily="34" charset="0"/>
                        </a:rPr>
                        <a:t>Adjourned</a:t>
                      </a:r>
                    </a:p>
                  </a:txBody>
                  <a:tcPr/>
                </a:tc>
                <a:tc>
                  <a:txBody>
                    <a:bodyPr/>
                    <a:lstStyle/>
                    <a:p>
                      <a:r>
                        <a:rPr lang="en-US" sz="1600">
                          <a:latin typeface="Aptos" panose="020B0004020202020204" pitchFamily="34" charset="0"/>
                        </a:rPr>
                        <a:t>Bills Enacted</a:t>
                      </a:r>
                    </a:p>
                  </a:txBody>
                  <a:tcPr/>
                </a:tc>
                <a:extLst>
                  <a:ext uri="{0D108BD9-81ED-4DB2-BD59-A6C34878D82A}">
                    <a16:rowId xmlns:a16="http://schemas.microsoft.com/office/drawing/2014/main" val="2163159664"/>
                  </a:ext>
                </a:extLst>
              </a:tr>
              <a:tr h="675712">
                <a:tc>
                  <a:txBody>
                    <a:bodyPr/>
                    <a:lstStyle/>
                    <a:p>
                      <a:r>
                        <a:rPr lang="en-US" sz="1600" b="1">
                          <a:solidFill>
                            <a:srgbClr val="8A5DB5"/>
                          </a:solidFill>
                          <a:latin typeface="Aptos" panose="020B0004020202020204" pitchFamily="34" charset="0"/>
                        </a:rPr>
                        <a:t>Alabama</a:t>
                      </a:r>
                      <a:endParaRPr lang="en-US" sz="1600">
                        <a:latin typeface="Aptos" panose="020B0004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hlinkClick r:id="rId7"/>
                        </a:rPr>
                        <a:t>HB 161</a:t>
                      </a:r>
                      <a:r>
                        <a:rPr lang="en-US" sz="1400" dirty="0">
                          <a:latin typeface="Aptos" panose="020B0004020202020204" pitchFamily="34" charset="0"/>
                        </a:rPr>
                        <a:t> requires app stores to request an individual’s age category and obtain parental consent before a minor can download an app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hlinkClick r:id="rId8"/>
                        </a:rPr>
                        <a:t>SB 270</a:t>
                      </a:r>
                      <a:r>
                        <a:rPr lang="en-US" sz="1400" dirty="0">
                          <a:latin typeface="Aptos" panose="020B0004020202020204" pitchFamily="34" charset="0"/>
                        </a:rPr>
                        <a:t> </a:t>
                      </a:r>
                      <a:r>
                        <a:rPr lang="en-US" sz="1400" dirty="0">
                          <a:solidFill>
                            <a:schemeClr val="tx1"/>
                          </a:solidFill>
                          <a:latin typeface="Aptos" panose="020B0004020202020204" pitchFamily="34" charset="0"/>
                        </a:rPr>
                        <a:t>directs the state regulatory commission to consider data centers’ incremental cost recovery when reviewing proposed contracts with public utilities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ptos" panose="020B0004020202020204" pitchFamily="34" charset="0"/>
                          <a:hlinkClick r:id="rId9"/>
                        </a:rPr>
                        <a:t>HB 351</a:t>
                      </a:r>
                      <a:r>
                        <a:rPr lang="en-US" sz="1400" dirty="0">
                          <a:solidFill>
                            <a:schemeClr val="tx1"/>
                          </a:solidFill>
                          <a:latin typeface="Aptos" panose="020B0004020202020204" pitchFamily="34" charset="0"/>
                        </a:rPr>
                        <a:t>provides </a:t>
                      </a:r>
                      <a:r>
                        <a:rPr lang="en-US" sz="1400" dirty="0">
                          <a:solidFill>
                            <a:schemeClr val="tx1"/>
                          </a:solidFill>
                          <a:latin typeface="Aptos" panose="020B0004020202020204" pitchFamily="34" charset="0"/>
                          <a:hlinkClick r:id="rId10"/>
                        </a:rPr>
                        <a:t>consumers</a:t>
                      </a:r>
                      <a:r>
                        <a:rPr lang="en-US" sz="1400" dirty="0">
                          <a:solidFill>
                            <a:schemeClr val="tx1"/>
                          </a:solidFill>
                          <a:latin typeface="Aptos" panose="020B0004020202020204" pitchFamily="34" charset="0"/>
                        </a:rPr>
                        <a:t> the right to </a:t>
                      </a:r>
                      <a:r>
                        <a:rPr lang="en-US" sz="1400" strike="noStrike" dirty="0">
                          <a:solidFill>
                            <a:schemeClr val="tx1"/>
                          </a:solidFill>
                          <a:latin typeface="Aptos" panose="020B0004020202020204" pitchFamily="34" charset="0"/>
                        </a:rPr>
                        <a:t>access</a:t>
                      </a:r>
                      <a:r>
                        <a:rPr lang="en-US" sz="1400" dirty="0">
                          <a:solidFill>
                            <a:schemeClr val="tx1"/>
                          </a:solidFill>
                          <a:latin typeface="Aptos" panose="020B0004020202020204" pitchFamily="34" charset="0"/>
                        </a:rPr>
                        <a:t>, correct, or delete personal data and opt out of targeted ads and data sales</a:t>
                      </a:r>
                      <a:endParaRPr lang="en-US" sz="1400" strike="sngStrike" dirty="0">
                        <a:solidFill>
                          <a:schemeClr val="tx1"/>
                        </a:solidFill>
                        <a:latin typeface="Aptos" panose="020B0004020202020204" pitchFamily="34" charset="0"/>
                      </a:endParaRPr>
                    </a:p>
                  </a:txBody>
                  <a:tcPr/>
                </a:tc>
                <a:tc>
                  <a:txBody>
                    <a:bodyPr/>
                    <a:lstStyle/>
                    <a:p>
                      <a:pPr algn="r"/>
                      <a:r>
                        <a:rPr lang="en-US" sz="1400">
                          <a:latin typeface="Aptos" panose="020B0004020202020204" pitchFamily="34" charset="0"/>
                        </a:rPr>
                        <a:t>April 9</a:t>
                      </a:r>
                    </a:p>
                    <a:p>
                      <a:pPr algn="r"/>
                      <a:r>
                        <a:rPr lang="en-US" sz="1400">
                          <a:latin typeface="Aptos" panose="020B0004020202020204" pitchFamily="34" charset="0"/>
                          <a:hlinkClick r:id="rId11"/>
                        </a:rPr>
                        <a:t>May special</a:t>
                      </a:r>
                      <a:endParaRPr lang="en-US" sz="1400">
                        <a:latin typeface="Aptos" panose="020B0004020202020204" pitchFamily="34" charset="0"/>
                      </a:endParaRPr>
                    </a:p>
                  </a:txBody>
                  <a:tcPr anchor="ctr"/>
                </a:tc>
                <a:tc>
                  <a:txBody>
                    <a:bodyPr/>
                    <a:lstStyle/>
                    <a:p>
                      <a:pPr algn="r"/>
                      <a:r>
                        <a:rPr lang="en-US" sz="1400">
                          <a:latin typeface="Aptos" panose="020B0004020202020204" pitchFamily="34" charset="0"/>
                        </a:rPr>
                        <a:t>400</a:t>
                      </a:r>
                    </a:p>
                  </a:txBody>
                  <a:tcPr anchor="ctr"/>
                </a:tc>
                <a:extLst>
                  <a:ext uri="{0D108BD9-81ED-4DB2-BD59-A6C34878D82A}">
                    <a16:rowId xmlns:a16="http://schemas.microsoft.com/office/drawing/2014/main" val="373917293"/>
                  </a:ext>
                </a:extLst>
              </a:tr>
              <a:tr h="560604">
                <a:tc>
                  <a:txBody>
                    <a:bodyPr/>
                    <a:lstStyle/>
                    <a:p>
                      <a:r>
                        <a:rPr lang="en-US" sz="1600" b="1">
                          <a:solidFill>
                            <a:srgbClr val="8A5DB5"/>
                          </a:solidFill>
                          <a:latin typeface="Aptos" panose="020B0004020202020204" pitchFamily="34" charset="0"/>
                        </a:rPr>
                        <a:t>Arkansas</a:t>
                      </a:r>
                      <a:endParaRPr lang="en-US" sz="1600">
                        <a:latin typeface="Aptos" panose="020B0004020202020204" pitchFamily="34" charset="0"/>
                      </a:endParaRPr>
                    </a:p>
                  </a:txBody>
                  <a:tcPr anchor="ctr"/>
                </a:tc>
                <a:tc>
                  <a:txBody>
                    <a:bodyPr/>
                    <a:lstStyle/>
                    <a:p>
                      <a:pPr marL="18288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a:solidFill>
                            <a:schemeClr val="tx1"/>
                          </a:solidFill>
                          <a:effectLst/>
                          <a:latin typeface="Aptos" panose="020B0004020202020204" pitchFamily="34" charset="0"/>
                          <a:ea typeface="+mn-ea"/>
                          <a:cs typeface="+mn-cs"/>
                          <a:hlinkClick r:id="rId12"/>
                        </a:rPr>
                        <a:t>HB 1001 / SB1</a:t>
                      </a:r>
                      <a:r>
                        <a:rPr lang="en-US" sz="1400" u="none" kern="1200">
                          <a:solidFill>
                            <a:schemeClr val="tx1"/>
                          </a:solidFill>
                          <a:effectLst/>
                          <a:latin typeface="Aptos" panose="020B0004020202020204" pitchFamily="34" charset="0"/>
                          <a:ea typeface="+mn-ea"/>
                          <a:cs typeface="+mn-cs"/>
                        </a:rPr>
                        <a:t> lowers </a:t>
                      </a:r>
                      <a:r>
                        <a:rPr lang="en-US" sz="1400" kern="1200">
                          <a:solidFill>
                            <a:schemeClr val="tx1"/>
                          </a:solidFill>
                          <a:effectLst/>
                          <a:latin typeface="Aptos" panose="020B0004020202020204" pitchFamily="34" charset="0"/>
                          <a:ea typeface="+mn-ea"/>
                          <a:cs typeface="+mn-cs"/>
                        </a:rPr>
                        <a:t>the top individual income tax rate to 3.7% beginning in 2026 and reduces the top corporate income tax rate to 4.1% beginning in 2027</a:t>
                      </a:r>
                    </a:p>
                  </a:txBody>
                  <a:tcPr anchor="ctr"/>
                </a:tc>
                <a:tc>
                  <a:txBody>
                    <a:bodyPr/>
                    <a:lstStyle/>
                    <a:p>
                      <a:pPr algn="r"/>
                      <a:r>
                        <a:rPr lang="en-US" sz="1400">
                          <a:latin typeface="Aptos" panose="020B0004020202020204" pitchFamily="34" charset="0"/>
                        </a:rPr>
                        <a:t>April 29</a:t>
                      </a:r>
                    </a:p>
                    <a:p>
                      <a:pPr algn="r"/>
                      <a:r>
                        <a:rPr lang="en-US" sz="1400">
                          <a:latin typeface="Aptos" panose="020B0004020202020204" pitchFamily="34" charset="0"/>
                          <a:hlinkClick r:id="rId13"/>
                        </a:rPr>
                        <a:t>May special</a:t>
                      </a:r>
                      <a:endParaRPr lang="en-US" sz="1400">
                        <a:latin typeface="Aptos" panose="020B0004020202020204" pitchFamily="34" charset="0"/>
                      </a:endParaRPr>
                    </a:p>
                  </a:txBody>
                  <a:tcPr anchor="ctr"/>
                </a:tc>
                <a:tc>
                  <a:txBody>
                    <a:bodyPr/>
                    <a:lstStyle/>
                    <a:p>
                      <a:pPr algn="r"/>
                      <a:r>
                        <a:rPr lang="en-US" sz="1400">
                          <a:latin typeface="Aptos" panose="020B0004020202020204" pitchFamily="34" charset="0"/>
                        </a:rPr>
                        <a:t>170+</a:t>
                      </a:r>
                    </a:p>
                  </a:txBody>
                  <a:tcPr anchor="ctr"/>
                </a:tc>
                <a:extLst>
                  <a:ext uri="{0D108BD9-81ED-4DB2-BD59-A6C34878D82A}">
                    <a16:rowId xmlns:a16="http://schemas.microsoft.com/office/drawing/2014/main" val="3900213319"/>
                  </a:ext>
                </a:extLst>
              </a:tr>
              <a:tr h="570601">
                <a:tc>
                  <a:txBody>
                    <a:bodyPr/>
                    <a:lstStyle/>
                    <a:p>
                      <a:pPr algn="l"/>
                      <a:r>
                        <a:rPr lang="en-US" sz="1600" b="1">
                          <a:solidFill>
                            <a:srgbClr val="8A5DB5"/>
                          </a:solidFill>
                          <a:latin typeface="Aptos" panose="020B0004020202020204" pitchFamily="34" charset="0"/>
                        </a:rPr>
                        <a:t>Idaho</a:t>
                      </a:r>
                      <a:endParaRPr lang="en-US" sz="1600">
                        <a:latin typeface="Aptos" panose="020B0004020202020204" pitchFamily="34" charset="0"/>
                      </a:endParaRPr>
                    </a:p>
                  </a:txBody>
                  <a:tcPr anchor="ctr"/>
                </a:tc>
                <a:tc>
                  <a:txBody>
                    <a:bodyPr/>
                    <a:lstStyle/>
                    <a:p>
                      <a:pPr marL="171450" indent="-171450">
                        <a:buFont typeface="Arial" panose="020B0604020202020204" pitchFamily="34" charset="0"/>
                        <a:buChar char="•"/>
                      </a:pPr>
                      <a:r>
                        <a:rPr lang="en-US" sz="1400">
                          <a:latin typeface="Aptos" panose="020B0004020202020204" pitchFamily="34" charset="0"/>
                          <a:hlinkClick r:id="rId14"/>
                        </a:rPr>
                        <a:t>HB 822</a:t>
                      </a:r>
                      <a:r>
                        <a:rPr lang="en-US" sz="1400">
                          <a:latin typeface="Aptos" panose="020B0004020202020204" pitchFamily="34" charset="0"/>
                        </a:rPr>
                        <a:t> </a:t>
                      </a:r>
                      <a:r>
                        <a:rPr lang="en-US" sz="1400">
                          <a:solidFill>
                            <a:schemeClr val="tx1"/>
                          </a:solidFill>
                          <a:latin typeface="Aptos" panose="020B0004020202020204" pitchFamily="34" charset="0"/>
                        </a:rPr>
                        <a:t>requires schools and health providers to notify parents when a child asks to change their pronouns, or use bathrooms or play on teams of another gender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latin typeface="Aptos" panose="020B0004020202020204" pitchFamily="34" charset="0"/>
                          <a:hlinkClick r:id="rId15"/>
                        </a:rPr>
                        <a:t>HB 752</a:t>
                      </a:r>
                      <a:r>
                        <a:rPr lang="en-US" sz="1400">
                          <a:solidFill>
                            <a:schemeClr val="tx1"/>
                          </a:solidFill>
                          <a:latin typeface="Aptos" panose="020B0004020202020204" pitchFamily="34" charset="0"/>
                        </a:rPr>
                        <a:t> creates a misdemeanor crime for entering a restroom in a government building that doesn’t align with sex assigned at birth; law being </a:t>
                      </a:r>
                      <a:r>
                        <a:rPr lang="en-US" sz="1400">
                          <a:solidFill>
                            <a:schemeClr val="tx1"/>
                          </a:solidFill>
                          <a:latin typeface="Aptos" panose="020B0004020202020204" pitchFamily="34" charset="0"/>
                          <a:hlinkClick r:id="rId16"/>
                        </a:rPr>
                        <a:t>challenged</a:t>
                      </a:r>
                      <a:r>
                        <a:rPr lang="en-US" sz="1400">
                          <a:solidFill>
                            <a:schemeClr val="tx1"/>
                          </a:solidFill>
                          <a:latin typeface="Aptos" panose="020B0004020202020204" pitchFamily="34" charset="0"/>
                        </a:rPr>
                        <a:t> in court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Aptos" panose="020B0004020202020204" pitchFamily="34" charset="0"/>
                          <a:hlinkClick r:id="rId17"/>
                        </a:rPr>
                        <a:t>HB 559</a:t>
                      </a:r>
                      <a:r>
                        <a:rPr lang="en-US" sz="1400" b="0">
                          <a:latin typeface="Aptos" panose="020B0004020202020204" pitchFamily="34" charset="0"/>
                        </a:rPr>
                        <a:t> conforms </a:t>
                      </a:r>
                      <a:r>
                        <a:rPr lang="en-US" sz="1400" b="0">
                          <a:solidFill>
                            <a:schemeClr val="tx1"/>
                          </a:solidFill>
                          <a:latin typeface="Aptos" panose="020B0004020202020204" pitchFamily="34" charset="0"/>
                        </a:rPr>
                        <a:t>with most provisions of the 2025 </a:t>
                      </a:r>
                      <a:r>
                        <a:rPr lang="en-US" sz="1400" b="0">
                          <a:latin typeface="Aptos" panose="020B0004020202020204" pitchFamily="34" charset="0"/>
                        </a:rPr>
                        <a:t>GOP tax bill</a:t>
                      </a:r>
                      <a:endParaRPr lang="en-US" sz="1400" b="0" strike="sngStrike">
                        <a:solidFill>
                          <a:srgbClr val="FF0000"/>
                        </a:solidFill>
                        <a:latin typeface="Aptos" panose="020B0004020202020204" pitchFamily="34" charset="0"/>
                      </a:endParaRPr>
                    </a:p>
                  </a:txBody>
                  <a:tcPr anchor="ctr"/>
                </a:tc>
                <a:tc>
                  <a:txBody>
                    <a:bodyPr/>
                    <a:lstStyle/>
                    <a:p>
                      <a:pPr algn="r"/>
                      <a:r>
                        <a:rPr lang="en-US" sz="1400">
                          <a:latin typeface="Aptos" panose="020B0004020202020204" pitchFamily="34" charset="0"/>
                        </a:rPr>
                        <a:t>April 2</a:t>
                      </a:r>
                    </a:p>
                  </a:txBody>
                  <a:tcPr anchor="ctr"/>
                </a:tc>
                <a:tc>
                  <a:txBody>
                    <a:bodyPr/>
                    <a:lstStyle/>
                    <a:p>
                      <a:pPr algn="r"/>
                      <a:r>
                        <a:rPr lang="en-US" sz="1400">
                          <a:latin typeface="Aptos" panose="020B0004020202020204" pitchFamily="34" charset="0"/>
                        </a:rPr>
                        <a:t>340+</a:t>
                      </a:r>
                    </a:p>
                  </a:txBody>
                  <a:tcPr anchor="ctr"/>
                </a:tc>
                <a:extLst>
                  <a:ext uri="{0D108BD9-81ED-4DB2-BD59-A6C34878D82A}">
                    <a16:rowId xmlns:a16="http://schemas.microsoft.com/office/drawing/2014/main" val="2934888508"/>
                  </a:ext>
                </a:extLst>
              </a:tr>
              <a:tr h="675712">
                <a:tc>
                  <a:txBody>
                    <a:bodyPr/>
                    <a:lstStyle/>
                    <a:p>
                      <a:pPr algn="l"/>
                      <a:r>
                        <a:rPr lang="en-US" sz="1600" b="1">
                          <a:solidFill>
                            <a:srgbClr val="8A5DB5"/>
                          </a:solidFill>
                          <a:latin typeface="Aptos" panose="020B0004020202020204" pitchFamily="34" charset="0"/>
                        </a:rPr>
                        <a:t>Kansas</a:t>
                      </a:r>
                      <a:endParaRPr lang="en-US" sz="1600">
                        <a:latin typeface="Aptos" panose="020B0004020202020204" pitchFamily="34" charset="0"/>
                      </a:endParaRPr>
                    </a:p>
                  </a:txBody>
                  <a:tcPr anchor="ctr"/>
                </a:tc>
                <a:tc>
                  <a:txBody>
                    <a:bodyPr/>
                    <a:lstStyle/>
                    <a:p>
                      <a:pPr marL="171450" indent="-171450">
                        <a:buFont typeface="Arial" panose="020B0604020202020204" pitchFamily="34" charset="0"/>
                        <a:buChar char="•"/>
                      </a:pPr>
                      <a:r>
                        <a:rPr lang="en-US" sz="1400">
                          <a:solidFill>
                            <a:schemeClr val="tx1"/>
                          </a:solidFill>
                          <a:latin typeface="Aptos" panose="020B0004020202020204" pitchFamily="34" charset="0"/>
                          <a:hlinkClick r:id="rId18"/>
                        </a:rPr>
                        <a:t>HB 2602</a:t>
                      </a:r>
                      <a:r>
                        <a:rPr lang="en-US" sz="1400">
                          <a:solidFill>
                            <a:schemeClr val="tx1"/>
                          </a:solidFill>
                          <a:latin typeface="Aptos" panose="020B0004020202020204" pitchFamily="34" charset="0"/>
                        </a:rPr>
                        <a:t> allows companies to contribute to gig worker </a:t>
                      </a:r>
                      <a:r>
                        <a:rPr lang="en-US" sz="1400">
                          <a:solidFill>
                            <a:schemeClr val="tx1"/>
                          </a:solidFill>
                          <a:latin typeface="Aptos" panose="020B0004020202020204" pitchFamily="34" charset="0"/>
                          <a:hlinkClick r:id="rId19"/>
                        </a:rPr>
                        <a:t>portable benefit accounts</a:t>
                      </a:r>
                      <a:r>
                        <a:rPr lang="en-US" sz="1400">
                          <a:solidFill>
                            <a:schemeClr val="tx1"/>
                          </a:solidFill>
                          <a:latin typeface="Aptos" panose="020B0004020202020204" pitchFamily="34" charset="0"/>
                        </a:rPr>
                        <a:t> without affecting employment classification; contributions would be tax deductible</a:t>
                      </a:r>
                    </a:p>
                    <a:p>
                      <a:pPr marL="171450" indent="-171450">
                        <a:buFont typeface="Arial" panose="020B0604020202020204" pitchFamily="34" charset="0"/>
                        <a:buChar char="•"/>
                      </a:pPr>
                      <a:r>
                        <a:rPr lang="en-US" sz="1400">
                          <a:solidFill>
                            <a:schemeClr val="tx1"/>
                          </a:solidFill>
                          <a:latin typeface="Aptos" panose="020B0004020202020204" pitchFamily="34" charset="0"/>
                          <a:hlinkClick r:id="rId20"/>
                        </a:rPr>
                        <a:t>HB 2700</a:t>
                      </a:r>
                      <a:r>
                        <a:rPr lang="en-US" sz="1400">
                          <a:solidFill>
                            <a:schemeClr val="tx1"/>
                          </a:solidFill>
                          <a:latin typeface="Aptos" panose="020B0004020202020204" pitchFamily="34" charset="0"/>
                        </a:rPr>
                        <a:t> requires equipment manufacturers to make replacement parts or tools available to repair providers for digital electronic equipment that costs $50 or more</a:t>
                      </a:r>
                    </a:p>
                    <a:p>
                      <a:pPr marL="171450" indent="-171450">
                        <a:buFont typeface="Arial" panose="020B0604020202020204" pitchFamily="34" charset="0"/>
                        <a:buChar char="•"/>
                      </a:pPr>
                      <a:r>
                        <a:rPr lang="en-US" sz="1400">
                          <a:solidFill>
                            <a:schemeClr val="tx1"/>
                          </a:solidFill>
                          <a:latin typeface="Aptos" panose="020B0004020202020204" pitchFamily="34" charset="0"/>
                          <a:hlinkClick r:id="rId21"/>
                        </a:rPr>
                        <a:t>HB 2635</a:t>
                      </a:r>
                      <a:r>
                        <a:rPr lang="en-US" sz="1400">
                          <a:solidFill>
                            <a:schemeClr val="tx1"/>
                          </a:solidFill>
                          <a:latin typeface="Aptos" panose="020B0004020202020204" pitchFamily="34" charset="0"/>
                        </a:rPr>
                        <a:t> prohibits local laws requiring pregnancy centers to offer abortion services and establishes a civil cause of action</a:t>
                      </a:r>
                    </a:p>
                  </a:txBody>
                  <a:tcPr anchor="ctr"/>
                </a:tc>
                <a:tc>
                  <a:txBody>
                    <a:bodyPr/>
                    <a:lstStyle/>
                    <a:p>
                      <a:pPr algn="r"/>
                      <a:r>
                        <a:rPr lang="en-US" sz="1400">
                          <a:latin typeface="Aptos" panose="020B0004020202020204" pitchFamily="34" charset="0"/>
                        </a:rPr>
                        <a:t>April 10</a:t>
                      </a:r>
                    </a:p>
                  </a:txBody>
                  <a:tcPr anchor="ctr"/>
                </a:tc>
                <a:tc>
                  <a:txBody>
                    <a:bodyPr/>
                    <a:lstStyle/>
                    <a:p>
                      <a:pPr algn="r"/>
                      <a:r>
                        <a:rPr lang="en-US" sz="1400">
                          <a:latin typeface="Aptos" panose="020B0004020202020204" pitchFamily="34" charset="0"/>
                        </a:rPr>
                        <a:t>150+</a:t>
                      </a:r>
                    </a:p>
                  </a:txBody>
                  <a:tcPr anchor="ctr"/>
                </a:tc>
                <a:extLst>
                  <a:ext uri="{0D108BD9-81ED-4DB2-BD59-A6C34878D82A}">
                    <a16:rowId xmlns:a16="http://schemas.microsoft.com/office/drawing/2014/main" val="693795719"/>
                  </a:ext>
                </a:extLst>
              </a:tr>
            </a:tbl>
          </a:graphicData>
        </a:graphic>
      </p:graphicFrame>
      <p:pic>
        <p:nvPicPr>
          <p:cNvPr id="16" name="Graphic 15" descr="Internet with solid fill">
            <a:extLst>
              <a:ext uri="{FF2B5EF4-FFF2-40B4-BE49-F238E27FC236}">
                <a16:creationId xmlns:a16="http://schemas.microsoft.com/office/drawing/2014/main" id="{E745D75A-FA75-EF2C-6549-5A4217E7F132}"/>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777821" y="1625270"/>
            <a:ext cx="365760" cy="365760"/>
          </a:xfrm>
          <a:prstGeom prst="rect">
            <a:avLst/>
          </a:prstGeom>
        </p:spPr>
      </p:pic>
      <p:pic>
        <p:nvPicPr>
          <p:cNvPr id="17" name="Graphic 16" descr="Fluorescent Light Bulb with solid fill">
            <a:extLst>
              <a:ext uri="{FF2B5EF4-FFF2-40B4-BE49-F238E27FC236}">
                <a16:creationId xmlns:a16="http://schemas.microsoft.com/office/drawing/2014/main" id="{0A6C84B7-C847-D6FD-CE63-2F83322BFD05}"/>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777821" y="2111945"/>
            <a:ext cx="365760" cy="365760"/>
          </a:xfrm>
          <a:prstGeom prst="rect">
            <a:avLst/>
          </a:prstGeom>
        </p:spPr>
      </p:pic>
      <p:pic>
        <p:nvPicPr>
          <p:cNvPr id="18" name="Graphic 17" descr="Medical with solid fill">
            <a:extLst>
              <a:ext uri="{FF2B5EF4-FFF2-40B4-BE49-F238E27FC236}">
                <a16:creationId xmlns:a16="http://schemas.microsoft.com/office/drawing/2014/main" id="{D8013AFE-D991-A6A9-A57E-32AF57603AE0}"/>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777821" y="3608627"/>
            <a:ext cx="365760" cy="365760"/>
          </a:xfrm>
          <a:prstGeom prst="rect">
            <a:avLst/>
          </a:prstGeom>
        </p:spPr>
      </p:pic>
      <p:pic>
        <p:nvPicPr>
          <p:cNvPr id="20" name="Graphic 19" descr="Tax with solid fill">
            <a:extLst>
              <a:ext uri="{FF2B5EF4-FFF2-40B4-BE49-F238E27FC236}">
                <a16:creationId xmlns:a16="http://schemas.microsoft.com/office/drawing/2014/main" id="{1C0C72C0-428F-9255-C3B9-58E4CEF9CE79}"/>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777821" y="4358667"/>
            <a:ext cx="365760" cy="365760"/>
          </a:xfrm>
          <a:prstGeom prst="rect">
            <a:avLst/>
          </a:prstGeom>
        </p:spPr>
      </p:pic>
      <p:pic>
        <p:nvPicPr>
          <p:cNvPr id="21" name="Graphic 20" descr="Construction worker male with solid fill">
            <a:extLst>
              <a:ext uri="{FF2B5EF4-FFF2-40B4-BE49-F238E27FC236}">
                <a16:creationId xmlns:a16="http://schemas.microsoft.com/office/drawing/2014/main" id="{7C38F93A-8339-3770-6C54-C99F7A45B0DE}"/>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777821" y="4830876"/>
            <a:ext cx="365760" cy="365760"/>
          </a:xfrm>
          <a:prstGeom prst="rect">
            <a:avLst/>
          </a:prstGeom>
        </p:spPr>
      </p:pic>
      <p:pic>
        <p:nvPicPr>
          <p:cNvPr id="22" name="Graphic 21" descr="Internet with solid fill">
            <a:extLst>
              <a:ext uri="{FF2B5EF4-FFF2-40B4-BE49-F238E27FC236}">
                <a16:creationId xmlns:a16="http://schemas.microsoft.com/office/drawing/2014/main" id="{BF8C72F0-6257-F374-1806-99F82E4F5317}"/>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777821" y="5174729"/>
            <a:ext cx="365760" cy="365760"/>
          </a:xfrm>
          <a:prstGeom prst="rect">
            <a:avLst/>
          </a:prstGeom>
        </p:spPr>
      </p:pic>
      <p:pic>
        <p:nvPicPr>
          <p:cNvPr id="23" name="Graphic 22" descr="Medical with solid fill">
            <a:extLst>
              <a:ext uri="{FF2B5EF4-FFF2-40B4-BE49-F238E27FC236}">
                <a16:creationId xmlns:a16="http://schemas.microsoft.com/office/drawing/2014/main" id="{43560DA5-5499-69C8-3FED-2A046C2D54AF}"/>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777821" y="5590837"/>
            <a:ext cx="365760" cy="365760"/>
          </a:xfrm>
          <a:prstGeom prst="rect">
            <a:avLst/>
          </a:prstGeom>
        </p:spPr>
      </p:pic>
      <p:pic>
        <p:nvPicPr>
          <p:cNvPr id="6" name="Graphic 5" descr="Gavel with solid fill">
            <a:extLst>
              <a:ext uri="{FF2B5EF4-FFF2-40B4-BE49-F238E27FC236}">
                <a16:creationId xmlns:a16="http://schemas.microsoft.com/office/drawing/2014/main" id="{F767DD77-C5BB-B274-034F-DE4F10236EF5}"/>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791330" y="3986685"/>
            <a:ext cx="365760" cy="365760"/>
          </a:xfrm>
          <a:prstGeom prst="rect">
            <a:avLst/>
          </a:prstGeom>
        </p:spPr>
      </p:pic>
      <p:pic>
        <p:nvPicPr>
          <p:cNvPr id="9" name="Graphic 8" descr="Folder Search with solid fill">
            <a:extLst>
              <a:ext uri="{FF2B5EF4-FFF2-40B4-BE49-F238E27FC236}">
                <a16:creationId xmlns:a16="http://schemas.microsoft.com/office/drawing/2014/main" id="{3224107A-5932-7BA8-AEAF-7E7502D0DACA}"/>
              </a:ext>
            </a:extLst>
          </p:cNvPr>
          <p:cNvPicPr>
            <a:picLocks noChangeAspect="1"/>
          </p:cNvPicPr>
          <p:nvPr/>
        </p:nvPicPr>
        <p:blipFill>
          <a:blip>
            <a:extLst>
              <a:ext uri="{96DAC541-7B7A-43D3-8B79-37D633B846F1}">
                <asvg:svgBlip xmlns:asvg="http://schemas.microsoft.com/office/drawing/2016/SVG/main" r:embed="rId28"/>
              </a:ext>
            </a:extLst>
          </a:blip>
          <a:srcRect/>
          <a:stretch/>
        </p:blipFill>
        <p:spPr>
          <a:xfrm>
            <a:off x="1779024" y="2537723"/>
            <a:ext cx="393192" cy="393192"/>
          </a:xfrm>
          <a:prstGeom prst="rect">
            <a:avLst/>
          </a:prstGeom>
        </p:spPr>
      </p:pic>
      <p:pic>
        <p:nvPicPr>
          <p:cNvPr id="7" name="Graphic 6" descr="Tax with solid fill">
            <a:extLst>
              <a:ext uri="{FF2B5EF4-FFF2-40B4-BE49-F238E27FC236}">
                <a16:creationId xmlns:a16="http://schemas.microsoft.com/office/drawing/2014/main" id="{C5041A92-F8CA-62BD-7736-B9AF8E0BC12F}"/>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777821" y="3078562"/>
            <a:ext cx="365760" cy="365760"/>
          </a:xfrm>
          <a:prstGeom prst="rect">
            <a:avLst/>
          </a:prstGeom>
        </p:spPr>
      </p:pic>
    </p:spTree>
    <p:extLst>
      <p:ext uri="{BB962C8B-B14F-4D97-AF65-F5344CB8AC3E}">
        <p14:creationId xmlns:p14="http://schemas.microsoft.com/office/powerpoint/2010/main" val="328945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D762E-DAF2-91D3-755F-35B544DBC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2A6B2-9915-831B-3939-611EDBBB1162}"/>
              </a:ext>
            </a:extLst>
          </p:cNvPr>
          <p:cNvSpPr>
            <a:spLocks noGrp="1"/>
          </p:cNvSpPr>
          <p:nvPr>
            <p:ph type="title"/>
          </p:nvPr>
        </p:nvSpPr>
        <p:spPr/>
        <p:txBody>
          <a:bodyPr/>
          <a:lstStyle/>
          <a:p>
            <a:r>
              <a:rPr lang="en-US"/>
              <a:t>Highlights from Other State Legislative Sessions in April  (Cont.)</a:t>
            </a:r>
          </a:p>
        </p:txBody>
      </p:sp>
      <p:sp>
        <p:nvSpPr>
          <p:cNvPr id="3" name="Slide Number Placeholder 2">
            <a:extLst>
              <a:ext uri="{FF2B5EF4-FFF2-40B4-BE49-F238E27FC236}">
                <a16:creationId xmlns:a16="http://schemas.microsoft.com/office/drawing/2014/main" id="{253C7B92-4239-9717-8F4A-5AA5B7258546}"/>
              </a:ext>
            </a:extLst>
          </p:cNvPr>
          <p:cNvSpPr>
            <a:spLocks noGrp="1"/>
          </p:cNvSpPr>
          <p:nvPr>
            <p:ph type="sldNum" sz="quarter" idx="10"/>
          </p:nvPr>
        </p:nvSpPr>
        <p:spPr/>
        <p:txBody>
          <a:bodyPr/>
          <a:lstStyle/>
          <a:p>
            <a:fld id="{233A6ECB-A6F5-154E-941C-89FF089A4B22}" type="slidenum">
              <a:rPr lang="en-US" smtClean="0"/>
              <a:pPr/>
              <a:t>24</a:t>
            </a:fld>
            <a:endParaRPr lang="en-US"/>
          </a:p>
        </p:txBody>
      </p:sp>
      <p:sp>
        <p:nvSpPr>
          <p:cNvPr id="5" name="Text Placeholder 4">
            <a:extLst>
              <a:ext uri="{FF2B5EF4-FFF2-40B4-BE49-F238E27FC236}">
                <a16:creationId xmlns:a16="http://schemas.microsoft.com/office/drawing/2014/main" id="{FA52F3F7-A478-4F57-21CC-0A55723A705F}"/>
              </a:ext>
            </a:extLst>
          </p:cNvPr>
          <p:cNvSpPr>
            <a:spLocks noGrp="1"/>
          </p:cNvSpPr>
          <p:nvPr>
            <p:ph type="body" sz="quarter" idx="12"/>
          </p:nvPr>
        </p:nvSpPr>
        <p:spPr>
          <a:xfrm>
            <a:off x="640050" y="6243420"/>
            <a:ext cx="7713375" cy="365125"/>
          </a:xfrm>
        </p:spPr>
        <p:txBody>
          <a:bodyPr/>
          <a:lstStyle/>
          <a:p>
            <a:r>
              <a:rPr lang="en-US" dirty="0"/>
              <a:t>Sources: </a:t>
            </a:r>
            <a:r>
              <a:rPr lang="en-US" dirty="0">
                <a:solidFill>
                  <a:srgbClr val="35AEE1"/>
                </a:solidFill>
                <a:hlinkClick r:id="rId2"/>
              </a:rPr>
              <a:t>Maine Session Law</a:t>
            </a:r>
            <a:r>
              <a:rPr lang="en-US" dirty="0"/>
              <a:t>; </a:t>
            </a:r>
            <a:r>
              <a:rPr lang="en-US" dirty="0">
                <a:hlinkClick r:id="rId3"/>
              </a:rPr>
              <a:t>Mississippi Report of All Measures</a:t>
            </a:r>
            <a:r>
              <a:rPr lang="en-US" dirty="0"/>
              <a:t>; </a:t>
            </a:r>
            <a:r>
              <a:rPr lang="en-US" dirty="0">
                <a:hlinkClick r:id="rId4"/>
              </a:rPr>
              <a:t>Nebraska Final Worksheet</a:t>
            </a:r>
            <a:r>
              <a:rPr lang="en-US" dirty="0"/>
              <a:t>; </a:t>
            </a:r>
            <a:r>
              <a:rPr lang="en-US" dirty="0">
                <a:hlinkClick r:id="rId5"/>
              </a:rPr>
              <a:t>Tennessee Public Acts</a:t>
            </a:r>
            <a:endParaRPr lang="en-US" dirty="0"/>
          </a:p>
        </p:txBody>
      </p:sp>
      <p:graphicFrame>
        <p:nvGraphicFramePr>
          <p:cNvPr id="38" name="Table 37">
            <a:extLst>
              <a:ext uri="{FF2B5EF4-FFF2-40B4-BE49-F238E27FC236}">
                <a16:creationId xmlns:a16="http://schemas.microsoft.com/office/drawing/2014/main" id="{BB9B22FD-BA05-4A5C-48D8-E9C4446292F2}"/>
              </a:ext>
            </a:extLst>
          </p:cNvPr>
          <p:cNvGraphicFramePr>
            <a:graphicFrameLocks noGrp="1"/>
          </p:cNvGraphicFramePr>
          <p:nvPr>
            <p:extLst>
              <p:ext uri="{D42A27DB-BD31-4B8C-83A1-F6EECF244321}">
                <p14:modId xmlns:p14="http://schemas.microsoft.com/office/powerpoint/2010/main" val="3978154298"/>
              </p:ext>
            </p:extLst>
          </p:nvPr>
        </p:nvGraphicFramePr>
        <p:xfrm>
          <a:off x="676706" y="1259764"/>
          <a:ext cx="10908742" cy="4828421"/>
        </p:xfrm>
        <a:graphic>
          <a:graphicData uri="http://schemas.openxmlformats.org/drawingml/2006/table">
            <a:tbl>
              <a:tblPr firstRow="1" bandRow="1">
                <a:tableStyleId>{3B4B98B0-60AC-42C2-AFA5-B58CD77FA1E5}</a:tableStyleId>
              </a:tblPr>
              <a:tblGrid>
                <a:gridCol w="1514403">
                  <a:extLst>
                    <a:ext uri="{9D8B030D-6E8A-4147-A177-3AD203B41FA5}">
                      <a16:colId xmlns:a16="http://schemas.microsoft.com/office/drawing/2014/main" val="4250936716"/>
                    </a:ext>
                  </a:extLst>
                </a:gridCol>
                <a:gridCol w="6771736">
                  <a:extLst>
                    <a:ext uri="{9D8B030D-6E8A-4147-A177-3AD203B41FA5}">
                      <a16:colId xmlns:a16="http://schemas.microsoft.com/office/drawing/2014/main" val="2651095597"/>
                    </a:ext>
                  </a:extLst>
                </a:gridCol>
                <a:gridCol w="1224864">
                  <a:extLst>
                    <a:ext uri="{9D8B030D-6E8A-4147-A177-3AD203B41FA5}">
                      <a16:colId xmlns:a16="http://schemas.microsoft.com/office/drawing/2014/main" val="3993650833"/>
                    </a:ext>
                  </a:extLst>
                </a:gridCol>
                <a:gridCol w="1397739">
                  <a:extLst>
                    <a:ext uri="{9D8B030D-6E8A-4147-A177-3AD203B41FA5}">
                      <a16:colId xmlns:a16="http://schemas.microsoft.com/office/drawing/2014/main" val="4066476534"/>
                    </a:ext>
                  </a:extLst>
                </a:gridCol>
              </a:tblGrid>
              <a:tr h="347868">
                <a:tc>
                  <a:txBody>
                    <a:bodyPr/>
                    <a:lstStyle/>
                    <a:p>
                      <a:r>
                        <a:rPr lang="en-US" sz="1600" dirty="0">
                          <a:latin typeface="Aptos" panose="020B0004020202020204" pitchFamily="34" charset="0"/>
                        </a:rPr>
                        <a:t>State</a:t>
                      </a:r>
                    </a:p>
                  </a:txBody>
                  <a:tcPr/>
                </a:tc>
                <a:tc>
                  <a:txBody>
                    <a:bodyPr/>
                    <a:lstStyle/>
                    <a:p>
                      <a:r>
                        <a:rPr lang="en-US" sz="1600">
                          <a:latin typeface="Aptos" panose="020B0004020202020204" pitchFamily="34" charset="0"/>
                        </a:rPr>
                        <a:t>Notable Legislation</a:t>
                      </a:r>
                    </a:p>
                  </a:txBody>
                  <a:tcPr/>
                </a:tc>
                <a:tc>
                  <a:txBody>
                    <a:bodyPr/>
                    <a:lstStyle/>
                    <a:p>
                      <a:r>
                        <a:rPr lang="en-US" sz="1600">
                          <a:latin typeface="Aptos" panose="020B0004020202020204" pitchFamily="34" charset="0"/>
                        </a:rPr>
                        <a:t>Adjourned</a:t>
                      </a:r>
                    </a:p>
                  </a:txBody>
                  <a:tcPr/>
                </a:tc>
                <a:tc>
                  <a:txBody>
                    <a:bodyPr/>
                    <a:lstStyle/>
                    <a:p>
                      <a:r>
                        <a:rPr lang="en-US" sz="1600">
                          <a:latin typeface="Aptos" panose="020B0004020202020204" pitchFamily="34" charset="0"/>
                        </a:rPr>
                        <a:t>Bills Enacted</a:t>
                      </a:r>
                    </a:p>
                  </a:txBody>
                  <a:tcPr/>
                </a:tc>
                <a:extLst>
                  <a:ext uri="{0D108BD9-81ED-4DB2-BD59-A6C34878D82A}">
                    <a16:rowId xmlns:a16="http://schemas.microsoft.com/office/drawing/2014/main" val="2163159664"/>
                  </a:ext>
                </a:extLst>
              </a:tr>
              <a:tr h="963636">
                <a:tc>
                  <a:txBody>
                    <a:bodyPr/>
                    <a:lstStyle/>
                    <a:p>
                      <a:pPr algn="l"/>
                      <a:r>
                        <a:rPr lang="en-US" sz="1600" b="1" dirty="0">
                          <a:solidFill>
                            <a:srgbClr val="8A5DB5"/>
                          </a:solidFill>
                          <a:latin typeface="Aptos" panose="020B0004020202020204" pitchFamily="34" charset="0"/>
                        </a:rPr>
                        <a:t>Maine</a:t>
                      </a:r>
                      <a:endParaRPr lang="en-US" sz="1600" dirty="0">
                        <a:latin typeface="Aptos" panose="020B0004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hlinkClick r:id="rId6"/>
                        </a:rPr>
                        <a:t>LD 2212</a:t>
                      </a:r>
                      <a:r>
                        <a:rPr lang="en-US" sz="1400" strike="noStrike" dirty="0">
                          <a:solidFill>
                            <a:srgbClr val="FF0000"/>
                          </a:solidFill>
                          <a:latin typeface="Aptos" panose="020B0004020202020204" pitchFamily="34" charset="0"/>
                        </a:rPr>
                        <a:t> </a:t>
                      </a:r>
                      <a:r>
                        <a:rPr lang="en-US" sz="1400" dirty="0">
                          <a:latin typeface="Aptos" panose="020B0004020202020204" pitchFamily="34" charset="0"/>
                        </a:rPr>
                        <a:t>applies a 2% </a:t>
                      </a:r>
                      <a:r>
                        <a:rPr lang="en-US" sz="1400" dirty="0">
                          <a:latin typeface="Aptos" panose="020B0004020202020204" pitchFamily="34" charset="0"/>
                          <a:hlinkClick r:id="rId7"/>
                        </a:rPr>
                        <a:t>surtax</a:t>
                      </a:r>
                      <a:r>
                        <a:rPr lang="en-US" sz="1400" dirty="0">
                          <a:latin typeface="Aptos" panose="020B0004020202020204" pitchFamily="34" charset="0"/>
                        </a:rPr>
                        <a:t> on annual incomes over $1 million</a:t>
                      </a:r>
                      <a:endParaRPr lang="en-US" sz="1400" strike="sngStrike" dirty="0">
                        <a:solidFill>
                          <a:srgbClr val="FF0000"/>
                        </a:solidFill>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hlinkClick r:id="rId8"/>
                        </a:rPr>
                        <a:t>LD 517</a:t>
                      </a:r>
                      <a:r>
                        <a:rPr lang="en-US" sz="1400" dirty="0">
                          <a:latin typeface="Aptos" panose="020B0004020202020204" pitchFamily="34" charset="0"/>
                        </a:rPr>
                        <a:t> </a:t>
                      </a:r>
                      <a:r>
                        <a:rPr lang="en-US" sz="1400" dirty="0">
                          <a:solidFill>
                            <a:schemeClr val="tx1"/>
                          </a:solidFill>
                          <a:latin typeface="Aptos" panose="020B0004020202020204" pitchFamily="34" charset="0"/>
                        </a:rPr>
                        <a:t>requires political ads to disclose when they contain AI-generated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ptos" panose="020B0004020202020204" pitchFamily="34" charset="0"/>
                          <a:hlinkClick r:id="rId9"/>
                        </a:rPr>
                        <a:t>LD 2106</a:t>
                      </a:r>
                      <a:r>
                        <a:rPr lang="en-US" sz="1400" dirty="0">
                          <a:solidFill>
                            <a:schemeClr val="tx1"/>
                          </a:solidFill>
                          <a:latin typeface="Aptos" panose="020B0004020202020204" pitchFamily="34" charset="0"/>
                        </a:rPr>
                        <a:t> prohibits teachers and public employees from voluntarily permitting entry to law enforcement officers for immigration purposes</a:t>
                      </a:r>
                    </a:p>
                  </a:txBody>
                  <a:tcPr anchor="ctr"/>
                </a:tc>
                <a:tc>
                  <a:txBody>
                    <a:bodyPr/>
                    <a:lstStyle/>
                    <a:p>
                      <a:pPr algn="r"/>
                      <a:r>
                        <a:rPr lang="en-US" sz="1400">
                          <a:latin typeface="Aptos" panose="020B0004020202020204" pitchFamily="34" charset="0"/>
                        </a:rPr>
                        <a:t>April 29</a:t>
                      </a:r>
                    </a:p>
                  </a:txBody>
                  <a:tcPr anchor="ctr"/>
                </a:tc>
                <a:tc>
                  <a:txBody>
                    <a:bodyPr/>
                    <a:lstStyle/>
                    <a:p>
                      <a:pPr algn="r"/>
                      <a:r>
                        <a:rPr lang="en-US" sz="1400">
                          <a:solidFill>
                            <a:schemeClr val="tx1"/>
                          </a:solidFill>
                          <a:latin typeface="Aptos" panose="020B0004020202020204" pitchFamily="34" charset="0"/>
                        </a:rPr>
                        <a:t>270+</a:t>
                      </a:r>
                    </a:p>
                  </a:txBody>
                  <a:tcPr anchor="ctr"/>
                </a:tc>
                <a:extLst>
                  <a:ext uri="{0D108BD9-81ED-4DB2-BD59-A6C34878D82A}">
                    <a16:rowId xmlns:a16="http://schemas.microsoft.com/office/drawing/2014/main" val="3053828472"/>
                  </a:ext>
                </a:extLst>
              </a:tr>
              <a:tr h="892098">
                <a:tc>
                  <a:txBody>
                    <a:bodyPr/>
                    <a:lstStyle/>
                    <a:p>
                      <a:pPr algn="l"/>
                      <a:r>
                        <a:rPr lang="en-US" sz="1600" b="1">
                          <a:solidFill>
                            <a:srgbClr val="8A5DB5"/>
                          </a:solidFill>
                          <a:latin typeface="Aptos" panose="020B0004020202020204" pitchFamily="34" charset="0"/>
                        </a:rPr>
                        <a:t>Mississippi</a:t>
                      </a:r>
                      <a:endParaRPr lang="en-US" sz="1600">
                        <a:latin typeface="Aptos" panose="020B0004020202020204" pitchFamily="34" charset="0"/>
                      </a:endParaRPr>
                    </a:p>
                  </a:txBody>
                  <a:tcPr anchor="ctr"/>
                </a:tc>
                <a:tc>
                  <a:txBody>
                    <a:bodyPr/>
                    <a:lstStyle/>
                    <a:p>
                      <a:pPr marL="171450" indent="-171450">
                        <a:buFont typeface="Arial" panose="020B0604020202020204" pitchFamily="34" charset="0"/>
                        <a:buChar char="•"/>
                      </a:pPr>
                      <a:r>
                        <a:rPr lang="en-US" sz="1400" strike="noStrike">
                          <a:solidFill>
                            <a:schemeClr val="tx1"/>
                          </a:solidFill>
                          <a:latin typeface="Aptos" panose="020B0004020202020204" pitchFamily="34" charset="0"/>
                          <a:hlinkClick r:id="rId10"/>
                        </a:rPr>
                        <a:t>HB 1613</a:t>
                      </a:r>
                      <a:r>
                        <a:rPr lang="en-US" sz="1400" strike="noStrike">
                          <a:solidFill>
                            <a:schemeClr val="tx1"/>
                          </a:solidFill>
                          <a:latin typeface="Aptos" panose="020B0004020202020204" pitchFamily="34" charset="0"/>
                        </a:rPr>
                        <a:t> prohibits the manufacture, dispensing, or prescribing of abortion pills</a:t>
                      </a:r>
                    </a:p>
                    <a:p>
                      <a:pPr marL="171450" indent="-171450">
                        <a:buFont typeface="Arial" panose="020B0604020202020204" pitchFamily="34" charset="0"/>
                        <a:buChar char="•"/>
                      </a:pPr>
                      <a:r>
                        <a:rPr lang="en-US" sz="1400" strike="noStrike">
                          <a:solidFill>
                            <a:schemeClr val="tx1"/>
                          </a:solidFill>
                          <a:latin typeface="Aptos" panose="020B0004020202020204" pitchFamily="34" charset="0"/>
                          <a:hlinkClick r:id="rId11"/>
                        </a:rPr>
                        <a:t>HB 908</a:t>
                      </a:r>
                      <a:r>
                        <a:rPr lang="en-US" sz="1400" strike="noStrike">
                          <a:solidFill>
                            <a:schemeClr val="tx1"/>
                          </a:solidFill>
                          <a:latin typeface="Aptos" panose="020B0004020202020204" pitchFamily="34" charset="0"/>
                        </a:rPr>
                        <a:t> eliminates a 5-day grace period for counting mail-in ballots after an election if Supreme Court </a:t>
                      </a:r>
                      <a:r>
                        <a:rPr lang="en-US" sz="1400" strike="noStrike">
                          <a:solidFill>
                            <a:schemeClr val="tx1"/>
                          </a:solidFill>
                          <a:latin typeface="Aptos" panose="020B0004020202020204" pitchFamily="34" charset="0"/>
                          <a:hlinkClick r:id="rId12"/>
                        </a:rPr>
                        <a:t>rules</a:t>
                      </a:r>
                      <a:r>
                        <a:rPr lang="en-US" sz="1400" strike="noStrike">
                          <a:solidFill>
                            <a:srgbClr val="FF0000"/>
                          </a:solidFill>
                          <a:latin typeface="Aptos" panose="020B0004020202020204" pitchFamily="34" charset="0"/>
                        </a:rPr>
                        <a:t> </a:t>
                      </a:r>
                      <a:r>
                        <a:rPr lang="en-US" sz="1400" strike="noStrike">
                          <a:solidFill>
                            <a:schemeClr val="tx1"/>
                          </a:solidFill>
                          <a:latin typeface="Aptos" panose="020B0004020202020204" pitchFamily="34" charset="0"/>
                        </a:rPr>
                        <a:t>they must be received by Election Day</a:t>
                      </a:r>
                    </a:p>
                  </a:txBody>
                  <a:tcPr anchor="ctr"/>
                </a:tc>
                <a:tc>
                  <a:txBody>
                    <a:bodyPr/>
                    <a:lstStyle/>
                    <a:p>
                      <a:pPr algn="r"/>
                      <a:r>
                        <a:rPr lang="en-US" sz="1400">
                          <a:latin typeface="Aptos" panose="020B0004020202020204" pitchFamily="34" charset="0"/>
                        </a:rPr>
                        <a:t>April 15</a:t>
                      </a:r>
                    </a:p>
                  </a:txBody>
                  <a:tcPr anchor="ctr"/>
                </a:tc>
                <a:tc>
                  <a:txBody>
                    <a:bodyPr/>
                    <a:lstStyle/>
                    <a:p>
                      <a:pPr algn="r"/>
                      <a:r>
                        <a:rPr lang="en-US" sz="1400">
                          <a:latin typeface="Aptos" panose="020B0004020202020204" pitchFamily="34" charset="0"/>
                        </a:rPr>
                        <a:t>370+</a:t>
                      </a:r>
                    </a:p>
                  </a:txBody>
                  <a:tcPr anchor="ctr"/>
                </a:tc>
                <a:extLst>
                  <a:ext uri="{0D108BD9-81ED-4DB2-BD59-A6C34878D82A}">
                    <a16:rowId xmlns:a16="http://schemas.microsoft.com/office/drawing/2014/main" val="1272274876"/>
                  </a:ext>
                </a:extLst>
              </a:tr>
              <a:tr h="1201724">
                <a:tc>
                  <a:txBody>
                    <a:bodyPr/>
                    <a:lstStyle/>
                    <a:p>
                      <a:pPr algn="l"/>
                      <a:r>
                        <a:rPr lang="en-US" sz="1600" b="1">
                          <a:solidFill>
                            <a:srgbClr val="8A5DB5"/>
                          </a:solidFill>
                          <a:latin typeface="Aptos" panose="020B0004020202020204" pitchFamily="34" charset="0"/>
                        </a:rPr>
                        <a:t>Nebraska</a:t>
                      </a:r>
                      <a:endParaRPr lang="en-US" sz="1600">
                        <a:latin typeface="Aptos" panose="020B0004020202020204" pitchFamily="34" charset="0"/>
                      </a:endParaRPr>
                    </a:p>
                  </a:txBody>
                  <a:tcPr anchor="ctr"/>
                </a:tc>
                <a:tc>
                  <a:txBody>
                    <a:bodyPr/>
                    <a:lstStyle/>
                    <a:p>
                      <a:pPr marL="171450" indent="-171450">
                        <a:buFont typeface="Arial" panose="020B0604020202020204" pitchFamily="34" charset="0"/>
                        <a:buChar char="•"/>
                      </a:pPr>
                      <a:r>
                        <a:rPr lang="en-US" sz="1400" dirty="0">
                          <a:solidFill>
                            <a:schemeClr val="tx1"/>
                          </a:solidFill>
                          <a:latin typeface="Aptos" panose="020B0004020202020204" pitchFamily="34" charset="0"/>
                          <a:hlinkClick r:id="rId13"/>
                        </a:rPr>
                        <a:t>LB 258</a:t>
                      </a:r>
                      <a:r>
                        <a:rPr lang="en-US" sz="1400" dirty="0">
                          <a:solidFill>
                            <a:schemeClr val="tx1"/>
                          </a:solidFill>
                          <a:latin typeface="Aptos" panose="020B0004020202020204" pitchFamily="34" charset="0"/>
                        </a:rPr>
                        <a:t> creates a $13.50 minimum wage for youth ages 14 to 16, down from state’s $15 rate for other workers; increases rates by 1.75% each year instead of by inflation</a:t>
                      </a:r>
                    </a:p>
                    <a:p>
                      <a:pPr marL="171450" indent="-171450">
                        <a:buFont typeface="Arial" panose="020B0604020202020204" pitchFamily="34" charset="0"/>
                        <a:buChar char="•"/>
                      </a:pPr>
                      <a:r>
                        <a:rPr lang="en-US" sz="1400" dirty="0">
                          <a:solidFill>
                            <a:schemeClr val="tx1"/>
                          </a:solidFill>
                          <a:latin typeface="Aptos" panose="020B0004020202020204" pitchFamily="34" charset="0"/>
                          <a:hlinkClick r:id="rId14"/>
                        </a:rPr>
                        <a:t>LB 1261</a:t>
                      </a:r>
                      <a:r>
                        <a:rPr lang="en-US" sz="1400" dirty="0">
                          <a:solidFill>
                            <a:schemeClr val="tx1"/>
                          </a:solidFill>
                          <a:latin typeface="Aptos" panose="020B0004020202020204" pitchFamily="34" charset="0"/>
                        </a:rPr>
                        <a:t> prohibits public utilities from using eminent domain to acquire a privately owned facility that’s tied to a data center or other large industrial customer, and requires industrial customers pay all related costs incurred by a public utility</a:t>
                      </a:r>
                    </a:p>
                  </a:txBody>
                  <a:tcPr anchor="ctr"/>
                </a:tc>
                <a:tc>
                  <a:txBody>
                    <a:bodyPr/>
                    <a:lstStyle/>
                    <a:p>
                      <a:pPr algn="r"/>
                      <a:r>
                        <a:rPr lang="en-US" sz="1400">
                          <a:latin typeface="Aptos" panose="020B0004020202020204" pitchFamily="34" charset="0"/>
                        </a:rPr>
                        <a:t>April 17</a:t>
                      </a:r>
                    </a:p>
                  </a:txBody>
                  <a:tcPr anchor="ctr"/>
                </a:tc>
                <a:tc>
                  <a:txBody>
                    <a:bodyPr/>
                    <a:lstStyle/>
                    <a:p>
                      <a:pPr algn="r"/>
                      <a:r>
                        <a:rPr lang="en-US" sz="1400">
                          <a:latin typeface="Aptos" panose="020B0004020202020204" pitchFamily="34" charset="0"/>
                        </a:rPr>
                        <a:t>160+</a:t>
                      </a:r>
                    </a:p>
                  </a:txBody>
                  <a:tcPr anchor="ctr"/>
                </a:tc>
                <a:extLst>
                  <a:ext uri="{0D108BD9-81ED-4DB2-BD59-A6C34878D82A}">
                    <a16:rowId xmlns:a16="http://schemas.microsoft.com/office/drawing/2014/main" val="75689591"/>
                  </a:ext>
                </a:extLst>
              </a:tr>
              <a:tr h="1423095">
                <a:tc>
                  <a:txBody>
                    <a:bodyPr/>
                    <a:lstStyle/>
                    <a:p>
                      <a:pPr algn="l"/>
                      <a:r>
                        <a:rPr lang="en-US" sz="1600" b="1" dirty="0">
                          <a:solidFill>
                            <a:srgbClr val="8A5DB5"/>
                          </a:solidFill>
                          <a:latin typeface="Aptos" panose="020B0004020202020204" pitchFamily="34" charset="0"/>
                        </a:rPr>
                        <a:t>Tennessee</a:t>
                      </a:r>
                      <a:endParaRPr lang="en-US" sz="1600" dirty="0">
                        <a:latin typeface="Aptos" panose="020B0004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latin typeface="Aptos" panose="020B0004020202020204" pitchFamily="34" charset="0"/>
                          <a:hlinkClick r:id="rId15"/>
                        </a:rPr>
                        <a:t>HB 2219</a:t>
                      </a:r>
                      <a:r>
                        <a:rPr lang="en-US" sz="1400">
                          <a:solidFill>
                            <a:schemeClr val="tx1"/>
                          </a:solidFill>
                          <a:latin typeface="Aptos" panose="020B0004020202020204" pitchFamily="34" charset="0"/>
                        </a:rPr>
                        <a:t> requires sheriffs to join a </a:t>
                      </a:r>
                      <a:r>
                        <a:rPr lang="en-US" sz="1400">
                          <a:solidFill>
                            <a:schemeClr val="tx1"/>
                          </a:solidFill>
                          <a:latin typeface="Aptos" panose="020B0004020202020204" pitchFamily="34" charset="0"/>
                          <a:hlinkClick r:id="rId16"/>
                        </a:rPr>
                        <a:t>federal program</a:t>
                      </a:r>
                      <a:r>
                        <a:rPr lang="en-US" sz="1400">
                          <a:solidFill>
                            <a:schemeClr val="tx1"/>
                          </a:solidFill>
                          <a:latin typeface="Aptos" panose="020B0004020202020204" pitchFamily="34" charset="0"/>
                        </a:rPr>
                        <a:t> to enforce immigration laws; other immigration bills include requiring public agencies to verify </a:t>
                      </a:r>
                      <a:r>
                        <a:rPr lang="en-US" sz="1400">
                          <a:solidFill>
                            <a:schemeClr val="tx1"/>
                          </a:solidFill>
                          <a:latin typeface="Aptos" panose="020B0004020202020204" pitchFamily="34" charset="0"/>
                          <a:hlinkClick r:id="rId17"/>
                        </a:rPr>
                        <a:t>work authorization</a:t>
                      </a:r>
                      <a:r>
                        <a:rPr lang="en-US" sz="1400">
                          <a:solidFill>
                            <a:schemeClr val="tx1"/>
                          </a:solidFill>
                          <a:latin typeface="Aptos" panose="020B0004020202020204" pitchFamily="34" charset="0"/>
                        </a:rPr>
                        <a:t> status and </a:t>
                      </a:r>
                      <a:r>
                        <a:rPr lang="en-US" sz="1400">
                          <a:solidFill>
                            <a:schemeClr val="tx1"/>
                          </a:solidFill>
                          <a:latin typeface="Aptos" panose="020B0004020202020204" pitchFamily="34" charset="0"/>
                          <a:hlinkClick r:id="rId18"/>
                        </a:rPr>
                        <a:t>citizenship status</a:t>
                      </a:r>
                      <a:r>
                        <a:rPr lang="en-US" sz="1400">
                          <a:solidFill>
                            <a:schemeClr val="tx1"/>
                          </a:solidFill>
                          <a:latin typeface="Aptos" panose="020B0004020202020204" pitchFamily="34" charset="0"/>
                        </a:rPr>
                        <a:t> for public benefits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latin typeface="Aptos" panose="020B0004020202020204" pitchFamily="34" charset="0"/>
                          <a:hlinkClick r:id="rId19"/>
                        </a:rPr>
                        <a:t>SB 2040</a:t>
                      </a:r>
                      <a:r>
                        <a:rPr lang="en-US" sz="1400">
                          <a:solidFill>
                            <a:schemeClr val="tx1"/>
                          </a:solidFill>
                          <a:latin typeface="Aptos" panose="020B0004020202020204" pitchFamily="34" charset="0"/>
                        </a:rPr>
                        <a:t> prohibits pharmacy benefit managers from owning a pharmacy, regardless of the percentage of ownership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latin typeface="Aptos" panose="020B0004020202020204" pitchFamily="34" charset="0"/>
                          <a:hlinkClick r:id="rId20"/>
                        </a:rPr>
                        <a:t>SB 1469</a:t>
                      </a:r>
                      <a:r>
                        <a:rPr lang="en-US" sz="1400">
                          <a:solidFill>
                            <a:schemeClr val="tx1"/>
                          </a:solidFill>
                          <a:latin typeface="Aptos" panose="020B0004020202020204" pitchFamily="34" charset="0"/>
                        </a:rPr>
                        <a:t> prohibits minors younger than 14 from working as content creators</a:t>
                      </a:r>
                      <a:endParaRPr lang="en-US" sz="1400" strike="sngStrike">
                        <a:solidFill>
                          <a:srgbClr val="FF0000"/>
                        </a:solidFill>
                        <a:latin typeface="Aptos" panose="020B0004020202020204" pitchFamily="34" charset="0"/>
                      </a:endParaRPr>
                    </a:p>
                  </a:txBody>
                  <a:tcPr anchor="ctr"/>
                </a:tc>
                <a:tc>
                  <a:txBody>
                    <a:bodyPr/>
                    <a:lstStyle/>
                    <a:p>
                      <a:pPr algn="r"/>
                      <a:r>
                        <a:rPr lang="en-US" sz="1400">
                          <a:latin typeface="Aptos" panose="020B0004020202020204" pitchFamily="34" charset="0"/>
                        </a:rPr>
                        <a:t>April 23</a:t>
                      </a:r>
                    </a:p>
                    <a:p>
                      <a:pPr algn="r"/>
                      <a:r>
                        <a:rPr lang="en-US" sz="1400">
                          <a:latin typeface="Aptos" panose="020B0004020202020204" pitchFamily="34" charset="0"/>
                          <a:hlinkClick r:id="rId21"/>
                        </a:rPr>
                        <a:t>May special</a:t>
                      </a:r>
                      <a:endParaRPr lang="en-US" sz="1400">
                        <a:latin typeface="Aptos" panose="020B0004020202020204" pitchFamily="34" charset="0"/>
                      </a:endParaRPr>
                    </a:p>
                  </a:txBody>
                  <a:tcPr anchor="ctr"/>
                </a:tc>
                <a:tc>
                  <a:txBody>
                    <a:bodyPr/>
                    <a:lstStyle/>
                    <a:p>
                      <a:pPr algn="r"/>
                      <a:r>
                        <a:rPr lang="en-US" sz="1400">
                          <a:latin typeface="Aptos" panose="020B0004020202020204" pitchFamily="34" charset="0"/>
                        </a:rPr>
                        <a:t>610+</a:t>
                      </a:r>
                    </a:p>
                  </a:txBody>
                  <a:tcPr anchor="ctr"/>
                </a:tc>
                <a:extLst>
                  <a:ext uri="{0D108BD9-81ED-4DB2-BD59-A6C34878D82A}">
                    <a16:rowId xmlns:a16="http://schemas.microsoft.com/office/drawing/2014/main" val="1557834763"/>
                  </a:ext>
                </a:extLst>
              </a:tr>
            </a:tbl>
          </a:graphicData>
        </a:graphic>
      </p:graphicFrame>
      <p:pic>
        <p:nvPicPr>
          <p:cNvPr id="4" name="Graphic 3" descr="Fluorescent Light Bulb with solid fill">
            <a:extLst>
              <a:ext uri="{FF2B5EF4-FFF2-40B4-BE49-F238E27FC236}">
                <a16:creationId xmlns:a16="http://schemas.microsoft.com/office/drawing/2014/main" id="{C34170D9-9286-C77B-9C13-2B522AB20762}"/>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22225" y="3998572"/>
            <a:ext cx="365760" cy="365760"/>
          </a:xfrm>
          <a:prstGeom prst="rect">
            <a:avLst/>
          </a:prstGeom>
        </p:spPr>
      </p:pic>
      <p:pic>
        <p:nvPicPr>
          <p:cNvPr id="9" name="Graphic 8" descr="Construction worker male with solid fill">
            <a:extLst>
              <a:ext uri="{FF2B5EF4-FFF2-40B4-BE49-F238E27FC236}">
                <a16:creationId xmlns:a16="http://schemas.microsoft.com/office/drawing/2014/main" id="{02CE936A-09D9-2ACD-5A79-B35CFB5D7E54}"/>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30325" y="3519902"/>
            <a:ext cx="365760" cy="365760"/>
          </a:xfrm>
          <a:prstGeom prst="rect">
            <a:avLst/>
          </a:prstGeom>
        </p:spPr>
      </p:pic>
      <p:pic>
        <p:nvPicPr>
          <p:cNvPr id="13" name="Graphic 12" descr="Medical with solid fill">
            <a:extLst>
              <a:ext uri="{FF2B5EF4-FFF2-40B4-BE49-F238E27FC236}">
                <a16:creationId xmlns:a16="http://schemas.microsoft.com/office/drawing/2014/main" id="{C80110BD-1EE7-B70F-6B9E-440FE71E0AD6}"/>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30325" y="2629309"/>
            <a:ext cx="365760" cy="365760"/>
          </a:xfrm>
          <a:prstGeom prst="rect">
            <a:avLst/>
          </a:prstGeom>
        </p:spPr>
      </p:pic>
      <p:pic>
        <p:nvPicPr>
          <p:cNvPr id="16" name="Graphic 15" descr="Inbox Check with solid fill">
            <a:extLst>
              <a:ext uri="{FF2B5EF4-FFF2-40B4-BE49-F238E27FC236}">
                <a16:creationId xmlns:a16="http://schemas.microsoft.com/office/drawing/2014/main" id="{8EA4AE41-ADB6-3923-5A83-CEF317F34C3A}"/>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830325" y="2985696"/>
            <a:ext cx="365760" cy="365760"/>
          </a:xfrm>
          <a:prstGeom prst="rect">
            <a:avLst/>
          </a:prstGeom>
        </p:spPr>
      </p:pic>
      <p:pic>
        <p:nvPicPr>
          <p:cNvPr id="17" name="Graphic 16" descr="Medical with solid fill">
            <a:extLst>
              <a:ext uri="{FF2B5EF4-FFF2-40B4-BE49-F238E27FC236}">
                <a16:creationId xmlns:a16="http://schemas.microsoft.com/office/drawing/2014/main" id="{E600E420-B73F-EBD1-36D0-A6F64E3BB807}"/>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30325" y="5314649"/>
            <a:ext cx="365760" cy="365760"/>
          </a:xfrm>
          <a:prstGeom prst="rect">
            <a:avLst/>
          </a:prstGeom>
        </p:spPr>
      </p:pic>
      <p:pic>
        <p:nvPicPr>
          <p:cNvPr id="19" name="Graphic 18" descr="Address Book with solid fill">
            <a:extLst>
              <a:ext uri="{FF2B5EF4-FFF2-40B4-BE49-F238E27FC236}">
                <a16:creationId xmlns:a16="http://schemas.microsoft.com/office/drawing/2014/main" id="{5F021BC9-0DE3-6C0D-CEFC-689950512043}"/>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830325" y="4762008"/>
            <a:ext cx="365760" cy="365760"/>
          </a:xfrm>
          <a:prstGeom prst="rect">
            <a:avLst/>
          </a:prstGeom>
        </p:spPr>
      </p:pic>
      <p:pic>
        <p:nvPicPr>
          <p:cNvPr id="22" name="Graphic 21" descr="Internet with solid fill">
            <a:extLst>
              <a:ext uri="{FF2B5EF4-FFF2-40B4-BE49-F238E27FC236}">
                <a16:creationId xmlns:a16="http://schemas.microsoft.com/office/drawing/2014/main" id="{DD26E48E-E765-EA55-FE11-528144C14202}"/>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830325" y="5732450"/>
            <a:ext cx="365760" cy="365760"/>
          </a:xfrm>
          <a:prstGeom prst="rect">
            <a:avLst/>
          </a:prstGeom>
        </p:spPr>
      </p:pic>
      <p:pic>
        <p:nvPicPr>
          <p:cNvPr id="15" name="Graphic 14" descr="Tax with solid fill">
            <a:extLst>
              <a:ext uri="{FF2B5EF4-FFF2-40B4-BE49-F238E27FC236}">
                <a16:creationId xmlns:a16="http://schemas.microsoft.com/office/drawing/2014/main" id="{18016176-24ED-7EEC-FC4A-697756852269}"/>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830325" y="1609910"/>
            <a:ext cx="365760" cy="365760"/>
          </a:xfrm>
          <a:prstGeom prst="rect">
            <a:avLst/>
          </a:prstGeom>
        </p:spPr>
      </p:pic>
      <p:pic>
        <p:nvPicPr>
          <p:cNvPr id="20" name="Graphic 19" descr="Internet with solid fill">
            <a:extLst>
              <a:ext uri="{FF2B5EF4-FFF2-40B4-BE49-F238E27FC236}">
                <a16:creationId xmlns:a16="http://schemas.microsoft.com/office/drawing/2014/main" id="{C686423B-D92F-C58A-D62C-D60467E270DD}"/>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830325" y="1912618"/>
            <a:ext cx="365760" cy="365760"/>
          </a:xfrm>
          <a:prstGeom prst="rect">
            <a:avLst/>
          </a:prstGeom>
        </p:spPr>
      </p:pic>
      <p:pic>
        <p:nvPicPr>
          <p:cNvPr id="23" name="Graphic 22" descr="Address Book with solid fill">
            <a:extLst>
              <a:ext uri="{FF2B5EF4-FFF2-40B4-BE49-F238E27FC236}">
                <a16:creationId xmlns:a16="http://schemas.microsoft.com/office/drawing/2014/main" id="{2D1F2310-BA59-F8AB-B290-4AA2C0315ABB}"/>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871764" y="2236461"/>
            <a:ext cx="282883" cy="282883"/>
          </a:xfrm>
          <a:prstGeom prst="rect">
            <a:avLst/>
          </a:prstGeom>
        </p:spPr>
      </p:pic>
    </p:spTree>
    <p:extLst>
      <p:ext uri="{BB962C8B-B14F-4D97-AF65-F5344CB8AC3E}">
        <p14:creationId xmlns:p14="http://schemas.microsoft.com/office/powerpoint/2010/main" val="221354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a:t>State Legislative Sessions</a:t>
            </a:r>
            <a:br>
              <a:rPr lang="en-US"/>
            </a:br>
            <a:r>
              <a:rPr lang="en-US">
                <a:solidFill>
                  <a:schemeClr val="accent1"/>
                </a:solidFill>
              </a:rPr>
              <a:t>February/March </a:t>
            </a:r>
            <a:r>
              <a:rPr lang="en-US">
                <a:solidFill>
                  <a:srgbClr val="8A5DB5"/>
                </a:solidFill>
              </a:rPr>
              <a:t>Adjournments</a:t>
            </a:r>
          </a:p>
        </p:txBody>
      </p:sp>
    </p:spTree>
    <p:extLst>
      <p:ext uri="{BB962C8B-B14F-4D97-AF65-F5344CB8AC3E}">
        <p14:creationId xmlns:p14="http://schemas.microsoft.com/office/powerpoint/2010/main" val="1536878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DD84-EC88-D211-005F-FE5F17F06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32462-82C5-C51C-53F5-5991A61EA138}"/>
              </a:ext>
            </a:extLst>
          </p:cNvPr>
          <p:cNvSpPr>
            <a:spLocks noGrp="1"/>
          </p:cNvSpPr>
          <p:nvPr>
            <p:ph type="title"/>
          </p:nvPr>
        </p:nvSpPr>
        <p:spPr/>
        <p:txBody>
          <a:bodyPr/>
          <a:lstStyle/>
          <a:p>
            <a:r>
              <a:rPr lang="en-US" dirty="0">
                <a:latin typeface="Aptos Black" panose="020B0004020202020204" pitchFamily="34" charset="0"/>
              </a:rPr>
              <a:t>Florida</a:t>
            </a:r>
            <a:r>
              <a:rPr lang="en-US" dirty="0"/>
              <a:t>: Taxes, Energy, and Voting Top List of Passed Legislation</a:t>
            </a:r>
          </a:p>
        </p:txBody>
      </p:sp>
      <p:sp>
        <p:nvSpPr>
          <p:cNvPr id="3" name="Slide Number Placeholder 2">
            <a:extLst>
              <a:ext uri="{FF2B5EF4-FFF2-40B4-BE49-F238E27FC236}">
                <a16:creationId xmlns:a16="http://schemas.microsoft.com/office/drawing/2014/main" id="{76E71DB6-ADD8-B58E-C165-83FEB17C8E0C}"/>
              </a:ext>
            </a:extLst>
          </p:cNvPr>
          <p:cNvSpPr>
            <a:spLocks noGrp="1"/>
          </p:cNvSpPr>
          <p:nvPr>
            <p:ph type="sldNum" sz="quarter" idx="10"/>
          </p:nvPr>
        </p:nvSpPr>
        <p:spPr/>
        <p:txBody>
          <a:bodyPr/>
          <a:lstStyle/>
          <a:p>
            <a:fld id="{233A6ECB-A6F5-154E-941C-89FF089A4B22}" type="slidenum">
              <a:rPr lang="en-US" smtClean="0"/>
              <a:pPr/>
              <a:t>26</a:t>
            </a:fld>
            <a:endParaRPr lang="en-US"/>
          </a:p>
        </p:txBody>
      </p:sp>
      <p:graphicFrame>
        <p:nvGraphicFramePr>
          <p:cNvPr id="26" name="Diagram 25">
            <a:extLst>
              <a:ext uri="{FF2B5EF4-FFF2-40B4-BE49-F238E27FC236}">
                <a16:creationId xmlns:a16="http://schemas.microsoft.com/office/drawing/2014/main" id="{CA06789A-E3A3-E644-77E7-E705493C2516}"/>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BEEDA02D-22F5-EA94-830D-B24C1130CD57}"/>
              </a:ext>
            </a:extLst>
          </p:cNvPr>
          <p:cNvSpPr txBox="1"/>
          <p:nvPr/>
        </p:nvSpPr>
        <p:spPr>
          <a:xfrm>
            <a:off x="1280799" y="3110635"/>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Data Centers</a:t>
            </a:r>
          </a:p>
        </p:txBody>
      </p:sp>
      <p:sp>
        <p:nvSpPr>
          <p:cNvPr id="30" name="TextBox 29">
            <a:extLst>
              <a:ext uri="{FF2B5EF4-FFF2-40B4-BE49-F238E27FC236}">
                <a16:creationId xmlns:a16="http://schemas.microsoft.com/office/drawing/2014/main" id="{151E029E-945B-3D77-658F-F4DC13E0FD1C}"/>
              </a:ext>
            </a:extLst>
          </p:cNvPr>
          <p:cNvSpPr txBox="1"/>
          <p:nvPr/>
        </p:nvSpPr>
        <p:spPr>
          <a:xfrm>
            <a:off x="1280799" y="5486191"/>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Firearm  Program</a:t>
            </a:r>
          </a:p>
        </p:txBody>
      </p:sp>
      <p:sp>
        <p:nvSpPr>
          <p:cNvPr id="32" name="Straight Connector 31">
            <a:extLst>
              <a:ext uri="{FF2B5EF4-FFF2-40B4-BE49-F238E27FC236}">
                <a16:creationId xmlns:a16="http://schemas.microsoft.com/office/drawing/2014/main" id="{761749AE-40F7-CB0E-8EAA-5621FC592BE5}"/>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38" name="Freeform: Shape 37">
            <a:extLst>
              <a:ext uri="{FF2B5EF4-FFF2-40B4-BE49-F238E27FC236}">
                <a16:creationId xmlns:a16="http://schemas.microsoft.com/office/drawing/2014/main" id="{4FB7D188-A095-7960-1352-4D5519155990}"/>
              </a:ext>
            </a:extLst>
          </p:cNvPr>
          <p:cNvSpPr/>
          <p:nvPr/>
        </p:nvSpPr>
        <p:spPr>
          <a:xfrm>
            <a:off x="9686798" y="2701084"/>
            <a:ext cx="2103120" cy="98807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transmission or bill becomes law</a:t>
            </a:r>
          </a:p>
        </p:txBody>
      </p:sp>
      <p:sp>
        <p:nvSpPr>
          <p:cNvPr id="39" name="Straight Connector 38">
            <a:extLst>
              <a:ext uri="{FF2B5EF4-FFF2-40B4-BE49-F238E27FC236}">
                <a16:creationId xmlns:a16="http://schemas.microsoft.com/office/drawing/2014/main" id="{1BE6A5F2-AC03-7BA3-70E0-9BA44350CC25}"/>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40" name="Freeform: Shape 39">
            <a:extLst>
              <a:ext uri="{FF2B5EF4-FFF2-40B4-BE49-F238E27FC236}">
                <a16:creationId xmlns:a16="http://schemas.microsoft.com/office/drawing/2014/main" id="{DE2174F0-F1F7-35AE-4E5F-C3C43999FA03}"/>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41" name="Freeform: Shape 40">
            <a:extLst>
              <a:ext uri="{FF2B5EF4-FFF2-40B4-BE49-F238E27FC236}">
                <a16:creationId xmlns:a16="http://schemas.microsoft.com/office/drawing/2014/main" id="{CC48C308-A679-1F19-C88F-857C31A1A1A0}"/>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45" name="Text Placeholder 26">
            <a:extLst>
              <a:ext uri="{FF2B5EF4-FFF2-40B4-BE49-F238E27FC236}">
                <a16:creationId xmlns:a16="http://schemas.microsoft.com/office/drawing/2014/main" id="{D3CA3E4C-1561-44AF-B52D-98675A906AA0}"/>
              </a:ext>
            </a:extLst>
          </p:cNvPr>
          <p:cNvSpPr>
            <a:spLocks noGrp="1"/>
          </p:cNvSpPr>
          <p:nvPr>
            <p:ph type="body" sz="quarter" idx="12"/>
          </p:nvPr>
        </p:nvSpPr>
        <p:spPr>
          <a:xfrm>
            <a:off x="640050" y="6243420"/>
            <a:ext cx="6954837" cy="365125"/>
          </a:xfrm>
        </p:spPr>
        <p:txBody>
          <a:bodyPr/>
          <a:lstStyle/>
          <a:p>
            <a:r>
              <a:rPr lang="en-US"/>
              <a:t>Sources: </a:t>
            </a:r>
            <a:r>
              <a:rPr lang="en-US">
                <a:hlinkClick r:id="rId7"/>
              </a:rPr>
              <a:t>Florida Legislature Statistics Report</a:t>
            </a:r>
            <a:r>
              <a:rPr lang="en-US"/>
              <a:t>; </a:t>
            </a:r>
            <a:r>
              <a:rPr lang="en-US">
                <a:hlinkClick r:id="rId8"/>
              </a:rPr>
              <a:t>Regular Session Dates</a:t>
            </a:r>
            <a:r>
              <a:rPr lang="en-US"/>
              <a:t>; </a:t>
            </a:r>
            <a:r>
              <a:rPr lang="en-US">
                <a:hlinkClick r:id="rId9"/>
              </a:rPr>
              <a:t>Florida Constitution</a:t>
            </a:r>
            <a:endParaRPr lang="en-US"/>
          </a:p>
        </p:txBody>
      </p:sp>
      <p:sp>
        <p:nvSpPr>
          <p:cNvPr id="46" name="TextBox 45">
            <a:extLst>
              <a:ext uri="{FF2B5EF4-FFF2-40B4-BE49-F238E27FC236}">
                <a16:creationId xmlns:a16="http://schemas.microsoft.com/office/drawing/2014/main" id="{2BC63A61-02A0-C8C6-976B-EEBF00A315DD}"/>
              </a:ext>
            </a:extLst>
          </p:cNvPr>
          <p:cNvSpPr txBox="1"/>
          <p:nvPr/>
        </p:nvSpPr>
        <p:spPr>
          <a:xfrm>
            <a:off x="1280799" y="3900648"/>
            <a:ext cx="134844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Greenhouse gas rules</a:t>
            </a:r>
          </a:p>
        </p:txBody>
      </p:sp>
      <p:sp>
        <p:nvSpPr>
          <p:cNvPr id="5" name="Freeform: Shape 4">
            <a:extLst>
              <a:ext uri="{FF2B5EF4-FFF2-40B4-BE49-F238E27FC236}">
                <a16:creationId xmlns:a16="http://schemas.microsoft.com/office/drawing/2014/main" id="{79D99683-F628-2776-A263-E7F20CF4F740}"/>
              </a:ext>
            </a:extLst>
          </p:cNvPr>
          <p:cNvSpPr/>
          <p:nvPr/>
        </p:nvSpPr>
        <p:spPr>
          <a:xfrm>
            <a:off x="9537700" y="4942830"/>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a:solidFill>
                  <a:schemeClr val="tx1"/>
                </a:solidFill>
                <a:latin typeface="Aptos" panose="020B0004020202020204" pitchFamily="34" charset="0"/>
              </a:rPr>
              <a:t>Bill Stats</a:t>
            </a:r>
            <a:endParaRPr lang="en-US" sz="1600" b="1" kern="1200">
              <a:solidFill>
                <a:schemeClr val="tx1"/>
              </a:solidFill>
              <a:latin typeface="Aptos" panose="020B0004020202020204" pitchFamily="34" charset="0"/>
            </a:endParaRPr>
          </a:p>
        </p:txBody>
      </p:sp>
      <p:sp>
        <p:nvSpPr>
          <p:cNvPr id="6" name="Straight Connector 5">
            <a:extLst>
              <a:ext uri="{FF2B5EF4-FFF2-40B4-BE49-F238E27FC236}">
                <a16:creationId xmlns:a16="http://schemas.microsoft.com/office/drawing/2014/main" id="{AF8E7970-3D91-27FD-5616-28D5A3A9244B}"/>
              </a:ext>
            </a:extLst>
          </p:cNvPr>
          <p:cNvSpPr/>
          <p:nvPr/>
        </p:nvSpPr>
        <p:spPr>
          <a:xfrm>
            <a:off x="9525000" y="5176799"/>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7" name="TextBox 6">
            <a:extLst>
              <a:ext uri="{FF2B5EF4-FFF2-40B4-BE49-F238E27FC236}">
                <a16:creationId xmlns:a16="http://schemas.microsoft.com/office/drawing/2014/main" id="{42FD272B-E69F-BCF3-CCAF-BAF8D3C4FBF4}"/>
              </a:ext>
            </a:extLst>
          </p:cNvPr>
          <p:cNvSpPr txBox="1"/>
          <p:nvPr/>
        </p:nvSpPr>
        <p:spPr>
          <a:xfrm>
            <a:off x="1280799" y="4704029"/>
            <a:ext cx="130608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Voter ID &amp; Citizenship</a:t>
            </a:r>
          </a:p>
        </p:txBody>
      </p:sp>
      <p:sp>
        <p:nvSpPr>
          <p:cNvPr id="9" name="TextBox 8">
            <a:extLst>
              <a:ext uri="{FF2B5EF4-FFF2-40B4-BE49-F238E27FC236}">
                <a16:creationId xmlns:a16="http://schemas.microsoft.com/office/drawing/2014/main" id="{593ADEBC-AFAB-275B-75C0-5C6C4A4E7907}"/>
              </a:ext>
            </a:extLst>
          </p:cNvPr>
          <p:cNvSpPr txBox="1"/>
          <p:nvPr/>
        </p:nvSpPr>
        <p:spPr>
          <a:xfrm>
            <a:off x="1280799" y="2316430"/>
            <a:ext cx="127528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Tax Decoupling</a:t>
            </a:r>
          </a:p>
        </p:txBody>
      </p:sp>
      <p:sp>
        <p:nvSpPr>
          <p:cNvPr id="8" name="Rectangle 7">
            <a:extLst>
              <a:ext uri="{FF2B5EF4-FFF2-40B4-BE49-F238E27FC236}">
                <a16:creationId xmlns:a16="http://schemas.microsoft.com/office/drawing/2014/main" id="{C4237C1B-4A3A-10FB-693F-ED564E46175E}"/>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13</a:t>
            </a:r>
          </a:p>
        </p:txBody>
      </p:sp>
      <p:sp>
        <p:nvSpPr>
          <p:cNvPr id="10" name="Rectangle 9">
            <a:extLst>
              <a:ext uri="{FF2B5EF4-FFF2-40B4-BE49-F238E27FC236}">
                <a16:creationId xmlns:a16="http://schemas.microsoft.com/office/drawing/2014/main" id="{D04C8CD8-7543-5A57-5D06-A571E69E78F4}"/>
              </a:ext>
            </a:extLst>
          </p:cNvPr>
          <p:cNvSpPr/>
          <p:nvPr/>
        </p:nvSpPr>
        <p:spPr>
          <a:xfrm>
            <a:off x="9686798" y="2036933"/>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13</a:t>
            </a:r>
          </a:p>
        </p:txBody>
      </p:sp>
      <p:sp>
        <p:nvSpPr>
          <p:cNvPr id="11" name="Rectangle 10">
            <a:extLst>
              <a:ext uri="{FF2B5EF4-FFF2-40B4-BE49-F238E27FC236}">
                <a16:creationId xmlns:a16="http://schemas.microsoft.com/office/drawing/2014/main" id="{4A5DBC32-A28D-1CA1-4A21-BAF7823358AF}"/>
              </a:ext>
            </a:extLst>
          </p:cNvPr>
          <p:cNvSpPr/>
          <p:nvPr/>
        </p:nvSpPr>
        <p:spPr>
          <a:xfrm>
            <a:off x="9686798" y="2532640"/>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15 DAYS</a:t>
            </a:r>
          </a:p>
        </p:txBody>
      </p:sp>
      <p:sp>
        <p:nvSpPr>
          <p:cNvPr id="12" name="Rectangle 11">
            <a:extLst>
              <a:ext uri="{FF2B5EF4-FFF2-40B4-BE49-F238E27FC236}">
                <a16:creationId xmlns:a16="http://schemas.microsoft.com/office/drawing/2014/main" id="{B9CBF4D1-5F52-63F4-7812-51B3E77CE5A1}"/>
              </a:ext>
            </a:extLst>
          </p:cNvPr>
          <p:cNvSpPr/>
          <p:nvPr/>
        </p:nvSpPr>
        <p:spPr>
          <a:xfrm>
            <a:off x="9686798" y="3412947"/>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solidFill>
                  <a:schemeClr val="bg1"/>
                </a:solidFill>
                <a:latin typeface="Aptos" panose="020B0004020202020204" pitchFamily="34" charset="0"/>
              </a:rPr>
              <a:t>APRIL-JUNE</a:t>
            </a:r>
          </a:p>
        </p:txBody>
      </p:sp>
      <p:sp>
        <p:nvSpPr>
          <p:cNvPr id="13" name="Freeform: Shape 12">
            <a:extLst>
              <a:ext uri="{FF2B5EF4-FFF2-40B4-BE49-F238E27FC236}">
                <a16:creationId xmlns:a16="http://schemas.microsoft.com/office/drawing/2014/main" id="{974AD059-5A34-1DEC-397E-FCEF6A707E40}"/>
              </a:ext>
            </a:extLst>
          </p:cNvPr>
          <p:cNvSpPr>
            <a:spLocks/>
          </p:cNvSpPr>
          <p:nvPr/>
        </p:nvSpPr>
        <p:spPr>
          <a:xfrm>
            <a:off x="9687417" y="1726551"/>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solidFill>
                  <a:schemeClr val="tx1"/>
                </a:solidFill>
                <a:latin typeface="Aptos" panose="020B0004020202020204" pitchFamily="34" charset="0"/>
              </a:rPr>
              <a:t>Session commenced </a:t>
            </a:r>
          </a:p>
        </p:txBody>
      </p:sp>
      <p:sp>
        <p:nvSpPr>
          <p:cNvPr id="14" name="Freeform: Shape 13">
            <a:extLst>
              <a:ext uri="{FF2B5EF4-FFF2-40B4-BE49-F238E27FC236}">
                <a16:creationId xmlns:a16="http://schemas.microsoft.com/office/drawing/2014/main" id="{63D828BC-D260-845E-006B-1B2A85EA4CB2}"/>
              </a:ext>
            </a:extLst>
          </p:cNvPr>
          <p:cNvSpPr>
            <a:spLocks/>
          </p:cNvSpPr>
          <p:nvPr/>
        </p:nvSpPr>
        <p:spPr>
          <a:xfrm>
            <a:off x="9687417" y="2222266"/>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16" name="Freeform: Shape 15">
            <a:extLst>
              <a:ext uri="{FF2B5EF4-FFF2-40B4-BE49-F238E27FC236}">
                <a16:creationId xmlns:a16="http://schemas.microsoft.com/office/drawing/2014/main" id="{41D8C10A-0F3E-A0B7-DFA4-4489BA342FC9}"/>
              </a:ext>
            </a:extLst>
          </p:cNvPr>
          <p:cNvSpPr/>
          <p:nvPr/>
        </p:nvSpPr>
        <p:spPr>
          <a:xfrm>
            <a:off x="9686798" y="3594803"/>
            <a:ext cx="2024245" cy="1129533"/>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April </a:t>
            </a:r>
            <a:r>
              <a:rPr lang="en-US" sz="1400">
                <a:solidFill>
                  <a:schemeClr val="tx1"/>
                </a:solidFill>
                <a:latin typeface="Aptos" panose="020B0004020202020204" pitchFamily="34" charset="0"/>
                <a:hlinkClick r:id="rId10"/>
              </a:rPr>
              <a:t>special session</a:t>
            </a:r>
            <a:r>
              <a:rPr lang="en-US" sz="1400">
                <a:solidFill>
                  <a:schemeClr val="tx1"/>
                </a:solidFill>
                <a:latin typeface="Aptos" panose="020B0004020202020204" pitchFamily="34" charset="0"/>
              </a:rPr>
              <a:t> addressed redistricting</a:t>
            </a:r>
          </a:p>
          <a:p>
            <a:pPr lvl="0" defTabSz="666750">
              <a:lnSpc>
                <a:spcPct val="90000"/>
              </a:lnSpc>
              <a:spcBef>
                <a:spcPct val="0"/>
              </a:spcBef>
              <a:spcAft>
                <a:spcPct val="35000"/>
              </a:spcAft>
            </a:pPr>
            <a:r>
              <a:rPr lang="en-US" sz="1400">
                <a:solidFill>
                  <a:schemeClr val="tx1"/>
                </a:solidFill>
                <a:latin typeface="Aptos" panose="020B0004020202020204" pitchFamily="34" charset="0"/>
              </a:rPr>
              <a:t>May </a:t>
            </a:r>
            <a:r>
              <a:rPr lang="en-US" sz="1400">
                <a:solidFill>
                  <a:schemeClr val="tx1"/>
                </a:solidFill>
                <a:latin typeface="Aptos" panose="020B0004020202020204" pitchFamily="34" charset="0"/>
                <a:hlinkClick r:id="rId11"/>
              </a:rPr>
              <a:t>session</a:t>
            </a:r>
            <a:r>
              <a:rPr lang="en-US" sz="1400">
                <a:solidFill>
                  <a:schemeClr val="tx1"/>
                </a:solidFill>
                <a:latin typeface="Aptos" panose="020B0004020202020204" pitchFamily="34" charset="0"/>
              </a:rPr>
              <a:t> addressed state budget; property taxes over the </a:t>
            </a:r>
            <a:r>
              <a:rPr lang="en-US" sz="1400">
                <a:solidFill>
                  <a:schemeClr val="tx1"/>
                </a:solidFill>
                <a:latin typeface="Aptos" panose="020B0004020202020204" pitchFamily="34" charset="0"/>
                <a:hlinkClick r:id="rId12"/>
              </a:rPr>
              <a:t>summer</a:t>
            </a:r>
            <a:endParaRPr lang="en-US" sz="1400">
              <a:solidFill>
                <a:schemeClr val="tx1"/>
              </a:solidFill>
              <a:latin typeface="Aptos" panose="020B0004020202020204" pitchFamily="34" charset="0"/>
            </a:endParaRPr>
          </a:p>
        </p:txBody>
      </p:sp>
      <p:sp>
        <p:nvSpPr>
          <p:cNvPr id="17" name="Freeform: Shape 16">
            <a:extLst>
              <a:ext uri="{FF2B5EF4-FFF2-40B4-BE49-F238E27FC236}">
                <a16:creationId xmlns:a16="http://schemas.microsoft.com/office/drawing/2014/main" id="{E5AB5926-AA92-3FD1-9208-2BF43AC4165D}"/>
              </a:ext>
            </a:extLst>
          </p:cNvPr>
          <p:cNvSpPr/>
          <p:nvPr/>
        </p:nvSpPr>
        <p:spPr>
          <a:xfrm>
            <a:off x="10192619" y="5567752"/>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220+ Bills Enacted</a:t>
            </a:r>
            <a:endParaRPr lang="en-US" b="1" kern="1200">
              <a:solidFill>
                <a:schemeClr val="tx1"/>
              </a:solidFill>
              <a:latin typeface="Aptos" panose="020B0004020202020204" pitchFamily="34" charset="0"/>
            </a:endParaRPr>
          </a:p>
        </p:txBody>
      </p:sp>
      <p:grpSp>
        <p:nvGrpSpPr>
          <p:cNvPr id="20" name="Group 19">
            <a:extLst>
              <a:ext uri="{FF2B5EF4-FFF2-40B4-BE49-F238E27FC236}">
                <a16:creationId xmlns:a16="http://schemas.microsoft.com/office/drawing/2014/main" id="{B5508EA4-A5EF-FE0A-4BCA-6D0F2A7083BF}"/>
              </a:ext>
            </a:extLst>
          </p:cNvPr>
          <p:cNvGrpSpPr>
            <a:grpSpLocks noChangeAspect="1"/>
          </p:cNvGrpSpPr>
          <p:nvPr/>
        </p:nvGrpSpPr>
        <p:grpSpPr bwMode="auto">
          <a:xfrm>
            <a:off x="3021772" y="3194507"/>
            <a:ext cx="613318" cy="455261"/>
            <a:chOff x="3523610" y="2415689"/>
            <a:chExt cx="645" cy="487"/>
          </a:xfrm>
          <a:solidFill>
            <a:srgbClr val="99866B"/>
          </a:solidFill>
        </p:grpSpPr>
        <p:sp>
          <p:nvSpPr>
            <p:cNvPr id="21" name="Freeform 56">
              <a:extLst>
                <a:ext uri="{FF2B5EF4-FFF2-40B4-BE49-F238E27FC236}">
                  <a16:creationId xmlns:a16="http://schemas.microsoft.com/office/drawing/2014/main" id="{54AC65FF-6A9A-4A83-38AE-7FE7D49BA48F}"/>
                </a:ext>
              </a:extLst>
            </p:cNvPr>
            <p:cNvSpPr>
              <a:spLocks/>
            </p:cNvSpPr>
            <p:nvPr/>
          </p:nvSpPr>
          <p:spPr bwMode="auto">
            <a:xfrm>
              <a:off x="3523795" y="2415730"/>
              <a:ext cx="30" cy="20"/>
            </a:xfrm>
            <a:custGeom>
              <a:avLst/>
              <a:gdLst>
                <a:gd name="T0" fmla="*/ 23 w 30"/>
                <a:gd name="T1" fmla="*/ 8 h 20"/>
                <a:gd name="T2" fmla="*/ 18 w 30"/>
                <a:gd name="T3" fmla="*/ 11 h 20"/>
                <a:gd name="T4" fmla="*/ 12 w 30"/>
                <a:gd name="T5" fmla="*/ 15 h 20"/>
                <a:gd name="T6" fmla="*/ 5 w 30"/>
                <a:gd name="T7" fmla="*/ 18 h 20"/>
                <a:gd name="T8" fmla="*/ 0 w 30"/>
                <a:gd name="T9" fmla="*/ 17 h 20"/>
                <a:gd name="T10" fmla="*/ 4 w 30"/>
                <a:gd name="T11" fmla="*/ 20 h 20"/>
                <a:gd name="T12" fmla="*/ 10 w 30"/>
                <a:gd name="T13" fmla="*/ 17 h 20"/>
                <a:gd name="T14" fmla="*/ 13 w 30"/>
                <a:gd name="T15" fmla="*/ 15 h 20"/>
                <a:gd name="T16" fmla="*/ 25 w 30"/>
                <a:gd name="T17" fmla="*/ 7 h 20"/>
                <a:gd name="T18" fmla="*/ 30 w 30"/>
                <a:gd name="T19" fmla="*/ 0 h 20"/>
                <a:gd name="T20" fmla="*/ 23 w 30"/>
                <a:gd name="T21" fmla="*/ 5 h 20"/>
                <a:gd name="T22" fmla="*/ 23 w 30"/>
                <a:gd name="T2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0">
                  <a:moveTo>
                    <a:pt x="23" y="8"/>
                  </a:moveTo>
                  <a:lnTo>
                    <a:pt x="18" y="11"/>
                  </a:lnTo>
                  <a:lnTo>
                    <a:pt x="12" y="15"/>
                  </a:lnTo>
                  <a:lnTo>
                    <a:pt x="5" y="18"/>
                  </a:lnTo>
                  <a:lnTo>
                    <a:pt x="0" y="17"/>
                  </a:lnTo>
                  <a:lnTo>
                    <a:pt x="4" y="20"/>
                  </a:lnTo>
                  <a:lnTo>
                    <a:pt x="10" y="17"/>
                  </a:lnTo>
                  <a:lnTo>
                    <a:pt x="13" y="15"/>
                  </a:lnTo>
                  <a:lnTo>
                    <a:pt x="25" y="7"/>
                  </a:lnTo>
                  <a:lnTo>
                    <a:pt x="30" y="0"/>
                  </a:lnTo>
                  <a:lnTo>
                    <a:pt x="23" y="5"/>
                  </a:lnTo>
                  <a:lnTo>
                    <a:pt x="23" y="8"/>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2" name="Freeform 57">
              <a:extLst>
                <a:ext uri="{FF2B5EF4-FFF2-40B4-BE49-F238E27FC236}">
                  <a16:creationId xmlns:a16="http://schemas.microsoft.com/office/drawing/2014/main" id="{2E98BDD9-756A-6B6A-325C-65DF35007517}"/>
                </a:ext>
              </a:extLst>
            </p:cNvPr>
            <p:cNvSpPr>
              <a:spLocks/>
            </p:cNvSpPr>
            <p:nvPr/>
          </p:nvSpPr>
          <p:spPr bwMode="auto">
            <a:xfrm>
              <a:off x="3524072" y="2416001"/>
              <a:ext cx="13" cy="6"/>
            </a:xfrm>
            <a:custGeom>
              <a:avLst/>
              <a:gdLst>
                <a:gd name="T0" fmla="*/ 1 w 13"/>
                <a:gd name="T1" fmla="*/ 0 h 6"/>
                <a:gd name="T2" fmla="*/ 0 w 13"/>
                <a:gd name="T3" fmla="*/ 0 h 6"/>
                <a:gd name="T4" fmla="*/ 4 w 13"/>
                <a:gd name="T5" fmla="*/ 6 h 6"/>
                <a:gd name="T6" fmla="*/ 8 w 13"/>
                <a:gd name="T7" fmla="*/ 6 h 6"/>
                <a:gd name="T8" fmla="*/ 13 w 13"/>
                <a:gd name="T9" fmla="*/ 4 h 6"/>
                <a:gd name="T10" fmla="*/ 8 w 13"/>
                <a:gd name="T11" fmla="*/ 5 h 6"/>
                <a:gd name="T12" fmla="*/ 1 w 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1" y="0"/>
                  </a:moveTo>
                  <a:lnTo>
                    <a:pt x="0" y="0"/>
                  </a:lnTo>
                  <a:lnTo>
                    <a:pt x="4" y="6"/>
                  </a:lnTo>
                  <a:lnTo>
                    <a:pt x="8" y="6"/>
                  </a:lnTo>
                  <a:lnTo>
                    <a:pt x="13" y="4"/>
                  </a:lnTo>
                  <a:lnTo>
                    <a:pt x="8" y="5"/>
                  </a:lnTo>
                  <a:lnTo>
                    <a:pt x="1" y="0"/>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3" name="Freeform 58">
              <a:extLst>
                <a:ext uri="{FF2B5EF4-FFF2-40B4-BE49-F238E27FC236}">
                  <a16:creationId xmlns:a16="http://schemas.microsoft.com/office/drawing/2014/main" id="{AC69FD6C-4917-878A-C07D-5211E64CE01C}"/>
                </a:ext>
              </a:extLst>
            </p:cNvPr>
            <p:cNvSpPr>
              <a:spLocks/>
            </p:cNvSpPr>
            <p:nvPr/>
          </p:nvSpPr>
          <p:spPr bwMode="auto">
            <a:xfrm>
              <a:off x="3524133" y="2416174"/>
              <a:ext cx="7" cy="2"/>
            </a:xfrm>
            <a:custGeom>
              <a:avLst/>
              <a:gdLst>
                <a:gd name="T0" fmla="*/ 0 w 7"/>
                <a:gd name="T1" fmla="*/ 2 h 2"/>
                <a:gd name="T2" fmla="*/ 7 w 7"/>
                <a:gd name="T3" fmla="*/ 0 h 2"/>
                <a:gd name="T4" fmla="*/ 0 w 7"/>
                <a:gd name="T5" fmla="*/ 1 h 2"/>
                <a:gd name="T6" fmla="*/ 0 w 7"/>
                <a:gd name="T7" fmla="*/ 2 h 2"/>
              </a:gdLst>
              <a:ahLst/>
              <a:cxnLst>
                <a:cxn ang="0">
                  <a:pos x="T0" y="T1"/>
                </a:cxn>
                <a:cxn ang="0">
                  <a:pos x="T2" y="T3"/>
                </a:cxn>
                <a:cxn ang="0">
                  <a:pos x="T4" y="T5"/>
                </a:cxn>
                <a:cxn ang="0">
                  <a:pos x="T6" y="T7"/>
                </a:cxn>
              </a:cxnLst>
              <a:rect l="0" t="0" r="r" b="b"/>
              <a:pathLst>
                <a:path w="7" h="2">
                  <a:moveTo>
                    <a:pt x="0" y="2"/>
                  </a:moveTo>
                  <a:lnTo>
                    <a:pt x="7" y="0"/>
                  </a:lnTo>
                  <a:lnTo>
                    <a:pt x="0" y="1"/>
                  </a:lnTo>
                  <a:lnTo>
                    <a:pt x="0" y="2"/>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4" name="Freeform 59">
              <a:extLst>
                <a:ext uri="{FF2B5EF4-FFF2-40B4-BE49-F238E27FC236}">
                  <a16:creationId xmlns:a16="http://schemas.microsoft.com/office/drawing/2014/main" id="{6683EE38-FF6C-BAC1-ABAB-DEE0762032C1}"/>
                </a:ext>
              </a:extLst>
            </p:cNvPr>
            <p:cNvSpPr>
              <a:spLocks/>
            </p:cNvSpPr>
            <p:nvPr/>
          </p:nvSpPr>
          <p:spPr bwMode="auto">
            <a:xfrm>
              <a:off x="3524156" y="2416159"/>
              <a:ext cx="4" cy="3"/>
            </a:xfrm>
            <a:custGeom>
              <a:avLst/>
              <a:gdLst>
                <a:gd name="T0" fmla="*/ 3 w 4"/>
                <a:gd name="T1" fmla="*/ 3 h 3"/>
                <a:gd name="T2" fmla="*/ 4 w 4"/>
                <a:gd name="T3" fmla="*/ 3 h 3"/>
                <a:gd name="T4" fmla="*/ 0 w 4"/>
                <a:gd name="T5" fmla="*/ 0 h 3"/>
                <a:gd name="T6" fmla="*/ 3 w 4"/>
                <a:gd name="T7" fmla="*/ 3 h 3"/>
              </a:gdLst>
              <a:ahLst/>
              <a:cxnLst>
                <a:cxn ang="0">
                  <a:pos x="T0" y="T1"/>
                </a:cxn>
                <a:cxn ang="0">
                  <a:pos x="T2" y="T3"/>
                </a:cxn>
                <a:cxn ang="0">
                  <a:pos x="T4" y="T5"/>
                </a:cxn>
                <a:cxn ang="0">
                  <a:pos x="T6" y="T7"/>
                </a:cxn>
              </a:cxnLst>
              <a:rect l="0" t="0" r="r" b="b"/>
              <a:pathLst>
                <a:path w="4" h="3">
                  <a:moveTo>
                    <a:pt x="3" y="3"/>
                  </a:moveTo>
                  <a:lnTo>
                    <a:pt x="4" y="3"/>
                  </a:lnTo>
                  <a:lnTo>
                    <a:pt x="0" y="0"/>
                  </a:lnTo>
                  <a:lnTo>
                    <a:pt x="3" y="3"/>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5" name="Freeform 60">
              <a:extLst>
                <a:ext uri="{FF2B5EF4-FFF2-40B4-BE49-F238E27FC236}">
                  <a16:creationId xmlns:a16="http://schemas.microsoft.com/office/drawing/2014/main" id="{FBA94178-2924-2903-3B55-9AA058FC3ED0}"/>
                </a:ext>
              </a:extLst>
            </p:cNvPr>
            <p:cNvSpPr>
              <a:spLocks/>
            </p:cNvSpPr>
            <p:nvPr/>
          </p:nvSpPr>
          <p:spPr bwMode="auto">
            <a:xfrm>
              <a:off x="3524163" y="2416153"/>
              <a:ext cx="9" cy="8"/>
            </a:xfrm>
            <a:custGeom>
              <a:avLst/>
              <a:gdLst>
                <a:gd name="T0" fmla="*/ 0 w 9"/>
                <a:gd name="T1" fmla="*/ 0 h 8"/>
                <a:gd name="T2" fmla="*/ 6 w 9"/>
                <a:gd name="T3" fmla="*/ 8 h 8"/>
                <a:gd name="T4" fmla="*/ 9 w 9"/>
                <a:gd name="T5" fmla="*/ 8 h 8"/>
                <a:gd name="T6" fmla="*/ 6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6" y="8"/>
                  </a:lnTo>
                  <a:lnTo>
                    <a:pt x="9" y="8"/>
                  </a:lnTo>
                  <a:lnTo>
                    <a:pt x="6" y="4"/>
                  </a:lnTo>
                  <a:lnTo>
                    <a:pt x="0" y="0"/>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7" name="Freeform 61">
              <a:extLst>
                <a:ext uri="{FF2B5EF4-FFF2-40B4-BE49-F238E27FC236}">
                  <a16:creationId xmlns:a16="http://schemas.microsoft.com/office/drawing/2014/main" id="{C45EE2B9-625E-83C0-AC32-1609E50884CD}"/>
                </a:ext>
              </a:extLst>
            </p:cNvPr>
            <p:cNvSpPr>
              <a:spLocks/>
            </p:cNvSpPr>
            <p:nvPr/>
          </p:nvSpPr>
          <p:spPr bwMode="auto">
            <a:xfrm>
              <a:off x="3524198" y="2416144"/>
              <a:ext cx="7" cy="5"/>
            </a:xfrm>
            <a:custGeom>
              <a:avLst/>
              <a:gdLst>
                <a:gd name="T0" fmla="*/ 0 w 7"/>
                <a:gd name="T1" fmla="*/ 5 h 5"/>
                <a:gd name="T2" fmla="*/ 7 w 7"/>
                <a:gd name="T3" fmla="*/ 1 h 5"/>
                <a:gd name="T4" fmla="*/ 7 w 7"/>
                <a:gd name="T5" fmla="*/ 0 h 5"/>
                <a:gd name="T6" fmla="*/ 5 w 7"/>
                <a:gd name="T7" fmla="*/ 0 h 5"/>
                <a:gd name="T8" fmla="*/ 0 w 7"/>
                <a:gd name="T9" fmla="*/ 5 h 5"/>
              </a:gdLst>
              <a:ahLst/>
              <a:cxnLst>
                <a:cxn ang="0">
                  <a:pos x="T0" y="T1"/>
                </a:cxn>
                <a:cxn ang="0">
                  <a:pos x="T2" y="T3"/>
                </a:cxn>
                <a:cxn ang="0">
                  <a:pos x="T4" y="T5"/>
                </a:cxn>
                <a:cxn ang="0">
                  <a:pos x="T6" y="T7"/>
                </a:cxn>
                <a:cxn ang="0">
                  <a:pos x="T8" y="T9"/>
                </a:cxn>
              </a:cxnLst>
              <a:rect l="0" t="0" r="r" b="b"/>
              <a:pathLst>
                <a:path w="7" h="5">
                  <a:moveTo>
                    <a:pt x="0" y="5"/>
                  </a:moveTo>
                  <a:lnTo>
                    <a:pt x="7" y="1"/>
                  </a:lnTo>
                  <a:lnTo>
                    <a:pt x="7" y="0"/>
                  </a:lnTo>
                  <a:lnTo>
                    <a:pt x="5" y="0"/>
                  </a:lnTo>
                  <a:lnTo>
                    <a:pt x="0" y="5"/>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9" name="Freeform 62">
              <a:extLst>
                <a:ext uri="{FF2B5EF4-FFF2-40B4-BE49-F238E27FC236}">
                  <a16:creationId xmlns:a16="http://schemas.microsoft.com/office/drawing/2014/main" id="{09D42F52-7347-DE3F-6EAD-BA905207689D}"/>
                </a:ext>
              </a:extLst>
            </p:cNvPr>
            <p:cNvSpPr>
              <a:spLocks/>
            </p:cNvSpPr>
            <p:nvPr/>
          </p:nvSpPr>
          <p:spPr bwMode="auto">
            <a:xfrm>
              <a:off x="3524219" y="2416131"/>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33" name="Freeform 63">
              <a:extLst>
                <a:ext uri="{FF2B5EF4-FFF2-40B4-BE49-F238E27FC236}">
                  <a16:creationId xmlns:a16="http://schemas.microsoft.com/office/drawing/2014/main" id="{68A2764D-62AF-C561-AAEE-2F6C61C822A1}"/>
                </a:ext>
              </a:extLst>
            </p:cNvPr>
            <p:cNvSpPr>
              <a:spLocks/>
            </p:cNvSpPr>
            <p:nvPr/>
          </p:nvSpPr>
          <p:spPr bwMode="auto">
            <a:xfrm>
              <a:off x="3524231" y="2416083"/>
              <a:ext cx="20" cy="40"/>
            </a:xfrm>
            <a:custGeom>
              <a:avLst/>
              <a:gdLst>
                <a:gd name="T0" fmla="*/ 14 w 20"/>
                <a:gd name="T1" fmla="*/ 11 h 40"/>
                <a:gd name="T2" fmla="*/ 10 w 20"/>
                <a:gd name="T3" fmla="*/ 22 h 40"/>
                <a:gd name="T4" fmla="*/ 2 w 20"/>
                <a:gd name="T5" fmla="*/ 34 h 40"/>
                <a:gd name="T6" fmla="*/ 2 w 20"/>
                <a:gd name="T7" fmla="*/ 35 h 40"/>
                <a:gd name="T8" fmla="*/ 0 w 20"/>
                <a:gd name="T9" fmla="*/ 40 h 40"/>
                <a:gd name="T10" fmla="*/ 13 w 20"/>
                <a:gd name="T11" fmla="*/ 22 h 40"/>
                <a:gd name="T12" fmla="*/ 20 w 20"/>
                <a:gd name="T13" fmla="*/ 0 h 40"/>
                <a:gd name="T14" fmla="*/ 14 w 20"/>
                <a:gd name="T15" fmla="*/ 5 h 40"/>
                <a:gd name="T16" fmla="*/ 14 w 20"/>
                <a:gd name="T1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0">
                  <a:moveTo>
                    <a:pt x="14" y="11"/>
                  </a:moveTo>
                  <a:lnTo>
                    <a:pt x="10" y="22"/>
                  </a:lnTo>
                  <a:lnTo>
                    <a:pt x="2" y="34"/>
                  </a:lnTo>
                  <a:lnTo>
                    <a:pt x="2" y="35"/>
                  </a:lnTo>
                  <a:lnTo>
                    <a:pt x="0" y="40"/>
                  </a:lnTo>
                  <a:lnTo>
                    <a:pt x="13" y="22"/>
                  </a:lnTo>
                  <a:lnTo>
                    <a:pt x="20" y="0"/>
                  </a:lnTo>
                  <a:lnTo>
                    <a:pt x="14" y="5"/>
                  </a:lnTo>
                  <a:lnTo>
                    <a:pt x="14" y="11"/>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34" name="Freeform 64">
              <a:extLst>
                <a:ext uri="{FF2B5EF4-FFF2-40B4-BE49-F238E27FC236}">
                  <a16:creationId xmlns:a16="http://schemas.microsoft.com/office/drawing/2014/main" id="{3E42590A-287D-6142-0947-22423E3FA604}"/>
                </a:ext>
              </a:extLst>
            </p:cNvPr>
            <p:cNvSpPr>
              <a:spLocks/>
            </p:cNvSpPr>
            <p:nvPr/>
          </p:nvSpPr>
          <p:spPr bwMode="auto">
            <a:xfrm>
              <a:off x="3524255" y="241606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36" name="Freeform 66">
              <a:extLst>
                <a:ext uri="{FF2B5EF4-FFF2-40B4-BE49-F238E27FC236}">
                  <a16:creationId xmlns:a16="http://schemas.microsoft.com/office/drawing/2014/main" id="{3D566A77-4955-98D1-4AD5-5D817B1464B5}"/>
                </a:ext>
              </a:extLst>
            </p:cNvPr>
            <p:cNvSpPr>
              <a:spLocks/>
            </p:cNvSpPr>
            <p:nvPr/>
          </p:nvSpPr>
          <p:spPr bwMode="auto">
            <a:xfrm>
              <a:off x="3523610" y="2415689"/>
              <a:ext cx="59" cy="13"/>
            </a:xfrm>
            <a:custGeom>
              <a:avLst/>
              <a:gdLst>
                <a:gd name="T0" fmla="*/ 26 w 59"/>
                <a:gd name="T1" fmla="*/ 6 h 13"/>
                <a:gd name="T2" fmla="*/ 20 w 59"/>
                <a:gd name="T3" fmla="*/ 7 h 13"/>
                <a:gd name="T4" fmla="*/ 14 w 59"/>
                <a:gd name="T5" fmla="*/ 10 h 13"/>
                <a:gd name="T6" fmla="*/ 0 w 59"/>
                <a:gd name="T7" fmla="*/ 13 h 13"/>
                <a:gd name="T8" fmla="*/ 7 w 59"/>
                <a:gd name="T9" fmla="*/ 13 h 13"/>
                <a:gd name="T10" fmla="*/ 44 w 59"/>
                <a:gd name="T11" fmla="*/ 2 h 13"/>
                <a:gd name="T12" fmla="*/ 59 w 59"/>
                <a:gd name="T13" fmla="*/ 0 h 13"/>
                <a:gd name="T14" fmla="*/ 52 w 59"/>
                <a:gd name="T15" fmla="*/ 0 h 13"/>
                <a:gd name="T16" fmla="*/ 40 w 59"/>
                <a:gd name="T17" fmla="*/ 2 h 13"/>
                <a:gd name="T18" fmla="*/ 26 w 59"/>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3">
                  <a:moveTo>
                    <a:pt x="26" y="6"/>
                  </a:moveTo>
                  <a:lnTo>
                    <a:pt x="20" y="7"/>
                  </a:lnTo>
                  <a:lnTo>
                    <a:pt x="14" y="10"/>
                  </a:lnTo>
                  <a:lnTo>
                    <a:pt x="0" y="13"/>
                  </a:lnTo>
                  <a:lnTo>
                    <a:pt x="7" y="13"/>
                  </a:lnTo>
                  <a:lnTo>
                    <a:pt x="44" y="2"/>
                  </a:lnTo>
                  <a:lnTo>
                    <a:pt x="59" y="0"/>
                  </a:lnTo>
                  <a:lnTo>
                    <a:pt x="52" y="0"/>
                  </a:lnTo>
                  <a:lnTo>
                    <a:pt x="40" y="2"/>
                  </a:lnTo>
                  <a:lnTo>
                    <a:pt x="26" y="6"/>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grpSp>
      <p:sp>
        <p:nvSpPr>
          <p:cNvPr id="42" name="Freeform 65">
            <a:extLst>
              <a:ext uri="{FF2B5EF4-FFF2-40B4-BE49-F238E27FC236}">
                <a16:creationId xmlns:a16="http://schemas.microsoft.com/office/drawing/2014/main" id="{95EB4942-60F4-7EF6-7DB9-1E3EA7538CC6}"/>
              </a:ext>
            </a:extLst>
          </p:cNvPr>
          <p:cNvSpPr>
            <a:spLocks/>
          </p:cNvSpPr>
          <p:nvPr/>
        </p:nvSpPr>
        <p:spPr bwMode="auto">
          <a:xfrm>
            <a:off x="9627724" y="5394210"/>
            <a:ext cx="564823" cy="470219"/>
          </a:xfrm>
          <a:custGeom>
            <a:avLst/>
            <a:gdLst>
              <a:gd name="T0" fmla="*/ 673 w 677"/>
              <a:gd name="T1" fmla="*/ 386 h 514"/>
              <a:gd name="T2" fmla="*/ 651 w 677"/>
              <a:gd name="T3" fmla="*/ 315 h 514"/>
              <a:gd name="T4" fmla="*/ 637 w 677"/>
              <a:gd name="T5" fmla="*/ 294 h 514"/>
              <a:gd name="T6" fmla="*/ 576 w 677"/>
              <a:gd name="T7" fmla="*/ 187 h 514"/>
              <a:gd name="T8" fmla="*/ 585 w 677"/>
              <a:gd name="T9" fmla="*/ 190 h 514"/>
              <a:gd name="T10" fmla="*/ 601 w 677"/>
              <a:gd name="T11" fmla="*/ 228 h 514"/>
              <a:gd name="T12" fmla="*/ 599 w 677"/>
              <a:gd name="T13" fmla="*/ 219 h 514"/>
              <a:gd name="T14" fmla="*/ 584 w 677"/>
              <a:gd name="T15" fmla="*/ 177 h 514"/>
              <a:gd name="T16" fmla="*/ 511 w 677"/>
              <a:gd name="T17" fmla="*/ 57 h 514"/>
              <a:gd name="T18" fmla="*/ 491 w 677"/>
              <a:gd name="T19" fmla="*/ 16 h 514"/>
              <a:gd name="T20" fmla="*/ 482 w 677"/>
              <a:gd name="T21" fmla="*/ 7 h 514"/>
              <a:gd name="T22" fmla="*/ 447 w 677"/>
              <a:gd name="T23" fmla="*/ 5 h 514"/>
              <a:gd name="T24" fmla="*/ 451 w 677"/>
              <a:gd name="T25" fmla="*/ 42 h 514"/>
              <a:gd name="T26" fmla="*/ 222 w 677"/>
              <a:gd name="T27" fmla="*/ 43 h 514"/>
              <a:gd name="T28" fmla="*/ 7 w 677"/>
              <a:gd name="T29" fmla="*/ 42 h 514"/>
              <a:gd name="T30" fmla="*/ 20 w 677"/>
              <a:gd name="T31" fmla="*/ 74 h 514"/>
              <a:gd name="T32" fmla="*/ 27 w 677"/>
              <a:gd name="T33" fmla="*/ 94 h 514"/>
              <a:gd name="T34" fmla="*/ 33 w 677"/>
              <a:gd name="T35" fmla="*/ 100 h 514"/>
              <a:gd name="T36" fmla="*/ 44 w 677"/>
              <a:gd name="T37" fmla="*/ 79 h 514"/>
              <a:gd name="T38" fmla="*/ 59 w 677"/>
              <a:gd name="T39" fmla="*/ 86 h 514"/>
              <a:gd name="T40" fmla="*/ 69 w 677"/>
              <a:gd name="T41" fmla="*/ 90 h 514"/>
              <a:gd name="T42" fmla="*/ 106 w 677"/>
              <a:gd name="T43" fmla="*/ 79 h 514"/>
              <a:gd name="T44" fmla="*/ 115 w 677"/>
              <a:gd name="T45" fmla="*/ 83 h 514"/>
              <a:gd name="T46" fmla="*/ 108 w 677"/>
              <a:gd name="T47" fmla="*/ 89 h 514"/>
              <a:gd name="T48" fmla="*/ 152 w 677"/>
              <a:gd name="T49" fmla="*/ 98 h 514"/>
              <a:gd name="T50" fmla="*/ 169 w 677"/>
              <a:gd name="T51" fmla="*/ 94 h 514"/>
              <a:gd name="T52" fmla="*/ 179 w 677"/>
              <a:gd name="T53" fmla="*/ 111 h 514"/>
              <a:gd name="T54" fmla="*/ 170 w 677"/>
              <a:gd name="T55" fmla="*/ 112 h 514"/>
              <a:gd name="T56" fmla="*/ 188 w 677"/>
              <a:gd name="T57" fmla="*/ 122 h 514"/>
              <a:gd name="T58" fmla="*/ 190 w 677"/>
              <a:gd name="T59" fmla="*/ 135 h 514"/>
              <a:gd name="T60" fmla="*/ 204 w 677"/>
              <a:gd name="T61" fmla="*/ 143 h 514"/>
              <a:gd name="T62" fmla="*/ 231 w 677"/>
              <a:gd name="T63" fmla="*/ 129 h 514"/>
              <a:gd name="T64" fmla="*/ 266 w 677"/>
              <a:gd name="T65" fmla="*/ 113 h 514"/>
              <a:gd name="T66" fmla="*/ 269 w 677"/>
              <a:gd name="T67" fmla="*/ 105 h 514"/>
              <a:gd name="T68" fmla="*/ 299 w 677"/>
              <a:gd name="T69" fmla="*/ 92 h 514"/>
              <a:gd name="T70" fmla="*/ 351 w 677"/>
              <a:gd name="T71" fmla="*/ 125 h 514"/>
              <a:gd name="T72" fmla="*/ 383 w 677"/>
              <a:gd name="T73" fmla="*/ 159 h 514"/>
              <a:gd name="T74" fmla="*/ 413 w 677"/>
              <a:gd name="T75" fmla="*/ 180 h 514"/>
              <a:gd name="T76" fmla="*/ 428 w 677"/>
              <a:gd name="T77" fmla="*/ 215 h 514"/>
              <a:gd name="T78" fmla="*/ 424 w 677"/>
              <a:gd name="T79" fmla="*/ 276 h 514"/>
              <a:gd name="T80" fmla="*/ 437 w 677"/>
              <a:gd name="T81" fmla="*/ 297 h 514"/>
              <a:gd name="T82" fmla="*/ 437 w 677"/>
              <a:gd name="T83" fmla="*/ 280 h 514"/>
              <a:gd name="T84" fmla="*/ 447 w 677"/>
              <a:gd name="T85" fmla="*/ 280 h 514"/>
              <a:gd name="T86" fmla="*/ 447 w 677"/>
              <a:gd name="T87" fmla="*/ 314 h 514"/>
              <a:gd name="T88" fmla="*/ 451 w 677"/>
              <a:gd name="T89" fmla="*/ 327 h 514"/>
              <a:gd name="T90" fmla="*/ 480 w 677"/>
              <a:gd name="T91" fmla="*/ 372 h 514"/>
              <a:gd name="T92" fmla="*/ 489 w 677"/>
              <a:gd name="T93" fmla="*/ 363 h 514"/>
              <a:gd name="T94" fmla="*/ 504 w 677"/>
              <a:gd name="T95" fmla="*/ 359 h 514"/>
              <a:gd name="T96" fmla="*/ 506 w 677"/>
              <a:gd name="T97" fmla="*/ 393 h 514"/>
              <a:gd name="T98" fmla="*/ 525 w 677"/>
              <a:gd name="T99" fmla="*/ 377 h 514"/>
              <a:gd name="T100" fmla="*/ 520 w 677"/>
              <a:gd name="T101" fmla="*/ 403 h 514"/>
              <a:gd name="T102" fmla="*/ 541 w 677"/>
              <a:gd name="T103" fmla="*/ 446 h 514"/>
              <a:gd name="T104" fmla="*/ 575 w 677"/>
              <a:gd name="T105" fmla="*/ 453 h 514"/>
              <a:gd name="T106" fmla="*/ 602 w 677"/>
              <a:gd name="T107" fmla="*/ 492 h 514"/>
              <a:gd name="T108" fmla="*/ 608 w 677"/>
              <a:gd name="T109" fmla="*/ 501 h 514"/>
              <a:gd name="T110" fmla="*/ 619 w 677"/>
              <a:gd name="T111" fmla="*/ 510 h 514"/>
              <a:gd name="T112" fmla="*/ 649 w 677"/>
              <a:gd name="T113" fmla="*/ 498 h 514"/>
              <a:gd name="T114" fmla="*/ 663 w 677"/>
              <a:gd name="T115" fmla="*/ 492 h 514"/>
              <a:gd name="T116" fmla="*/ 666 w 677"/>
              <a:gd name="T117" fmla="*/ 459 h 514"/>
              <a:gd name="T118" fmla="*/ 675 w 677"/>
              <a:gd name="T119" fmla="*/ 42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14">
                <a:moveTo>
                  <a:pt x="677" y="431"/>
                </a:moveTo>
                <a:lnTo>
                  <a:pt x="676" y="423"/>
                </a:lnTo>
                <a:lnTo>
                  <a:pt x="675" y="411"/>
                </a:lnTo>
                <a:lnTo>
                  <a:pt x="675" y="393"/>
                </a:lnTo>
                <a:lnTo>
                  <a:pt x="673" y="386"/>
                </a:lnTo>
                <a:lnTo>
                  <a:pt x="672" y="359"/>
                </a:lnTo>
                <a:lnTo>
                  <a:pt x="666" y="336"/>
                </a:lnTo>
                <a:lnTo>
                  <a:pt x="663" y="334"/>
                </a:lnTo>
                <a:lnTo>
                  <a:pt x="662" y="327"/>
                </a:lnTo>
                <a:lnTo>
                  <a:pt x="651" y="315"/>
                </a:lnTo>
                <a:lnTo>
                  <a:pt x="646" y="312"/>
                </a:lnTo>
                <a:lnTo>
                  <a:pt x="643" y="314"/>
                </a:lnTo>
                <a:lnTo>
                  <a:pt x="645" y="311"/>
                </a:lnTo>
                <a:lnTo>
                  <a:pt x="645" y="305"/>
                </a:lnTo>
                <a:lnTo>
                  <a:pt x="637" y="294"/>
                </a:lnTo>
                <a:lnTo>
                  <a:pt x="628" y="273"/>
                </a:lnTo>
                <a:lnTo>
                  <a:pt x="604" y="239"/>
                </a:lnTo>
                <a:lnTo>
                  <a:pt x="586" y="211"/>
                </a:lnTo>
                <a:lnTo>
                  <a:pt x="584" y="206"/>
                </a:lnTo>
                <a:lnTo>
                  <a:pt x="576" y="187"/>
                </a:lnTo>
                <a:lnTo>
                  <a:pt x="572" y="176"/>
                </a:lnTo>
                <a:lnTo>
                  <a:pt x="575" y="176"/>
                </a:lnTo>
                <a:lnTo>
                  <a:pt x="580" y="178"/>
                </a:lnTo>
                <a:lnTo>
                  <a:pt x="578" y="185"/>
                </a:lnTo>
                <a:lnTo>
                  <a:pt x="585" y="190"/>
                </a:lnTo>
                <a:lnTo>
                  <a:pt x="590" y="187"/>
                </a:lnTo>
                <a:lnTo>
                  <a:pt x="595" y="191"/>
                </a:lnTo>
                <a:lnTo>
                  <a:pt x="597" y="198"/>
                </a:lnTo>
                <a:lnTo>
                  <a:pt x="595" y="211"/>
                </a:lnTo>
                <a:lnTo>
                  <a:pt x="601" y="228"/>
                </a:lnTo>
                <a:lnTo>
                  <a:pt x="612" y="247"/>
                </a:lnTo>
                <a:lnTo>
                  <a:pt x="619" y="254"/>
                </a:lnTo>
                <a:lnTo>
                  <a:pt x="606" y="236"/>
                </a:lnTo>
                <a:lnTo>
                  <a:pt x="603" y="230"/>
                </a:lnTo>
                <a:lnTo>
                  <a:pt x="599" y="219"/>
                </a:lnTo>
                <a:lnTo>
                  <a:pt x="598" y="207"/>
                </a:lnTo>
                <a:lnTo>
                  <a:pt x="602" y="202"/>
                </a:lnTo>
                <a:lnTo>
                  <a:pt x="599" y="195"/>
                </a:lnTo>
                <a:lnTo>
                  <a:pt x="595" y="189"/>
                </a:lnTo>
                <a:lnTo>
                  <a:pt x="584" y="177"/>
                </a:lnTo>
                <a:lnTo>
                  <a:pt x="550" y="134"/>
                </a:lnTo>
                <a:lnTo>
                  <a:pt x="532" y="103"/>
                </a:lnTo>
                <a:lnTo>
                  <a:pt x="522" y="85"/>
                </a:lnTo>
                <a:lnTo>
                  <a:pt x="513" y="63"/>
                </a:lnTo>
                <a:lnTo>
                  <a:pt x="511" y="57"/>
                </a:lnTo>
                <a:lnTo>
                  <a:pt x="504" y="44"/>
                </a:lnTo>
                <a:lnTo>
                  <a:pt x="503" y="34"/>
                </a:lnTo>
                <a:lnTo>
                  <a:pt x="500" y="27"/>
                </a:lnTo>
                <a:lnTo>
                  <a:pt x="494" y="22"/>
                </a:lnTo>
                <a:lnTo>
                  <a:pt x="491" y="16"/>
                </a:lnTo>
                <a:lnTo>
                  <a:pt x="494" y="20"/>
                </a:lnTo>
                <a:lnTo>
                  <a:pt x="495" y="8"/>
                </a:lnTo>
                <a:lnTo>
                  <a:pt x="489" y="5"/>
                </a:lnTo>
                <a:lnTo>
                  <a:pt x="486" y="5"/>
                </a:lnTo>
                <a:lnTo>
                  <a:pt x="482" y="7"/>
                </a:lnTo>
                <a:lnTo>
                  <a:pt x="477" y="5"/>
                </a:lnTo>
                <a:lnTo>
                  <a:pt x="461" y="3"/>
                </a:lnTo>
                <a:lnTo>
                  <a:pt x="455" y="0"/>
                </a:lnTo>
                <a:lnTo>
                  <a:pt x="451" y="5"/>
                </a:lnTo>
                <a:lnTo>
                  <a:pt x="447" y="5"/>
                </a:lnTo>
                <a:lnTo>
                  <a:pt x="446" y="11"/>
                </a:lnTo>
                <a:lnTo>
                  <a:pt x="446" y="17"/>
                </a:lnTo>
                <a:lnTo>
                  <a:pt x="450" y="22"/>
                </a:lnTo>
                <a:lnTo>
                  <a:pt x="451" y="29"/>
                </a:lnTo>
                <a:lnTo>
                  <a:pt x="451" y="42"/>
                </a:lnTo>
                <a:lnTo>
                  <a:pt x="444" y="46"/>
                </a:lnTo>
                <a:lnTo>
                  <a:pt x="439" y="44"/>
                </a:lnTo>
                <a:lnTo>
                  <a:pt x="434" y="33"/>
                </a:lnTo>
                <a:lnTo>
                  <a:pt x="428" y="29"/>
                </a:lnTo>
                <a:lnTo>
                  <a:pt x="222" y="43"/>
                </a:lnTo>
                <a:lnTo>
                  <a:pt x="217" y="38"/>
                </a:lnTo>
                <a:lnTo>
                  <a:pt x="216" y="31"/>
                </a:lnTo>
                <a:lnTo>
                  <a:pt x="208" y="18"/>
                </a:lnTo>
                <a:lnTo>
                  <a:pt x="82" y="34"/>
                </a:lnTo>
                <a:lnTo>
                  <a:pt x="7" y="42"/>
                </a:lnTo>
                <a:lnTo>
                  <a:pt x="2" y="46"/>
                </a:lnTo>
                <a:lnTo>
                  <a:pt x="0" y="53"/>
                </a:lnTo>
                <a:lnTo>
                  <a:pt x="9" y="65"/>
                </a:lnTo>
                <a:lnTo>
                  <a:pt x="15" y="68"/>
                </a:lnTo>
                <a:lnTo>
                  <a:pt x="20" y="74"/>
                </a:lnTo>
                <a:lnTo>
                  <a:pt x="18" y="83"/>
                </a:lnTo>
                <a:lnTo>
                  <a:pt x="19" y="86"/>
                </a:lnTo>
                <a:lnTo>
                  <a:pt x="20" y="89"/>
                </a:lnTo>
                <a:lnTo>
                  <a:pt x="26" y="91"/>
                </a:lnTo>
                <a:lnTo>
                  <a:pt x="27" y="94"/>
                </a:lnTo>
                <a:lnTo>
                  <a:pt x="20" y="99"/>
                </a:lnTo>
                <a:lnTo>
                  <a:pt x="18" y="105"/>
                </a:lnTo>
                <a:lnTo>
                  <a:pt x="22" y="105"/>
                </a:lnTo>
                <a:lnTo>
                  <a:pt x="28" y="103"/>
                </a:lnTo>
                <a:lnTo>
                  <a:pt x="33" y="100"/>
                </a:lnTo>
                <a:lnTo>
                  <a:pt x="39" y="92"/>
                </a:lnTo>
                <a:lnTo>
                  <a:pt x="41" y="86"/>
                </a:lnTo>
                <a:lnTo>
                  <a:pt x="40" y="83"/>
                </a:lnTo>
                <a:lnTo>
                  <a:pt x="40" y="83"/>
                </a:lnTo>
                <a:lnTo>
                  <a:pt x="44" y="79"/>
                </a:lnTo>
                <a:lnTo>
                  <a:pt x="46" y="87"/>
                </a:lnTo>
                <a:lnTo>
                  <a:pt x="50" y="82"/>
                </a:lnTo>
                <a:lnTo>
                  <a:pt x="52" y="74"/>
                </a:lnTo>
                <a:lnTo>
                  <a:pt x="53" y="81"/>
                </a:lnTo>
                <a:lnTo>
                  <a:pt x="59" y="86"/>
                </a:lnTo>
                <a:lnTo>
                  <a:pt x="56" y="92"/>
                </a:lnTo>
                <a:lnTo>
                  <a:pt x="45" y="94"/>
                </a:lnTo>
                <a:lnTo>
                  <a:pt x="44" y="95"/>
                </a:lnTo>
                <a:lnTo>
                  <a:pt x="50" y="95"/>
                </a:lnTo>
                <a:lnTo>
                  <a:pt x="69" y="90"/>
                </a:lnTo>
                <a:lnTo>
                  <a:pt x="84" y="89"/>
                </a:lnTo>
                <a:lnTo>
                  <a:pt x="87" y="89"/>
                </a:lnTo>
                <a:lnTo>
                  <a:pt x="100" y="77"/>
                </a:lnTo>
                <a:lnTo>
                  <a:pt x="101" y="82"/>
                </a:lnTo>
                <a:lnTo>
                  <a:pt x="106" y="79"/>
                </a:lnTo>
                <a:lnTo>
                  <a:pt x="113" y="78"/>
                </a:lnTo>
                <a:lnTo>
                  <a:pt x="123" y="82"/>
                </a:lnTo>
                <a:lnTo>
                  <a:pt x="127" y="87"/>
                </a:lnTo>
                <a:lnTo>
                  <a:pt x="122" y="86"/>
                </a:lnTo>
                <a:lnTo>
                  <a:pt x="115" y="83"/>
                </a:lnTo>
                <a:lnTo>
                  <a:pt x="109" y="85"/>
                </a:lnTo>
                <a:lnTo>
                  <a:pt x="108" y="89"/>
                </a:lnTo>
                <a:lnTo>
                  <a:pt x="96" y="87"/>
                </a:lnTo>
                <a:lnTo>
                  <a:pt x="101" y="89"/>
                </a:lnTo>
                <a:lnTo>
                  <a:pt x="108" y="89"/>
                </a:lnTo>
                <a:lnTo>
                  <a:pt x="132" y="94"/>
                </a:lnTo>
                <a:lnTo>
                  <a:pt x="147" y="99"/>
                </a:lnTo>
                <a:lnTo>
                  <a:pt x="158" y="107"/>
                </a:lnTo>
                <a:lnTo>
                  <a:pt x="158" y="100"/>
                </a:lnTo>
                <a:lnTo>
                  <a:pt x="152" y="98"/>
                </a:lnTo>
                <a:lnTo>
                  <a:pt x="149" y="92"/>
                </a:lnTo>
                <a:lnTo>
                  <a:pt x="154" y="91"/>
                </a:lnTo>
                <a:lnTo>
                  <a:pt x="161" y="94"/>
                </a:lnTo>
                <a:lnTo>
                  <a:pt x="170" y="87"/>
                </a:lnTo>
                <a:lnTo>
                  <a:pt x="169" y="94"/>
                </a:lnTo>
                <a:lnTo>
                  <a:pt x="163" y="95"/>
                </a:lnTo>
                <a:lnTo>
                  <a:pt x="161" y="100"/>
                </a:lnTo>
                <a:lnTo>
                  <a:pt x="170" y="105"/>
                </a:lnTo>
                <a:lnTo>
                  <a:pt x="176" y="104"/>
                </a:lnTo>
                <a:lnTo>
                  <a:pt x="179" y="111"/>
                </a:lnTo>
                <a:lnTo>
                  <a:pt x="186" y="111"/>
                </a:lnTo>
                <a:lnTo>
                  <a:pt x="183" y="115"/>
                </a:lnTo>
                <a:lnTo>
                  <a:pt x="176" y="111"/>
                </a:lnTo>
                <a:lnTo>
                  <a:pt x="163" y="105"/>
                </a:lnTo>
                <a:lnTo>
                  <a:pt x="170" y="112"/>
                </a:lnTo>
                <a:lnTo>
                  <a:pt x="175" y="115"/>
                </a:lnTo>
                <a:lnTo>
                  <a:pt x="178" y="117"/>
                </a:lnTo>
                <a:lnTo>
                  <a:pt x="175" y="117"/>
                </a:lnTo>
                <a:lnTo>
                  <a:pt x="182" y="120"/>
                </a:lnTo>
                <a:lnTo>
                  <a:pt x="188" y="122"/>
                </a:lnTo>
                <a:lnTo>
                  <a:pt x="193" y="128"/>
                </a:lnTo>
                <a:lnTo>
                  <a:pt x="197" y="134"/>
                </a:lnTo>
                <a:lnTo>
                  <a:pt x="199" y="139"/>
                </a:lnTo>
                <a:lnTo>
                  <a:pt x="192" y="142"/>
                </a:lnTo>
                <a:lnTo>
                  <a:pt x="190" y="135"/>
                </a:lnTo>
                <a:lnTo>
                  <a:pt x="190" y="129"/>
                </a:lnTo>
                <a:lnTo>
                  <a:pt x="190" y="135"/>
                </a:lnTo>
                <a:lnTo>
                  <a:pt x="191" y="142"/>
                </a:lnTo>
                <a:lnTo>
                  <a:pt x="197" y="145"/>
                </a:lnTo>
                <a:lnTo>
                  <a:pt x="204" y="143"/>
                </a:lnTo>
                <a:lnTo>
                  <a:pt x="205" y="142"/>
                </a:lnTo>
                <a:lnTo>
                  <a:pt x="218" y="138"/>
                </a:lnTo>
                <a:lnTo>
                  <a:pt x="223" y="138"/>
                </a:lnTo>
                <a:lnTo>
                  <a:pt x="225" y="134"/>
                </a:lnTo>
                <a:lnTo>
                  <a:pt x="231" y="129"/>
                </a:lnTo>
                <a:lnTo>
                  <a:pt x="232" y="133"/>
                </a:lnTo>
                <a:lnTo>
                  <a:pt x="238" y="132"/>
                </a:lnTo>
                <a:lnTo>
                  <a:pt x="256" y="117"/>
                </a:lnTo>
                <a:lnTo>
                  <a:pt x="262" y="115"/>
                </a:lnTo>
                <a:lnTo>
                  <a:pt x="266" y="113"/>
                </a:lnTo>
                <a:lnTo>
                  <a:pt x="273" y="115"/>
                </a:lnTo>
                <a:lnTo>
                  <a:pt x="270" y="109"/>
                </a:lnTo>
                <a:lnTo>
                  <a:pt x="262" y="105"/>
                </a:lnTo>
                <a:lnTo>
                  <a:pt x="271" y="108"/>
                </a:lnTo>
                <a:lnTo>
                  <a:pt x="269" y="105"/>
                </a:lnTo>
                <a:lnTo>
                  <a:pt x="271" y="99"/>
                </a:lnTo>
                <a:lnTo>
                  <a:pt x="277" y="95"/>
                </a:lnTo>
                <a:lnTo>
                  <a:pt x="288" y="94"/>
                </a:lnTo>
                <a:lnTo>
                  <a:pt x="295" y="92"/>
                </a:lnTo>
                <a:lnTo>
                  <a:pt x="299" y="92"/>
                </a:lnTo>
                <a:lnTo>
                  <a:pt x="312" y="99"/>
                </a:lnTo>
                <a:lnTo>
                  <a:pt x="317" y="100"/>
                </a:lnTo>
                <a:lnTo>
                  <a:pt x="330" y="108"/>
                </a:lnTo>
                <a:lnTo>
                  <a:pt x="338" y="120"/>
                </a:lnTo>
                <a:lnTo>
                  <a:pt x="351" y="125"/>
                </a:lnTo>
                <a:lnTo>
                  <a:pt x="353" y="132"/>
                </a:lnTo>
                <a:lnTo>
                  <a:pt x="355" y="138"/>
                </a:lnTo>
                <a:lnTo>
                  <a:pt x="372" y="150"/>
                </a:lnTo>
                <a:lnTo>
                  <a:pt x="377" y="156"/>
                </a:lnTo>
                <a:lnTo>
                  <a:pt x="383" y="159"/>
                </a:lnTo>
                <a:lnTo>
                  <a:pt x="386" y="164"/>
                </a:lnTo>
                <a:lnTo>
                  <a:pt x="392" y="165"/>
                </a:lnTo>
                <a:lnTo>
                  <a:pt x="404" y="165"/>
                </a:lnTo>
                <a:lnTo>
                  <a:pt x="413" y="173"/>
                </a:lnTo>
                <a:lnTo>
                  <a:pt x="413" y="180"/>
                </a:lnTo>
                <a:lnTo>
                  <a:pt x="418" y="185"/>
                </a:lnTo>
                <a:lnTo>
                  <a:pt x="425" y="187"/>
                </a:lnTo>
                <a:lnTo>
                  <a:pt x="425" y="194"/>
                </a:lnTo>
                <a:lnTo>
                  <a:pt x="426" y="197"/>
                </a:lnTo>
                <a:lnTo>
                  <a:pt x="428" y="215"/>
                </a:lnTo>
                <a:lnTo>
                  <a:pt x="429" y="221"/>
                </a:lnTo>
                <a:lnTo>
                  <a:pt x="429" y="228"/>
                </a:lnTo>
                <a:lnTo>
                  <a:pt x="422" y="258"/>
                </a:lnTo>
                <a:lnTo>
                  <a:pt x="424" y="263"/>
                </a:lnTo>
                <a:lnTo>
                  <a:pt x="424" y="276"/>
                </a:lnTo>
                <a:lnTo>
                  <a:pt x="421" y="285"/>
                </a:lnTo>
                <a:lnTo>
                  <a:pt x="425" y="292"/>
                </a:lnTo>
                <a:lnTo>
                  <a:pt x="431" y="298"/>
                </a:lnTo>
                <a:lnTo>
                  <a:pt x="425" y="289"/>
                </a:lnTo>
                <a:lnTo>
                  <a:pt x="437" y="297"/>
                </a:lnTo>
                <a:lnTo>
                  <a:pt x="437" y="299"/>
                </a:lnTo>
                <a:lnTo>
                  <a:pt x="441" y="293"/>
                </a:lnTo>
                <a:lnTo>
                  <a:pt x="444" y="281"/>
                </a:lnTo>
                <a:lnTo>
                  <a:pt x="438" y="281"/>
                </a:lnTo>
                <a:lnTo>
                  <a:pt x="437" y="280"/>
                </a:lnTo>
                <a:lnTo>
                  <a:pt x="437" y="273"/>
                </a:lnTo>
                <a:lnTo>
                  <a:pt x="433" y="269"/>
                </a:lnTo>
                <a:lnTo>
                  <a:pt x="433" y="268"/>
                </a:lnTo>
                <a:lnTo>
                  <a:pt x="446" y="275"/>
                </a:lnTo>
                <a:lnTo>
                  <a:pt x="447" y="280"/>
                </a:lnTo>
                <a:lnTo>
                  <a:pt x="452" y="275"/>
                </a:lnTo>
                <a:lnTo>
                  <a:pt x="457" y="280"/>
                </a:lnTo>
                <a:lnTo>
                  <a:pt x="459" y="285"/>
                </a:lnTo>
                <a:lnTo>
                  <a:pt x="448" y="303"/>
                </a:lnTo>
                <a:lnTo>
                  <a:pt x="447" y="314"/>
                </a:lnTo>
                <a:lnTo>
                  <a:pt x="441" y="315"/>
                </a:lnTo>
                <a:lnTo>
                  <a:pt x="441" y="320"/>
                </a:lnTo>
                <a:lnTo>
                  <a:pt x="435" y="315"/>
                </a:lnTo>
                <a:lnTo>
                  <a:pt x="439" y="320"/>
                </a:lnTo>
                <a:lnTo>
                  <a:pt x="451" y="327"/>
                </a:lnTo>
                <a:lnTo>
                  <a:pt x="455" y="332"/>
                </a:lnTo>
                <a:lnTo>
                  <a:pt x="454" y="334"/>
                </a:lnTo>
                <a:lnTo>
                  <a:pt x="467" y="357"/>
                </a:lnTo>
                <a:lnTo>
                  <a:pt x="470" y="362"/>
                </a:lnTo>
                <a:lnTo>
                  <a:pt x="480" y="372"/>
                </a:lnTo>
                <a:lnTo>
                  <a:pt x="486" y="373"/>
                </a:lnTo>
                <a:lnTo>
                  <a:pt x="491" y="373"/>
                </a:lnTo>
                <a:lnTo>
                  <a:pt x="494" y="375"/>
                </a:lnTo>
                <a:lnTo>
                  <a:pt x="493" y="368"/>
                </a:lnTo>
                <a:lnTo>
                  <a:pt x="489" y="363"/>
                </a:lnTo>
                <a:lnTo>
                  <a:pt x="482" y="359"/>
                </a:lnTo>
                <a:lnTo>
                  <a:pt x="489" y="359"/>
                </a:lnTo>
                <a:lnTo>
                  <a:pt x="493" y="363"/>
                </a:lnTo>
                <a:lnTo>
                  <a:pt x="503" y="358"/>
                </a:lnTo>
                <a:lnTo>
                  <a:pt x="504" y="359"/>
                </a:lnTo>
                <a:lnTo>
                  <a:pt x="498" y="363"/>
                </a:lnTo>
                <a:lnTo>
                  <a:pt x="502" y="368"/>
                </a:lnTo>
                <a:lnTo>
                  <a:pt x="502" y="381"/>
                </a:lnTo>
                <a:lnTo>
                  <a:pt x="503" y="386"/>
                </a:lnTo>
                <a:lnTo>
                  <a:pt x="506" y="393"/>
                </a:lnTo>
                <a:lnTo>
                  <a:pt x="504" y="397"/>
                </a:lnTo>
                <a:lnTo>
                  <a:pt x="511" y="397"/>
                </a:lnTo>
                <a:lnTo>
                  <a:pt x="516" y="390"/>
                </a:lnTo>
                <a:lnTo>
                  <a:pt x="517" y="384"/>
                </a:lnTo>
                <a:lnTo>
                  <a:pt x="525" y="377"/>
                </a:lnTo>
                <a:lnTo>
                  <a:pt x="519" y="386"/>
                </a:lnTo>
                <a:lnTo>
                  <a:pt x="519" y="393"/>
                </a:lnTo>
                <a:lnTo>
                  <a:pt x="513" y="398"/>
                </a:lnTo>
                <a:lnTo>
                  <a:pt x="513" y="402"/>
                </a:lnTo>
                <a:lnTo>
                  <a:pt x="520" y="403"/>
                </a:lnTo>
                <a:lnTo>
                  <a:pt x="525" y="409"/>
                </a:lnTo>
                <a:lnTo>
                  <a:pt x="532" y="432"/>
                </a:lnTo>
                <a:lnTo>
                  <a:pt x="542" y="444"/>
                </a:lnTo>
                <a:lnTo>
                  <a:pt x="546" y="444"/>
                </a:lnTo>
                <a:lnTo>
                  <a:pt x="541" y="446"/>
                </a:lnTo>
                <a:lnTo>
                  <a:pt x="546" y="449"/>
                </a:lnTo>
                <a:lnTo>
                  <a:pt x="552" y="448"/>
                </a:lnTo>
                <a:lnTo>
                  <a:pt x="559" y="448"/>
                </a:lnTo>
                <a:lnTo>
                  <a:pt x="563" y="449"/>
                </a:lnTo>
                <a:lnTo>
                  <a:pt x="575" y="453"/>
                </a:lnTo>
                <a:lnTo>
                  <a:pt x="576" y="459"/>
                </a:lnTo>
                <a:lnTo>
                  <a:pt x="581" y="463"/>
                </a:lnTo>
                <a:lnTo>
                  <a:pt x="589" y="474"/>
                </a:lnTo>
                <a:lnTo>
                  <a:pt x="591" y="480"/>
                </a:lnTo>
                <a:lnTo>
                  <a:pt x="602" y="492"/>
                </a:lnTo>
                <a:lnTo>
                  <a:pt x="607" y="494"/>
                </a:lnTo>
                <a:lnTo>
                  <a:pt x="614" y="494"/>
                </a:lnTo>
                <a:lnTo>
                  <a:pt x="620" y="498"/>
                </a:lnTo>
                <a:lnTo>
                  <a:pt x="616" y="505"/>
                </a:lnTo>
                <a:lnTo>
                  <a:pt x="608" y="501"/>
                </a:lnTo>
                <a:lnTo>
                  <a:pt x="603" y="496"/>
                </a:lnTo>
                <a:lnTo>
                  <a:pt x="598" y="502"/>
                </a:lnTo>
                <a:lnTo>
                  <a:pt x="601" y="507"/>
                </a:lnTo>
                <a:lnTo>
                  <a:pt x="606" y="514"/>
                </a:lnTo>
                <a:lnTo>
                  <a:pt x="619" y="510"/>
                </a:lnTo>
                <a:lnTo>
                  <a:pt x="627" y="505"/>
                </a:lnTo>
                <a:lnTo>
                  <a:pt x="632" y="506"/>
                </a:lnTo>
                <a:lnTo>
                  <a:pt x="638" y="506"/>
                </a:lnTo>
                <a:lnTo>
                  <a:pt x="643" y="504"/>
                </a:lnTo>
                <a:lnTo>
                  <a:pt x="649" y="498"/>
                </a:lnTo>
                <a:lnTo>
                  <a:pt x="654" y="494"/>
                </a:lnTo>
                <a:lnTo>
                  <a:pt x="660" y="498"/>
                </a:lnTo>
                <a:lnTo>
                  <a:pt x="658" y="494"/>
                </a:lnTo>
                <a:lnTo>
                  <a:pt x="664" y="498"/>
                </a:lnTo>
                <a:lnTo>
                  <a:pt x="663" y="492"/>
                </a:lnTo>
                <a:lnTo>
                  <a:pt x="664" y="485"/>
                </a:lnTo>
                <a:lnTo>
                  <a:pt x="668" y="480"/>
                </a:lnTo>
                <a:lnTo>
                  <a:pt x="664" y="468"/>
                </a:lnTo>
                <a:lnTo>
                  <a:pt x="667" y="464"/>
                </a:lnTo>
                <a:lnTo>
                  <a:pt x="666" y="459"/>
                </a:lnTo>
                <a:lnTo>
                  <a:pt x="668" y="453"/>
                </a:lnTo>
                <a:lnTo>
                  <a:pt x="668" y="448"/>
                </a:lnTo>
                <a:lnTo>
                  <a:pt x="673" y="442"/>
                </a:lnTo>
                <a:lnTo>
                  <a:pt x="672" y="436"/>
                </a:lnTo>
                <a:lnTo>
                  <a:pt x="675" y="429"/>
                </a:lnTo>
                <a:lnTo>
                  <a:pt x="677" y="436"/>
                </a:lnTo>
                <a:lnTo>
                  <a:pt x="677" y="431"/>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8" name="TextBox 17">
            <a:extLst>
              <a:ext uri="{FF2B5EF4-FFF2-40B4-BE49-F238E27FC236}">
                <a16:creationId xmlns:a16="http://schemas.microsoft.com/office/drawing/2014/main" id="{179D4D55-43D5-96F9-2BD3-5A282944C995}"/>
              </a:ext>
            </a:extLst>
          </p:cNvPr>
          <p:cNvSpPr txBox="1"/>
          <p:nvPr/>
        </p:nvSpPr>
        <p:spPr>
          <a:xfrm>
            <a:off x="1280799" y="1608699"/>
            <a:ext cx="1275286" cy="323165"/>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Property Tax</a:t>
            </a:r>
          </a:p>
        </p:txBody>
      </p:sp>
    </p:spTree>
    <p:extLst>
      <p:ext uri="{BB962C8B-B14F-4D97-AF65-F5344CB8AC3E}">
        <p14:creationId xmlns:p14="http://schemas.microsoft.com/office/powerpoint/2010/main" val="1362792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EDA13-F1C5-1E44-B18A-7AAEDAA77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F74A3-90A9-3FFB-9E01-D5BFAC23C48E}"/>
              </a:ext>
            </a:extLst>
          </p:cNvPr>
          <p:cNvSpPr>
            <a:spLocks noGrp="1"/>
          </p:cNvSpPr>
          <p:nvPr>
            <p:ph type="title"/>
          </p:nvPr>
        </p:nvSpPr>
        <p:spPr>
          <a:xfrm>
            <a:off x="630935" y="612648"/>
            <a:ext cx="10991375" cy="685800"/>
          </a:xfrm>
        </p:spPr>
        <p:txBody>
          <a:bodyPr/>
          <a:lstStyle/>
          <a:p>
            <a:r>
              <a:rPr lang="en-US" dirty="0">
                <a:latin typeface="Aptos Black" panose="020B0004020202020204" pitchFamily="34" charset="0"/>
              </a:rPr>
              <a:t>Indiana:</a:t>
            </a:r>
            <a:r>
              <a:rPr lang="en-US" dirty="0"/>
              <a:t> Short Session Tackles Tax, Environment, Immigration Laws</a:t>
            </a:r>
          </a:p>
        </p:txBody>
      </p:sp>
      <p:sp>
        <p:nvSpPr>
          <p:cNvPr id="3" name="Slide Number Placeholder 2">
            <a:extLst>
              <a:ext uri="{FF2B5EF4-FFF2-40B4-BE49-F238E27FC236}">
                <a16:creationId xmlns:a16="http://schemas.microsoft.com/office/drawing/2014/main" id="{401D11F2-C2FC-2811-B7A3-C93F007D0A6B}"/>
              </a:ext>
            </a:extLst>
          </p:cNvPr>
          <p:cNvSpPr>
            <a:spLocks noGrp="1"/>
          </p:cNvSpPr>
          <p:nvPr>
            <p:ph type="sldNum" sz="quarter" idx="10"/>
          </p:nvPr>
        </p:nvSpPr>
        <p:spPr/>
        <p:txBody>
          <a:bodyPr/>
          <a:lstStyle/>
          <a:p>
            <a:fld id="{233A6ECB-A6F5-154E-941C-89FF089A4B22}" type="slidenum">
              <a:rPr lang="en-US" smtClean="0"/>
              <a:pPr/>
              <a:t>27</a:t>
            </a:fld>
            <a:endParaRPr lang="en-US"/>
          </a:p>
        </p:txBody>
      </p:sp>
      <p:sp>
        <p:nvSpPr>
          <p:cNvPr id="5" name="Text Placeholder 4">
            <a:extLst>
              <a:ext uri="{FF2B5EF4-FFF2-40B4-BE49-F238E27FC236}">
                <a16:creationId xmlns:a16="http://schemas.microsoft.com/office/drawing/2014/main" id="{2C9B2FC7-99B6-9691-090D-7C648EBE5B62}"/>
              </a:ext>
            </a:extLst>
          </p:cNvPr>
          <p:cNvSpPr>
            <a:spLocks noGrp="1"/>
          </p:cNvSpPr>
          <p:nvPr>
            <p:ph type="body" sz="quarter" idx="12"/>
          </p:nvPr>
        </p:nvSpPr>
        <p:spPr/>
        <p:txBody>
          <a:bodyPr/>
          <a:lstStyle/>
          <a:p>
            <a:r>
              <a:rPr lang="en-US" dirty="0"/>
              <a:t>Sources: </a:t>
            </a:r>
            <a:r>
              <a:rPr lang="en-US" dirty="0">
                <a:hlinkClick r:id="rId3"/>
              </a:rPr>
              <a:t>Indiana 2026 Bill Watch</a:t>
            </a:r>
            <a:r>
              <a:rPr lang="en-US" dirty="0"/>
              <a:t>, </a:t>
            </a:r>
            <a:r>
              <a:rPr lang="en-US" dirty="0">
                <a:hlinkClick r:id="rId4"/>
              </a:rPr>
              <a:t>How a Bill Becomes a Law</a:t>
            </a:r>
            <a:endParaRPr lang="en-US" dirty="0"/>
          </a:p>
        </p:txBody>
      </p:sp>
      <p:sp>
        <p:nvSpPr>
          <p:cNvPr id="8" name="Straight Connector 7">
            <a:extLst>
              <a:ext uri="{FF2B5EF4-FFF2-40B4-BE49-F238E27FC236}">
                <a16:creationId xmlns:a16="http://schemas.microsoft.com/office/drawing/2014/main" id="{E7CC54CD-605C-40F9-A73C-88CD24091BEA}"/>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8" name="Straight Connector 17">
            <a:extLst>
              <a:ext uri="{FF2B5EF4-FFF2-40B4-BE49-F238E27FC236}">
                <a16:creationId xmlns:a16="http://schemas.microsoft.com/office/drawing/2014/main" id="{E4B82F6A-90CE-D2EC-CDD0-1EC7DFFA5100}"/>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9" name="Freeform: Shape 18">
            <a:extLst>
              <a:ext uri="{FF2B5EF4-FFF2-40B4-BE49-F238E27FC236}">
                <a16:creationId xmlns:a16="http://schemas.microsoft.com/office/drawing/2014/main" id="{628E629E-9E58-F188-AA24-950C0AE1E91B}"/>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dirty="0">
                <a:solidFill>
                  <a:schemeClr val="tx1"/>
                </a:solidFill>
                <a:latin typeface="Aptos" panose="020B0004020202020204" pitchFamily="34" charset="0"/>
              </a:rPr>
              <a:t>Key Legislation</a:t>
            </a:r>
          </a:p>
        </p:txBody>
      </p:sp>
      <p:sp>
        <p:nvSpPr>
          <p:cNvPr id="28" name="Rectangle 27">
            <a:extLst>
              <a:ext uri="{FF2B5EF4-FFF2-40B4-BE49-F238E27FC236}">
                <a16:creationId xmlns:a16="http://schemas.microsoft.com/office/drawing/2014/main" id="{731419B2-ACDF-287D-CDA2-CA2080C86D7F}"/>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DEC. 1, 2025</a:t>
            </a:r>
          </a:p>
        </p:txBody>
      </p:sp>
      <p:sp>
        <p:nvSpPr>
          <p:cNvPr id="29" name="Freeform: Shape 28">
            <a:extLst>
              <a:ext uri="{FF2B5EF4-FFF2-40B4-BE49-F238E27FC236}">
                <a16:creationId xmlns:a16="http://schemas.microsoft.com/office/drawing/2014/main" id="{404BDD8D-D412-CBC2-5E83-2AEA2F3DF054}"/>
              </a:ext>
            </a:extLst>
          </p:cNvPr>
          <p:cNvSpPr>
            <a:spLocks/>
          </p:cNvSpPr>
          <p:nvPr/>
        </p:nvSpPr>
        <p:spPr>
          <a:xfrm>
            <a:off x="9686798" y="1721082"/>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a:t>
            </a:r>
            <a:r>
              <a:rPr lang="en-US" sz="1400">
                <a:latin typeface="Aptos" panose="020B0004020202020204" pitchFamily="34" charset="0"/>
              </a:rPr>
              <a:t>c</a:t>
            </a:r>
            <a:r>
              <a:rPr lang="en-US" sz="1400" kern="1200">
                <a:latin typeface="Aptos" panose="020B0004020202020204" pitchFamily="34" charset="0"/>
              </a:rPr>
              <a:t>ommenced </a:t>
            </a:r>
          </a:p>
        </p:txBody>
      </p:sp>
      <p:sp>
        <p:nvSpPr>
          <p:cNvPr id="30" name="Freeform: Shape 29">
            <a:extLst>
              <a:ext uri="{FF2B5EF4-FFF2-40B4-BE49-F238E27FC236}">
                <a16:creationId xmlns:a16="http://schemas.microsoft.com/office/drawing/2014/main" id="{8C231783-3DDC-499A-18AE-5004BA30C530}"/>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31" name="Rectangle 30">
            <a:extLst>
              <a:ext uri="{FF2B5EF4-FFF2-40B4-BE49-F238E27FC236}">
                <a16:creationId xmlns:a16="http://schemas.microsoft.com/office/drawing/2014/main" id="{5CDCBCC8-1355-E627-47D3-DEDB8BF60CC6}"/>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29</a:t>
            </a:r>
          </a:p>
        </p:txBody>
      </p:sp>
      <p:sp>
        <p:nvSpPr>
          <p:cNvPr id="32" name="Freeform: Shape 31">
            <a:extLst>
              <a:ext uri="{FF2B5EF4-FFF2-40B4-BE49-F238E27FC236}">
                <a16:creationId xmlns:a16="http://schemas.microsoft.com/office/drawing/2014/main" id="{CD429E86-7B73-337A-BDDA-C95CD26973A6}"/>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Last day to pass chamber of origin</a:t>
            </a:r>
          </a:p>
        </p:txBody>
      </p:sp>
      <p:sp>
        <p:nvSpPr>
          <p:cNvPr id="33" name="Rectangle 32">
            <a:extLst>
              <a:ext uri="{FF2B5EF4-FFF2-40B4-BE49-F238E27FC236}">
                <a16:creationId xmlns:a16="http://schemas.microsoft.com/office/drawing/2014/main" id="{0A34581C-6683-4218-FB4C-CCF30979BF6A}"/>
              </a:ext>
            </a:extLst>
          </p:cNvPr>
          <p:cNvSpPr/>
          <p:nvPr/>
        </p:nvSpPr>
        <p:spPr>
          <a:xfrm>
            <a:off x="9686798" y="27875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FEBRUARY 27</a:t>
            </a:r>
          </a:p>
        </p:txBody>
      </p:sp>
      <p:sp>
        <p:nvSpPr>
          <p:cNvPr id="34" name="Rectangle 33">
            <a:extLst>
              <a:ext uri="{FF2B5EF4-FFF2-40B4-BE49-F238E27FC236}">
                <a16:creationId xmlns:a16="http://schemas.microsoft.com/office/drawing/2014/main" id="{5360F137-36F2-CCDD-59FC-0030EC2A4767}"/>
              </a:ext>
            </a:extLst>
          </p:cNvPr>
          <p:cNvSpPr/>
          <p:nvPr/>
        </p:nvSpPr>
        <p:spPr>
          <a:xfrm>
            <a:off x="9686798" y="3344609"/>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7 DAYS</a:t>
            </a:r>
          </a:p>
        </p:txBody>
      </p:sp>
      <p:sp>
        <p:nvSpPr>
          <p:cNvPr id="35" name="Freeform: Shape 34">
            <a:extLst>
              <a:ext uri="{FF2B5EF4-FFF2-40B4-BE49-F238E27FC236}">
                <a16:creationId xmlns:a16="http://schemas.microsoft.com/office/drawing/2014/main" id="{CB5642E4-43D9-0EAA-BD6B-6557873AEF1C}"/>
              </a:ext>
            </a:extLst>
          </p:cNvPr>
          <p:cNvSpPr/>
          <p:nvPr/>
        </p:nvSpPr>
        <p:spPr>
          <a:xfrm>
            <a:off x="9687417" y="29728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36" name="Freeform: Shape 35">
            <a:extLst>
              <a:ext uri="{FF2B5EF4-FFF2-40B4-BE49-F238E27FC236}">
                <a16:creationId xmlns:a16="http://schemas.microsoft.com/office/drawing/2014/main" id="{E85527DA-A988-A11D-A8E1-C3BEEDEE9F7C}"/>
              </a:ext>
            </a:extLst>
          </p:cNvPr>
          <p:cNvSpPr/>
          <p:nvPr/>
        </p:nvSpPr>
        <p:spPr>
          <a:xfrm>
            <a:off x="9687417" y="3529943"/>
            <a:ext cx="1886346" cy="1050819"/>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bill is transmitted or it becomes law</a:t>
            </a:r>
          </a:p>
        </p:txBody>
      </p:sp>
      <p:grpSp>
        <p:nvGrpSpPr>
          <p:cNvPr id="43" name="Group 42">
            <a:extLst>
              <a:ext uri="{FF2B5EF4-FFF2-40B4-BE49-F238E27FC236}">
                <a16:creationId xmlns:a16="http://schemas.microsoft.com/office/drawing/2014/main" id="{33DF1BA0-E599-1FB6-0226-81AD491ECBBB}"/>
              </a:ext>
            </a:extLst>
          </p:cNvPr>
          <p:cNvGrpSpPr/>
          <p:nvPr/>
        </p:nvGrpSpPr>
        <p:grpSpPr>
          <a:xfrm>
            <a:off x="630936" y="1422492"/>
            <a:ext cx="8596191" cy="4696883"/>
            <a:chOff x="630936" y="1422492"/>
            <a:chExt cx="8596191" cy="4696883"/>
          </a:xfrm>
        </p:grpSpPr>
        <p:graphicFrame>
          <p:nvGraphicFramePr>
            <p:cNvPr id="14" name="Diagram 13">
              <a:extLst>
                <a:ext uri="{FF2B5EF4-FFF2-40B4-BE49-F238E27FC236}">
                  <a16:creationId xmlns:a16="http://schemas.microsoft.com/office/drawing/2014/main" id="{E8A13538-C103-8563-8A56-704A70FC6240}"/>
                </a:ext>
              </a:extLst>
            </p:cNvPr>
            <p:cNvGraphicFramePr/>
            <p:nvPr/>
          </p:nvGraphicFramePr>
          <p:xfrm>
            <a:off x="630936" y="1422492"/>
            <a:ext cx="8596191" cy="4696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900632F2-6A0C-E697-7AF4-F3192D976D6C}"/>
                </a:ext>
              </a:extLst>
            </p:cNvPr>
            <p:cNvSpPr txBox="1"/>
            <p:nvPr/>
          </p:nvSpPr>
          <p:spPr>
            <a:xfrm>
              <a:off x="1271016" y="5409213"/>
              <a:ext cx="117209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School  Phone Ban</a:t>
              </a:r>
            </a:p>
          </p:txBody>
        </p:sp>
        <p:sp>
          <p:nvSpPr>
            <p:cNvPr id="24" name="TextBox 23">
              <a:extLst>
                <a:ext uri="{FF2B5EF4-FFF2-40B4-BE49-F238E27FC236}">
                  <a16:creationId xmlns:a16="http://schemas.microsoft.com/office/drawing/2014/main" id="{2758BC55-0560-E15C-DF0F-28E65911BC08}"/>
                </a:ext>
              </a:extLst>
            </p:cNvPr>
            <p:cNvSpPr txBox="1"/>
            <p:nvPr/>
          </p:nvSpPr>
          <p:spPr>
            <a:xfrm>
              <a:off x="1271016" y="4468351"/>
              <a:ext cx="1172094"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Housing Supply</a:t>
              </a:r>
            </a:p>
          </p:txBody>
        </p:sp>
        <p:sp>
          <p:nvSpPr>
            <p:cNvPr id="25" name="TextBox 24">
              <a:extLst>
                <a:ext uri="{FF2B5EF4-FFF2-40B4-BE49-F238E27FC236}">
                  <a16:creationId xmlns:a16="http://schemas.microsoft.com/office/drawing/2014/main" id="{434D2BC9-D273-DEF8-2C3C-686A48566A9E}"/>
                </a:ext>
              </a:extLst>
            </p:cNvPr>
            <p:cNvSpPr txBox="1"/>
            <p:nvPr/>
          </p:nvSpPr>
          <p:spPr>
            <a:xfrm>
              <a:off x="1271016" y="1576710"/>
              <a:ext cx="1172094" cy="553998"/>
            </a:xfrm>
            <a:prstGeom prst="rect">
              <a:avLst/>
            </a:prstGeom>
            <a:noFill/>
          </p:spPr>
          <p:txBody>
            <a:bodyPr wrap="square" lIns="45720" rIns="45720">
              <a:spAutoFit/>
            </a:bodyPr>
            <a:lstStyle/>
            <a:p>
              <a:r>
                <a:rPr lang="en-US" sz="1500" b="1">
                  <a:solidFill>
                    <a:srgbClr val="8A5DB5"/>
                  </a:solidFill>
                  <a:latin typeface="Aptos" panose="020B0004020202020204" pitchFamily="34" charset="0"/>
                </a:rPr>
                <a:t>Tax Conformity</a:t>
              </a:r>
              <a:endParaRPr lang="en-US" sz="1500" b="1">
                <a:latin typeface="Aptos" panose="020B0004020202020204" pitchFamily="34" charset="0"/>
              </a:endParaRPr>
            </a:p>
          </p:txBody>
        </p:sp>
        <p:sp>
          <p:nvSpPr>
            <p:cNvPr id="9" name="TextBox 8">
              <a:extLst>
                <a:ext uri="{FF2B5EF4-FFF2-40B4-BE49-F238E27FC236}">
                  <a16:creationId xmlns:a16="http://schemas.microsoft.com/office/drawing/2014/main" id="{16DD734C-FC6D-D074-3C3E-D94B4113F0E0}"/>
                </a:ext>
              </a:extLst>
            </p:cNvPr>
            <p:cNvSpPr txBox="1"/>
            <p:nvPr/>
          </p:nvSpPr>
          <p:spPr>
            <a:xfrm>
              <a:off x="1271016" y="2556005"/>
              <a:ext cx="1291440"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Environment Rules</a:t>
              </a:r>
            </a:p>
          </p:txBody>
        </p:sp>
        <p:sp>
          <p:nvSpPr>
            <p:cNvPr id="10" name="TextBox 9">
              <a:extLst>
                <a:ext uri="{FF2B5EF4-FFF2-40B4-BE49-F238E27FC236}">
                  <a16:creationId xmlns:a16="http://schemas.microsoft.com/office/drawing/2014/main" id="{DF0956D2-D644-B87A-F569-A403A3D090B0}"/>
                </a:ext>
              </a:extLst>
            </p:cNvPr>
            <p:cNvSpPr txBox="1"/>
            <p:nvPr/>
          </p:nvSpPr>
          <p:spPr>
            <a:xfrm>
              <a:off x="1271016" y="3527489"/>
              <a:ext cx="1291440"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Immigration</a:t>
              </a:r>
            </a:p>
            <a:p>
              <a:r>
                <a:rPr lang="en-US" dirty="0"/>
                <a:t>Laws</a:t>
              </a:r>
            </a:p>
          </p:txBody>
        </p:sp>
      </p:grpSp>
      <p:sp>
        <p:nvSpPr>
          <p:cNvPr id="7" name="Straight Connector 6">
            <a:extLst>
              <a:ext uri="{FF2B5EF4-FFF2-40B4-BE49-F238E27FC236}">
                <a16:creationId xmlns:a16="http://schemas.microsoft.com/office/drawing/2014/main" id="{7175B249-C35F-ED91-463B-4898734E2DA0}"/>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2" name="Freeform: Shape 11">
            <a:extLst>
              <a:ext uri="{FF2B5EF4-FFF2-40B4-BE49-F238E27FC236}">
                <a16:creationId xmlns:a16="http://schemas.microsoft.com/office/drawing/2014/main" id="{4227685A-E1AA-37D7-3DA6-28934E2A962E}"/>
              </a:ext>
            </a:extLst>
          </p:cNvPr>
          <p:cNvSpPr/>
          <p:nvPr/>
        </p:nvSpPr>
        <p:spPr>
          <a:xfrm>
            <a:off x="10192619" y="5552120"/>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160+ Bills Enacted</a:t>
            </a:r>
            <a:endParaRPr lang="en-US" b="1" kern="1200">
              <a:solidFill>
                <a:schemeClr val="tx1"/>
              </a:solidFill>
              <a:latin typeface="Aptos" panose="020B0004020202020204" pitchFamily="34" charset="0"/>
            </a:endParaRPr>
          </a:p>
        </p:txBody>
      </p:sp>
      <p:sp>
        <p:nvSpPr>
          <p:cNvPr id="15" name="Freeform 43">
            <a:extLst>
              <a:ext uri="{FF2B5EF4-FFF2-40B4-BE49-F238E27FC236}">
                <a16:creationId xmlns:a16="http://schemas.microsoft.com/office/drawing/2014/main" id="{79D545C8-DD8A-6E87-5B8C-664AB449B819}"/>
              </a:ext>
            </a:extLst>
          </p:cNvPr>
          <p:cNvSpPr>
            <a:spLocks noChangeAspect="1"/>
          </p:cNvSpPr>
          <p:nvPr/>
        </p:nvSpPr>
        <p:spPr bwMode="auto">
          <a:xfrm>
            <a:off x="9705035" y="5341610"/>
            <a:ext cx="379417" cy="654013"/>
          </a:xfrm>
          <a:custGeom>
            <a:avLst/>
            <a:gdLst>
              <a:gd name="T0" fmla="*/ 229 w 237"/>
              <a:gd name="T1" fmla="*/ 263 h 414"/>
              <a:gd name="T2" fmla="*/ 214 w 237"/>
              <a:gd name="T3" fmla="*/ 96 h 414"/>
              <a:gd name="T4" fmla="*/ 195 w 237"/>
              <a:gd name="T5" fmla="*/ 0 h 414"/>
              <a:gd name="T6" fmla="*/ 58 w 237"/>
              <a:gd name="T7" fmla="*/ 16 h 414"/>
              <a:gd name="T8" fmla="*/ 42 w 237"/>
              <a:gd name="T9" fmla="*/ 26 h 414"/>
              <a:gd name="T10" fmla="*/ 23 w 237"/>
              <a:gd name="T11" fmla="*/ 34 h 414"/>
              <a:gd name="T12" fmla="*/ 7 w 237"/>
              <a:gd name="T13" fmla="*/ 26 h 414"/>
              <a:gd name="T14" fmla="*/ 28 w 237"/>
              <a:gd name="T15" fmla="*/ 257 h 414"/>
              <a:gd name="T16" fmla="*/ 26 w 237"/>
              <a:gd name="T17" fmla="*/ 270 h 414"/>
              <a:gd name="T18" fmla="*/ 22 w 237"/>
              <a:gd name="T19" fmla="*/ 283 h 414"/>
              <a:gd name="T20" fmla="*/ 32 w 237"/>
              <a:gd name="T21" fmla="*/ 297 h 414"/>
              <a:gd name="T22" fmla="*/ 35 w 237"/>
              <a:gd name="T23" fmla="*/ 316 h 414"/>
              <a:gd name="T24" fmla="*/ 32 w 237"/>
              <a:gd name="T25" fmla="*/ 324 h 414"/>
              <a:gd name="T26" fmla="*/ 26 w 237"/>
              <a:gd name="T27" fmla="*/ 343 h 414"/>
              <a:gd name="T28" fmla="*/ 12 w 237"/>
              <a:gd name="T29" fmla="*/ 362 h 414"/>
              <a:gd name="T30" fmla="*/ 5 w 237"/>
              <a:gd name="T31" fmla="*/ 374 h 414"/>
              <a:gd name="T32" fmla="*/ 4 w 237"/>
              <a:gd name="T33" fmla="*/ 387 h 414"/>
              <a:gd name="T34" fmla="*/ 3 w 237"/>
              <a:gd name="T35" fmla="*/ 399 h 414"/>
              <a:gd name="T36" fmla="*/ 4 w 237"/>
              <a:gd name="T37" fmla="*/ 413 h 414"/>
              <a:gd name="T38" fmla="*/ 15 w 237"/>
              <a:gd name="T39" fmla="*/ 408 h 414"/>
              <a:gd name="T40" fmla="*/ 24 w 237"/>
              <a:gd name="T41" fmla="*/ 404 h 414"/>
              <a:gd name="T42" fmla="*/ 31 w 237"/>
              <a:gd name="T43" fmla="*/ 406 h 414"/>
              <a:gd name="T44" fmla="*/ 36 w 237"/>
              <a:gd name="T45" fmla="*/ 398 h 414"/>
              <a:gd name="T46" fmla="*/ 50 w 237"/>
              <a:gd name="T47" fmla="*/ 394 h 414"/>
              <a:gd name="T48" fmla="*/ 76 w 237"/>
              <a:gd name="T49" fmla="*/ 406 h 414"/>
              <a:gd name="T50" fmla="*/ 78 w 237"/>
              <a:gd name="T51" fmla="*/ 398 h 414"/>
              <a:gd name="T52" fmla="*/ 89 w 237"/>
              <a:gd name="T53" fmla="*/ 390 h 414"/>
              <a:gd name="T54" fmla="*/ 100 w 237"/>
              <a:gd name="T55" fmla="*/ 391 h 414"/>
              <a:gd name="T56" fmla="*/ 112 w 237"/>
              <a:gd name="T57" fmla="*/ 397 h 414"/>
              <a:gd name="T58" fmla="*/ 118 w 237"/>
              <a:gd name="T59" fmla="*/ 385 h 414"/>
              <a:gd name="T60" fmla="*/ 122 w 237"/>
              <a:gd name="T61" fmla="*/ 372 h 414"/>
              <a:gd name="T62" fmla="*/ 126 w 237"/>
              <a:gd name="T63" fmla="*/ 362 h 414"/>
              <a:gd name="T64" fmla="*/ 138 w 237"/>
              <a:gd name="T65" fmla="*/ 374 h 414"/>
              <a:gd name="T66" fmla="*/ 156 w 237"/>
              <a:gd name="T67" fmla="*/ 378 h 414"/>
              <a:gd name="T68" fmla="*/ 164 w 237"/>
              <a:gd name="T69" fmla="*/ 367 h 414"/>
              <a:gd name="T70" fmla="*/ 166 w 237"/>
              <a:gd name="T71" fmla="*/ 348 h 414"/>
              <a:gd name="T72" fmla="*/ 180 w 237"/>
              <a:gd name="T73" fmla="*/ 344 h 414"/>
              <a:gd name="T74" fmla="*/ 188 w 237"/>
              <a:gd name="T75" fmla="*/ 328 h 414"/>
              <a:gd name="T76" fmla="*/ 195 w 237"/>
              <a:gd name="T77" fmla="*/ 314 h 414"/>
              <a:gd name="T78" fmla="*/ 191 w 237"/>
              <a:gd name="T79" fmla="*/ 301 h 414"/>
              <a:gd name="T80" fmla="*/ 203 w 237"/>
              <a:gd name="T81" fmla="*/ 298 h 414"/>
              <a:gd name="T82" fmla="*/ 223 w 237"/>
              <a:gd name="T83" fmla="*/ 293 h 414"/>
              <a:gd name="T84" fmla="*/ 237 w 237"/>
              <a:gd name="T85" fmla="*/ 283 h 414"/>
              <a:gd name="T86" fmla="*/ 234 w 237"/>
              <a:gd name="T87" fmla="*/ 27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414">
                <a:moveTo>
                  <a:pt x="234" y="271"/>
                </a:moveTo>
                <a:lnTo>
                  <a:pt x="229" y="263"/>
                </a:lnTo>
                <a:lnTo>
                  <a:pt x="233" y="260"/>
                </a:lnTo>
                <a:lnTo>
                  <a:pt x="214" y="96"/>
                </a:lnTo>
                <a:lnTo>
                  <a:pt x="202" y="6"/>
                </a:lnTo>
                <a:lnTo>
                  <a:pt x="195" y="0"/>
                </a:lnTo>
                <a:lnTo>
                  <a:pt x="93" y="14"/>
                </a:lnTo>
                <a:lnTo>
                  <a:pt x="58" y="16"/>
                </a:lnTo>
                <a:lnTo>
                  <a:pt x="55" y="16"/>
                </a:lnTo>
                <a:lnTo>
                  <a:pt x="42" y="26"/>
                </a:lnTo>
                <a:lnTo>
                  <a:pt x="30" y="33"/>
                </a:lnTo>
                <a:lnTo>
                  <a:pt x="23" y="34"/>
                </a:lnTo>
                <a:lnTo>
                  <a:pt x="15" y="33"/>
                </a:lnTo>
                <a:lnTo>
                  <a:pt x="7" y="26"/>
                </a:lnTo>
                <a:lnTo>
                  <a:pt x="7" y="30"/>
                </a:lnTo>
                <a:lnTo>
                  <a:pt x="28" y="257"/>
                </a:lnTo>
                <a:lnTo>
                  <a:pt x="22" y="264"/>
                </a:lnTo>
                <a:lnTo>
                  <a:pt x="26" y="270"/>
                </a:lnTo>
                <a:lnTo>
                  <a:pt x="22" y="276"/>
                </a:lnTo>
                <a:lnTo>
                  <a:pt x="22" y="283"/>
                </a:lnTo>
                <a:lnTo>
                  <a:pt x="27" y="291"/>
                </a:lnTo>
                <a:lnTo>
                  <a:pt x="32" y="297"/>
                </a:lnTo>
                <a:lnTo>
                  <a:pt x="31" y="303"/>
                </a:lnTo>
                <a:lnTo>
                  <a:pt x="35" y="316"/>
                </a:lnTo>
                <a:lnTo>
                  <a:pt x="34" y="322"/>
                </a:lnTo>
                <a:lnTo>
                  <a:pt x="32" y="324"/>
                </a:lnTo>
                <a:lnTo>
                  <a:pt x="26" y="336"/>
                </a:lnTo>
                <a:lnTo>
                  <a:pt x="26" y="343"/>
                </a:lnTo>
                <a:lnTo>
                  <a:pt x="17" y="356"/>
                </a:lnTo>
                <a:lnTo>
                  <a:pt x="12" y="362"/>
                </a:lnTo>
                <a:lnTo>
                  <a:pt x="7" y="367"/>
                </a:lnTo>
                <a:lnTo>
                  <a:pt x="5" y="374"/>
                </a:lnTo>
                <a:lnTo>
                  <a:pt x="7" y="375"/>
                </a:lnTo>
                <a:lnTo>
                  <a:pt x="4" y="387"/>
                </a:lnTo>
                <a:lnTo>
                  <a:pt x="4" y="389"/>
                </a:lnTo>
                <a:lnTo>
                  <a:pt x="3" y="399"/>
                </a:lnTo>
                <a:lnTo>
                  <a:pt x="0" y="406"/>
                </a:lnTo>
                <a:lnTo>
                  <a:pt x="4" y="413"/>
                </a:lnTo>
                <a:lnTo>
                  <a:pt x="11" y="414"/>
                </a:lnTo>
                <a:lnTo>
                  <a:pt x="15" y="408"/>
                </a:lnTo>
                <a:lnTo>
                  <a:pt x="12" y="402"/>
                </a:lnTo>
                <a:lnTo>
                  <a:pt x="24" y="404"/>
                </a:lnTo>
                <a:lnTo>
                  <a:pt x="31" y="399"/>
                </a:lnTo>
                <a:lnTo>
                  <a:pt x="31" y="406"/>
                </a:lnTo>
                <a:lnTo>
                  <a:pt x="38" y="404"/>
                </a:lnTo>
                <a:lnTo>
                  <a:pt x="36" y="398"/>
                </a:lnTo>
                <a:lnTo>
                  <a:pt x="45" y="398"/>
                </a:lnTo>
                <a:lnTo>
                  <a:pt x="50" y="394"/>
                </a:lnTo>
                <a:lnTo>
                  <a:pt x="69" y="402"/>
                </a:lnTo>
                <a:lnTo>
                  <a:pt x="76" y="406"/>
                </a:lnTo>
                <a:lnTo>
                  <a:pt x="78" y="401"/>
                </a:lnTo>
                <a:lnTo>
                  <a:pt x="78" y="398"/>
                </a:lnTo>
                <a:lnTo>
                  <a:pt x="84" y="393"/>
                </a:lnTo>
                <a:lnTo>
                  <a:pt x="89" y="390"/>
                </a:lnTo>
                <a:lnTo>
                  <a:pt x="95" y="385"/>
                </a:lnTo>
                <a:lnTo>
                  <a:pt x="100" y="391"/>
                </a:lnTo>
                <a:lnTo>
                  <a:pt x="105" y="393"/>
                </a:lnTo>
                <a:lnTo>
                  <a:pt x="112" y="397"/>
                </a:lnTo>
                <a:lnTo>
                  <a:pt x="114" y="390"/>
                </a:lnTo>
                <a:lnTo>
                  <a:pt x="118" y="385"/>
                </a:lnTo>
                <a:lnTo>
                  <a:pt x="118" y="378"/>
                </a:lnTo>
                <a:lnTo>
                  <a:pt x="122" y="372"/>
                </a:lnTo>
                <a:lnTo>
                  <a:pt x="128" y="367"/>
                </a:lnTo>
                <a:lnTo>
                  <a:pt x="126" y="362"/>
                </a:lnTo>
                <a:lnTo>
                  <a:pt x="133" y="364"/>
                </a:lnTo>
                <a:lnTo>
                  <a:pt x="138" y="374"/>
                </a:lnTo>
                <a:lnTo>
                  <a:pt x="143" y="376"/>
                </a:lnTo>
                <a:lnTo>
                  <a:pt x="156" y="378"/>
                </a:lnTo>
                <a:lnTo>
                  <a:pt x="162" y="374"/>
                </a:lnTo>
                <a:lnTo>
                  <a:pt x="164" y="367"/>
                </a:lnTo>
                <a:lnTo>
                  <a:pt x="162" y="362"/>
                </a:lnTo>
                <a:lnTo>
                  <a:pt x="166" y="348"/>
                </a:lnTo>
                <a:lnTo>
                  <a:pt x="173" y="349"/>
                </a:lnTo>
                <a:lnTo>
                  <a:pt x="180" y="344"/>
                </a:lnTo>
                <a:lnTo>
                  <a:pt x="181" y="330"/>
                </a:lnTo>
                <a:lnTo>
                  <a:pt x="188" y="328"/>
                </a:lnTo>
                <a:lnTo>
                  <a:pt x="192" y="321"/>
                </a:lnTo>
                <a:lnTo>
                  <a:pt x="195" y="314"/>
                </a:lnTo>
                <a:lnTo>
                  <a:pt x="192" y="307"/>
                </a:lnTo>
                <a:lnTo>
                  <a:pt x="191" y="301"/>
                </a:lnTo>
                <a:lnTo>
                  <a:pt x="198" y="301"/>
                </a:lnTo>
                <a:lnTo>
                  <a:pt x="203" y="298"/>
                </a:lnTo>
                <a:lnTo>
                  <a:pt x="211" y="302"/>
                </a:lnTo>
                <a:lnTo>
                  <a:pt x="223" y="293"/>
                </a:lnTo>
                <a:lnTo>
                  <a:pt x="235" y="290"/>
                </a:lnTo>
                <a:lnTo>
                  <a:pt x="237" y="283"/>
                </a:lnTo>
                <a:lnTo>
                  <a:pt x="231" y="276"/>
                </a:lnTo>
                <a:lnTo>
                  <a:pt x="234" y="271"/>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518965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085E5-3BB3-01B3-9A4B-E1E0D7BFC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0C85F-6A8F-7010-F408-04648C9D04FF}"/>
              </a:ext>
            </a:extLst>
          </p:cNvPr>
          <p:cNvSpPr>
            <a:spLocks noGrp="1"/>
          </p:cNvSpPr>
          <p:nvPr>
            <p:ph type="title"/>
          </p:nvPr>
        </p:nvSpPr>
        <p:spPr>
          <a:xfrm>
            <a:off x="630935" y="612648"/>
            <a:ext cx="11045221" cy="685800"/>
          </a:xfrm>
        </p:spPr>
        <p:txBody>
          <a:bodyPr/>
          <a:lstStyle/>
          <a:p>
            <a:r>
              <a:rPr lang="en-US" dirty="0">
                <a:latin typeface="Aptos Black" panose="020B0004020202020204" pitchFamily="34" charset="0"/>
              </a:rPr>
              <a:t>New Mexico:</a:t>
            </a:r>
            <a:r>
              <a:rPr lang="en-US" dirty="0"/>
              <a:t> Taxes, Immigration, Affordability Are Common Themes</a:t>
            </a:r>
          </a:p>
        </p:txBody>
      </p:sp>
      <p:sp>
        <p:nvSpPr>
          <p:cNvPr id="3" name="Text Placeholder 4">
            <a:extLst>
              <a:ext uri="{FF2B5EF4-FFF2-40B4-BE49-F238E27FC236}">
                <a16:creationId xmlns:a16="http://schemas.microsoft.com/office/drawing/2014/main" id="{5776903D-C0A6-268E-F4A8-F23975CC2FE9}"/>
              </a:ext>
            </a:extLst>
          </p:cNvPr>
          <p:cNvSpPr txBox="1">
            <a:spLocks/>
          </p:cNvSpPr>
          <p:nvPr/>
        </p:nvSpPr>
        <p:spPr>
          <a:xfrm>
            <a:off x="640050" y="6243420"/>
            <a:ext cx="6954837" cy="36512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Clr>
                <a:srgbClr val="8A5DB5"/>
              </a:buClr>
              <a:buSzPct val="90000"/>
              <a:buFont typeface="Arial" panose="020B0604020202020204" pitchFamily="34" charset="0"/>
              <a:buNone/>
              <a:defRPr sz="900" b="0"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00000"/>
              </a:lnSpc>
              <a:spcBef>
                <a:spcPts val="0"/>
              </a:spcBef>
              <a:spcAft>
                <a:spcPts val="600"/>
              </a:spcAft>
              <a:buClr>
                <a:srgbClr val="8A5DB5"/>
              </a:buClr>
              <a:buSzPct val="90000"/>
              <a:buFont typeface="System Font Regular"/>
              <a:buChar char="–"/>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Sources: </a:t>
            </a:r>
            <a:r>
              <a:rPr lang="en-US">
                <a:hlinkClick r:id="rId3"/>
              </a:rPr>
              <a:t>Session Dates</a:t>
            </a:r>
            <a:r>
              <a:rPr lang="en-US"/>
              <a:t>, </a:t>
            </a:r>
            <a:r>
              <a:rPr lang="en-US">
                <a:hlinkClick r:id="rId4"/>
              </a:rPr>
              <a:t>2026 Signed and Chaptered Bills</a:t>
            </a:r>
            <a:endParaRPr lang="en-US"/>
          </a:p>
        </p:txBody>
      </p:sp>
      <p:sp>
        <p:nvSpPr>
          <p:cNvPr id="9" name="Straight Connector 8">
            <a:extLst>
              <a:ext uri="{FF2B5EF4-FFF2-40B4-BE49-F238E27FC236}">
                <a16:creationId xmlns:a16="http://schemas.microsoft.com/office/drawing/2014/main" id="{EB396655-39CC-AAC9-E51F-25CC6B665902}"/>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0" name="Straight Connector 9">
            <a:extLst>
              <a:ext uri="{FF2B5EF4-FFF2-40B4-BE49-F238E27FC236}">
                <a16:creationId xmlns:a16="http://schemas.microsoft.com/office/drawing/2014/main" id="{3E21E939-38C6-5689-0548-4308FDF2649F}"/>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1" name="Freeform: Shape 10">
            <a:extLst>
              <a:ext uri="{FF2B5EF4-FFF2-40B4-BE49-F238E27FC236}">
                <a16:creationId xmlns:a16="http://schemas.microsoft.com/office/drawing/2014/main" id="{6C2B44C9-12B7-689A-E6FB-FE85F5B5061F}"/>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12" name="Freeform: Shape 11">
            <a:extLst>
              <a:ext uri="{FF2B5EF4-FFF2-40B4-BE49-F238E27FC236}">
                <a16:creationId xmlns:a16="http://schemas.microsoft.com/office/drawing/2014/main" id="{15B61F21-13D2-A4C2-F7C7-11390595DE90}"/>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16" name="Rectangle 15">
            <a:extLst>
              <a:ext uri="{FF2B5EF4-FFF2-40B4-BE49-F238E27FC236}">
                <a16:creationId xmlns:a16="http://schemas.microsoft.com/office/drawing/2014/main" id="{EDB74C36-DCA1-9548-2B6A-CA4670C2EF32}"/>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20</a:t>
            </a:r>
          </a:p>
        </p:txBody>
      </p:sp>
      <p:sp>
        <p:nvSpPr>
          <p:cNvPr id="18" name="Rectangle 17">
            <a:extLst>
              <a:ext uri="{FF2B5EF4-FFF2-40B4-BE49-F238E27FC236}">
                <a16:creationId xmlns:a16="http://schemas.microsoft.com/office/drawing/2014/main" id="{1EB02F9F-D183-DD60-F4A6-9DC5BD2E2693}"/>
              </a:ext>
            </a:extLst>
          </p:cNvPr>
          <p:cNvSpPr/>
          <p:nvPr/>
        </p:nvSpPr>
        <p:spPr>
          <a:xfrm>
            <a:off x="9686798" y="2067319"/>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FEBRUARY 19</a:t>
            </a:r>
          </a:p>
        </p:txBody>
      </p:sp>
      <p:sp>
        <p:nvSpPr>
          <p:cNvPr id="19" name="Rectangle 18">
            <a:extLst>
              <a:ext uri="{FF2B5EF4-FFF2-40B4-BE49-F238E27FC236}">
                <a16:creationId xmlns:a16="http://schemas.microsoft.com/office/drawing/2014/main" id="{CD623E23-CF20-9CE9-A715-CC3473A27C6B}"/>
              </a:ext>
            </a:extLst>
          </p:cNvPr>
          <p:cNvSpPr/>
          <p:nvPr/>
        </p:nvSpPr>
        <p:spPr>
          <a:xfrm>
            <a:off x="9686180" y="2706081"/>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20 DAYS</a:t>
            </a:r>
          </a:p>
        </p:txBody>
      </p:sp>
      <p:sp>
        <p:nvSpPr>
          <p:cNvPr id="20" name="Freeform: Shape 19">
            <a:extLst>
              <a:ext uri="{FF2B5EF4-FFF2-40B4-BE49-F238E27FC236}">
                <a16:creationId xmlns:a16="http://schemas.microsoft.com/office/drawing/2014/main" id="{81736059-FD1F-E4FC-D131-521AE22AF82B}"/>
              </a:ext>
            </a:extLst>
          </p:cNvPr>
          <p:cNvSpPr>
            <a:spLocks/>
          </p:cNvSpPr>
          <p:nvPr/>
        </p:nvSpPr>
        <p:spPr>
          <a:xfrm>
            <a:off x="9687417" y="1726551"/>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commenced </a:t>
            </a:r>
          </a:p>
        </p:txBody>
      </p:sp>
      <p:sp>
        <p:nvSpPr>
          <p:cNvPr id="22" name="Freeform: Shape 21">
            <a:extLst>
              <a:ext uri="{FF2B5EF4-FFF2-40B4-BE49-F238E27FC236}">
                <a16:creationId xmlns:a16="http://schemas.microsoft.com/office/drawing/2014/main" id="{1F4E4E41-9E7E-5889-76D4-366BAD8EBEFF}"/>
              </a:ext>
            </a:extLst>
          </p:cNvPr>
          <p:cNvSpPr/>
          <p:nvPr/>
        </p:nvSpPr>
        <p:spPr>
          <a:xfrm>
            <a:off x="9686180" y="2283487"/>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23" name="Freeform: Shape 22">
            <a:extLst>
              <a:ext uri="{FF2B5EF4-FFF2-40B4-BE49-F238E27FC236}">
                <a16:creationId xmlns:a16="http://schemas.microsoft.com/office/drawing/2014/main" id="{4BA76B3E-F440-5668-7471-FB21636D5F0D}"/>
              </a:ext>
            </a:extLst>
          </p:cNvPr>
          <p:cNvSpPr/>
          <p:nvPr/>
        </p:nvSpPr>
        <p:spPr>
          <a:xfrm>
            <a:off x="9686180" y="2889132"/>
            <a:ext cx="1989977" cy="903926"/>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adjournment or bills are pocket vetoed</a:t>
            </a:r>
          </a:p>
        </p:txBody>
      </p:sp>
      <p:grpSp>
        <p:nvGrpSpPr>
          <p:cNvPr id="13" name="Group 12">
            <a:extLst>
              <a:ext uri="{FF2B5EF4-FFF2-40B4-BE49-F238E27FC236}">
                <a16:creationId xmlns:a16="http://schemas.microsoft.com/office/drawing/2014/main" id="{03D6BFB6-021A-ED9E-2A83-771886316D0C}"/>
              </a:ext>
            </a:extLst>
          </p:cNvPr>
          <p:cNvGrpSpPr/>
          <p:nvPr/>
        </p:nvGrpSpPr>
        <p:grpSpPr>
          <a:xfrm>
            <a:off x="630936" y="1422492"/>
            <a:ext cx="8589264" cy="4696883"/>
            <a:chOff x="630936" y="1422492"/>
            <a:chExt cx="8589264" cy="4696883"/>
          </a:xfrm>
        </p:grpSpPr>
        <p:graphicFrame>
          <p:nvGraphicFramePr>
            <p:cNvPr id="4" name="Diagram 3">
              <a:extLst>
                <a:ext uri="{FF2B5EF4-FFF2-40B4-BE49-F238E27FC236}">
                  <a16:creationId xmlns:a16="http://schemas.microsoft.com/office/drawing/2014/main" id="{FC582804-75E1-2A71-BE23-AEAAB29B389A}"/>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105433A6-7FA8-C5A6-2435-03BB8F4B55A6}"/>
                </a:ext>
              </a:extLst>
            </p:cNvPr>
            <p:cNvSpPr txBox="1"/>
            <p:nvPr/>
          </p:nvSpPr>
          <p:spPr>
            <a:xfrm>
              <a:off x="1271016" y="1589159"/>
              <a:ext cx="1176909" cy="553998"/>
            </a:xfrm>
            <a:prstGeom prst="rect">
              <a:avLst/>
            </a:prstGeom>
            <a:noFill/>
          </p:spPr>
          <p:txBody>
            <a:bodyPr wrap="square" lIns="45720" rIns="45720">
              <a:spAutoFit/>
            </a:bodyPr>
            <a:lstStyle/>
            <a:p>
              <a:r>
                <a:rPr lang="en-US" sz="1500" b="1">
                  <a:solidFill>
                    <a:srgbClr val="8A5DB5"/>
                  </a:solidFill>
                  <a:latin typeface="Aptos" panose="020B0004020202020204" pitchFamily="34" charset="0"/>
                </a:rPr>
                <a:t>Tax Decoupling</a:t>
              </a:r>
              <a:endParaRPr lang="en-US" sz="1500" b="1">
                <a:latin typeface="Aptos" panose="020B0004020202020204" pitchFamily="34" charset="0"/>
              </a:endParaRPr>
            </a:p>
          </p:txBody>
        </p:sp>
        <p:sp>
          <p:nvSpPr>
            <p:cNvPr id="6" name="TextBox 5">
              <a:extLst>
                <a:ext uri="{FF2B5EF4-FFF2-40B4-BE49-F238E27FC236}">
                  <a16:creationId xmlns:a16="http://schemas.microsoft.com/office/drawing/2014/main" id="{6907F218-AFA0-A7DD-1341-1C1FC6E1FB48}"/>
                </a:ext>
              </a:extLst>
            </p:cNvPr>
            <p:cNvSpPr txBox="1"/>
            <p:nvPr/>
          </p:nvSpPr>
          <p:spPr>
            <a:xfrm>
              <a:off x="1271016" y="2543518"/>
              <a:ext cx="116014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Immigration Laws</a:t>
              </a:r>
            </a:p>
          </p:txBody>
        </p:sp>
        <p:sp>
          <p:nvSpPr>
            <p:cNvPr id="7" name="TextBox 6">
              <a:extLst>
                <a:ext uri="{FF2B5EF4-FFF2-40B4-BE49-F238E27FC236}">
                  <a16:creationId xmlns:a16="http://schemas.microsoft.com/office/drawing/2014/main" id="{3D586DB6-B6F3-CB21-BE64-731B32AA5F97}"/>
                </a:ext>
              </a:extLst>
            </p:cNvPr>
            <p:cNvSpPr txBox="1"/>
            <p:nvPr/>
          </p:nvSpPr>
          <p:spPr>
            <a:xfrm>
              <a:off x="1271016" y="3497471"/>
              <a:ext cx="11769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Medical Malpractice</a:t>
              </a:r>
            </a:p>
          </p:txBody>
        </p:sp>
        <p:sp>
          <p:nvSpPr>
            <p:cNvPr id="8" name="TextBox 7">
              <a:extLst>
                <a:ext uri="{FF2B5EF4-FFF2-40B4-BE49-F238E27FC236}">
                  <a16:creationId xmlns:a16="http://schemas.microsoft.com/office/drawing/2014/main" id="{2925907A-A379-BCB1-E1DF-77D1DED43F14}"/>
                </a:ext>
              </a:extLst>
            </p:cNvPr>
            <p:cNvSpPr txBox="1"/>
            <p:nvPr/>
          </p:nvSpPr>
          <p:spPr>
            <a:xfrm>
              <a:off x="1271016" y="5405784"/>
              <a:ext cx="11769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Childcare Program</a:t>
              </a:r>
            </a:p>
          </p:txBody>
        </p:sp>
        <p:sp>
          <p:nvSpPr>
            <p:cNvPr id="24" name="TextBox 23">
              <a:extLst>
                <a:ext uri="{FF2B5EF4-FFF2-40B4-BE49-F238E27FC236}">
                  <a16:creationId xmlns:a16="http://schemas.microsoft.com/office/drawing/2014/main" id="{ED3515F3-D006-E2BB-37FD-D4559856CE01}"/>
                </a:ext>
              </a:extLst>
            </p:cNvPr>
            <p:cNvSpPr txBox="1"/>
            <p:nvPr/>
          </p:nvSpPr>
          <p:spPr>
            <a:xfrm>
              <a:off x="1271015" y="4451424"/>
              <a:ext cx="11769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Homebuyer Program</a:t>
              </a:r>
            </a:p>
          </p:txBody>
        </p:sp>
      </p:grpSp>
      <p:sp>
        <p:nvSpPr>
          <p:cNvPr id="15" name="Straight Connector 14">
            <a:extLst>
              <a:ext uri="{FF2B5EF4-FFF2-40B4-BE49-F238E27FC236}">
                <a16:creationId xmlns:a16="http://schemas.microsoft.com/office/drawing/2014/main" id="{BD53A687-ED6F-0E3D-CA14-880616463558}"/>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1" name="Freeform 25">
            <a:extLst>
              <a:ext uri="{FF2B5EF4-FFF2-40B4-BE49-F238E27FC236}">
                <a16:creationId xmlns:a16="http://schemas.microsoft.com/office/drawing/2014/main" id="{49F3C577-AC2F-E560-C124-0CF00AAEC28A}"/>
              </a:ext>
            </a:extLst>
          </p:cNvPr>
          <p:cNvSpPr>
            <a:spLocks noChangeAspect="1"/>
          </p:cNvSpPr>
          <p:nvPr/>
        </p:nvSpPr>
        <p:spPr bwMode="auto">
          <a:xfrm>
            <a:off x="9686180" y="5327563"/>
            <a:ext cx="496826" cy="511293"/>
          </a:xfrm>
          <a:custGeom>
            <a:avLst/>
            <a:gdLst>
              <a:gd name="T0" fmla="*/ 310 w 534"/>
              <a:gd name="T1" fmla="*/ 25 h 559"/>
              <a:gd name="T2" fmla="*/ 197 w 534"/>
              <a:gd name="T3" fmla="*/ 15 h 559"/>
              <a:gd name="T4" fmla="*/ 70 w 534"/>
              <a:gd name="T5" fmla="*/ 0 h 559"/>
              <a:gd name="T6" fmla="*/ 0 w 534"/>
              <a:gd name="T7" fmla="*/ 548 h 559"/>
              <a:gd name="T8" fmla="*/ 0 w 534"/>
              <a:gd name="T9" fmla="*/ 551 h 559"/>
              <a:gd name="T10" fmla="*/ 64 w 534"/>
              <a:gd name="T11" fmla="*/ 559 h 559"/>
              <a:gd name="T12" fmla="*/ 70 w 534"/>
              <a:gd name="T13" fmla="*/ 556 h 559"/>
              <a:gd name="T14" fmla="*/ 74 w 534"/>
              <a:gd name="T15" fmla="*/ 523 h 559"/>
              <a:gd name="T16" fmla="*/ 78 w 534"/>
              <a:gd name="T17" fmla="*/ 515 h 559"/>
              <a:gd name="T18" fmla="*/ 210 w 534"/>
              <a:gd name="T19" fmla="*/ 530 h 559"/>
              <a:gd name="T20" fmla="*/ 210 w 534"/>
              <a:gd name="T21" fmla="*/ 530 h 559"/>
              <a:gd name="T22" fmla="*/ 210 w 534"/>
              <a:gd name="T23" fmla="*/ 528 h 559"/>
              <a:gd name="T24" fmla="*/ 206 w 534"/>
              <a:gd name="T25" fmla="*/ 522 h 559"/>
              <a:gd name="T26" fmla="*/ 204 w 534"/>
              <a:gd name="T27" fmla="*/ 511 h 559"/>
              <a:gd name="T28" fmla="*/ 204 w 534"/>
              <a:gd name="T29" fmla="*/ 507 h 559"/>
              <a:gd name="T30" fmla="*/ 266 w 534"/>
              <a:gd name="T31" fmla="*/ 514 h 559"/>
              <a:gd name="T32" fmla="*/ 346 w 534"/>
              <a:gd name="T33" fmla="*/ 521 h 559"/>
              <a:gd name="T34" fmla="*/ 417 w 534"/>
              <a:gd name="T35" fmla="*/ 528 h 559"/>
              <a:gd name="T36" fmla="*/ 490 w 534"/>
              <a:gd name="T37" fmla="*/ 532 h 559"/>
              <a:gd name="T38" fmla="*/ 493 w 534"/>
              <a:gd name="T39" fmla="*/ 532 h 559"/>
              <a:gd name="T40" fmla="*/ 499 w 534"/>
              <a:gd name="T41" fmla="*/ 526 h 559"/>
              <a:gd name="T42" fmla="*/ 505 w 534"/>
              <a:gd name="T43" fmla="*/ 425 h 559"/>
              <a:gd name="T44" fmla="*/ 512 w 534"/>
              <a:gd name="T45" fmla="*/ 335 h 559"/>
              <a:gd name="T46" fmla="*/ 527 w 534"/>
              <a:gd name="T47" fmla="*/ 100 h 559"/>
              <a:gd name="T48" fmla="*/ 527 w 534"/>
              <a:gd name="T49" fmla="*/ 93 h 559"/>
              <a:gd name="T50" fmla="*/ 531 w 534"/>
              <a:gd name="T51" fmla="*/ 92 h 559"/>
              <a:gd name="T52" fmla="*/ 534 w 534"/>
              <a:gd name="T53" fmla="*/ 43 h 559"/>
              <a:gd name="T54" fmla="*/ 447 w 534"/>
              <a:gd name="T55" fmla="*/ 38 h 559"/>
              <a:gd name="T56" fmla="*/ 310 w 534"/>
              <a:gd name="T57" fmla="*/ 2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 h="559">
                <a:moveTo>
                  <a:pt x="310" y="25"/>
                </a:moveTo>
                <a:lnTo>
                  <a:pt x="197" y="15"/>
                </a:lnTo>
                <a:lnTo>
                  <a:pt x="70" y="0"/>
                </a:lnTo>
                <a:lnTo>
                  <a:pt x="0" y="548"/>
                </a:lnTo>
                <a:lnTo>
                  <a:pt x="0" y="551"/>
                </a:lnTo>
                <a:lnTo>
                  <a:pt x="64" y="559"/>
                </a:lnTo>
                <a:lnTo>
                  <a:pt x="70" y="556"/>
                </a:lnTo>
                <a:lnTo>
                  <a:pt x="74" y="523"/>
                </a:lnTo>
                <a:lnTo>
                  <a:pt x="78" y="515"/>
                </a:lnTo>
                <a:lnTo>
                  <a:pt x="210" y="530"/>
                </a:lnTo>
                <a:lnTo>
                  <a:pt x="210" y="530"/>
                </a:lnTo>
                <a:lnTo>
                  <a:pt x="210" y="528"/>
                </a:lnTo>
                <a:lnTo>
                  <a:pt x="206" y="522"/>
                </a:lnTo>
                <a:lnTo>
                  <a:pt x="204" y="511"/>
                </a:lnTo>
                <a:lnTo>
                  <a:pt x="204" y="507"/>
                </a:lnTo>
                <a:lnTo>
                  <a:pt x="266" y="514"/>
                </a:lnTo>
                <a:lnTo>
                  <a:pt x="346" y="521"/>
                </a:lnTo>
                <a:lnTo>
                  <a:pt x="417" y="528"/>
                </a:lnTo>
                <a:lnTo>
                  <a:pt x="490" y="532"/>
                </a:lnTo>
                <a:lnTo>
                  <a:pt x="493" y="532"/>
                </a:lnTo>
                <a:lnTo>
                  <a:pt x="499" y="526"/>
                </a:lnTo>
                <a:lnTo>
                  <a:pt x="505" y="425"/>
                </a:lnTo>
                <a:lnTo>
                  <a:pt x="512" y="335"/>
                </a:lnTo>
                <a:lnTo>
                  <a:pt x="527" y="100"/>
                </a:lnTo>
                <a:lnTo>
                  <a:pt x="527" y="93"/>
                </a:lnTo>
                <a:lnTo>
                  <a:pt x="531" y="92"/>
                </a:lnTo>
                <a:lnTo>
                  <a:pt x="534" y="43"/>
                </a:lnTo>
                <a:lnTo>
                  <a:pt x="447" y="38"/>
                </a:lnTo>
                <a:lnTo>
                  <a:pt x="310" y="25"/>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9" name="Freeform: Shape 28">
            <a:extLst>
              <a:ext uri="{FF2B5EF4-FFF2-40B4-BE49-F238E27FC236}">
                <a16:creationId xmlns:a16="http://schemas.microsoft.com/office/drawing/2014/main" id="{E6F50233-3536-D3FB-292D-4009FC5B019D}"/>
              </a:ext>
            </a:extLst>
          </p:cNvPr>
          <p:cNvSpPr/>
          <p:nvPr/>
        </p:nvSpPr>
        <p:spPr>
          <a:xfrm>
            <a:off x="10192619" y="5552120"/>
            <a:ext cx="1429691" cy="24766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70+ Bills Enacted</a:t>
            </a:r>
            <a:endParaRPr lang="en-US" b="1" kern="1200">
              <a:solidFill>
                <a:schemeClr val="tx1"/>
              </a:solidFill>
              <a:latin typeface="Aptos" panose="020B0004020202020204" pitchFamily="34" charset="0"/>
            </a:endParaRPr>
          </a:p>
        </p:txBody>
      </p:sp>
      <p:sp>
        <p:nvSpPr>
          <p:cNvPr id="14" name="Slide Number Placeholder 2">
            <a:extLst>
              <a:ext uri="{FF2B5EF4-FFF2-40B4-BE49-F238E27FC236}">
                <a16:creationId xmlns:a16="http://schemas.microsoft.com/office/drawing/2014/main" id="{1BBD1133-EBF8-0DFD-0267-2BA7B7989E0F}"/>
              </a:ext>
            </a:extLst>
          </p:cNvPr>
          <p:cNvSpPr>
            <a:spLocks noGrp="1"/>
          </p:cNvSpPr>
          <p:nvPr>
            <p:ph type="sldNum" sz="quarter" idx="10"/>
          </p:nvPr>
        </p:nvSpPr>
        <p:spPr>
          <a:xfrm>
            <a:off x="356616" y="6389090"/>
            <a:ext cx="274320" cy="219456"/>
          </a:xfrm>
        </p:spPr>
        <p:txBody>
          <a:bodyPr/>
          <a:lstStyle/>
          <a:p>
            <a:fld id="{233A6ECB-A6F5-154E-941C-89FF089A4B22}" type="slidenum">
              <a:rPr lang="en-US" smtClean="0"/>
              <a:pPr/>
              <a:t>28</a:t>
            </a:fld>
            <a:endParaRPr lang="en-US"/>
          </a:p>
        </p:txBody>
      </p:sp>
    </p:spTree>
    <p:extLst>
      <p:ext uri="{BB962C8B-B14F-4D97-AF65-F5344CB8AC3E}">
        <p14:creationId xmlns:p14="http://schemas.microsoft.com/office/powerpoint/2010/main" val="1813638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DA041-D362-412E-98C3-5679150EE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81A33-DA09-96AE-6C64-830CAFC2C031}"/>
              </a:ext>
            </a:extLst>
          </p:cNvPr>
          <p:cNvSpPr>
            <a:spLocks noGrp="1"/>
          </p:cNvSpPr>
          <p:nvPr>
            <p:ph type="title"/>
          </p:nvPr>
        </p:nvSpPr>
        <p:spPr/>
        <p:txBody>
          <a:bodyPr/>
          <a:lstStyle/>
          <a:p>
            <a:r>
              <a:rPr lang="en-US" dirty="0">
                <a:latin typeface="Aptos Black" panose="020B0004020202020204" pitchFamily="34" charset="0"/>
              </a:rPr>
              <a:t>Oregon:</a:t>
            </a:r>
            <a:r>
              <a:rPr lang="en-US" dirty="0"/>
              <a:t> Laws Restructure Tax Programs to Balance Budget</a:t>
            </a:r>
          </a:p>
        </p:txBody>
      </p:sp>
      <p:sp>
        <p:nvSpPr>
          <p:cNvPr id="3" name="Slide Number Placeholder 2">
            <a:extLst>
              <a:ext uri="{FF2B5EF4-FFF2-40B4-BE49-F238E27FC236}">
                <a16:creationId xmlns:a16="http://schemas.microsoft.com/office/drawing/2014/main" id="{23B5DA48-2C42-B7CF-B5E5-27BCA5939292}"/>
              </a:ext>
            </a:extLst>
          </p:cNvPr>
          <p:cNvSpPr>
            <a:spLocks noGrp="1"/>
          </p:cNvSpPr>
          <p:nvPr>
            <p:ph type="sldNum" sz="quarter" idx="10"/>
          </p:nvPr>
        </p:nvSpPr>
        <p:spPr/>
        <p:txBody>
          <a:bodyPr/>
          <a:lstStyle/>
          <a:p>
            <a:fld id="{233A6ECB-A6F5-154E-941C-89FF089A4B22}" type="slidenum">
              <a:rPr lang="en-US" smtClean="0"/>
              <a:pPr/>
              <a:t>29</a:t>
            </a:fld>
            <a:endParaRPr lang="en-US"/>
          </a:p>
        </p:txBody>
      </p:sp>
      <p:sp>
        <p:nvSpPr>
          <p:cNvPr id="5" name="Text Placeholder 4">
            <a:extLst>
              <a:ext uri="{FF2B5EF4-FFF2-40B4-BE49-F238E27FC236}">
                <a16:creationId xmlns:a16="http://schemas.microsoft.com/office/drawing/2014/main" id="{1A4A8A5C-E87F-B563-B153-3690C894E716}"/>
              </a:ext>
            </a:extLst>
          </p:cNvPr>
          <p:cNvSpPr>
            <a:spLocks noGrp="1"/>
          </p:cNvSpPr>
          <p:nvPr>
            <p:ph type="body" sz="quarter" idx="12"/>
          </p:nvPr>
        </p:nvSpPr>
        <p:spPr/>
        <p:txBody>
          <a:bodyPr/>
          <a:lstStyle/>
          <a:p>
            <a:r>
              <a:rPr lang="en-US"/>
              <a:t>Sources: </a:t>
            </a:r>
            <a:r>
              <a:rPr lang="en-US">
                <a:hlinkClick r:id="rId2"/>
              </a:rPr>
              <a:t>Governor Signed Bills - 2026 Regular Session</a:t>
            </a:r>
            <a:r>
              <a:rPr lang="en-US"/>
              <a:t>, </a:t>
            </a:r>
            <a:r>
              <a:rPr lang="en-US">
                <a:hlinkClick r:id="rId3"/>
              </a:rPr>
              <a:t>Legislative Calendars</a:t>
            </a:r>
            <a:r>
              <a:rPr lang="en-US"/>
              <a:t>, </a:t>
            </a:r>
            <a:r>
              <a:rPr lang="en-US">
                <a:hlinkClick r:id="rId4"/>
              </a:rPr>
              <a:t>Oregon Legislative Process</a:t>
            </a:r>
            <a:endParaRPr lang="en-US"/>
          </a:p>
        </p:txBody>
      </p:sp>
      <p:graphicFrame>
        <p:nvGraphicFramePr>
          <p:cNvPr id="14" name="Diagram 13">
            <a:extLst>
              <a:ext uri="{FF2B5EF4-FFF2-40B4-BE49-F238E27FC236}">
                <a16:creationId xmlns:a16="http://schemas.microsoft.com/office/drawing/2014/main" id="{6B6D2C64-5D0A-7EC5-FF6B-1B93E9817104}"/>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A803FDF2-468F-3E85-A86E-30177E99C4EB}"/>
              </a:ext>
            </a:extLst>
          </p:cNvPr>
          <p:cNvSpPr txBox="1"/>
          <p:nvPr/>
        </p:nvSpPr>
        <p:spPr>
          <a:xfrm>
            <a:off x="1269035" y="5541784"/>
            <a:ext cx="1178985" cy="323165"/>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Healthcare</a:t>
            </a:r>
          </a:p>
        </p:txBody>
      </p:sp>
      <p:sp>
        <p:nvSpPr>
          <p:cNvPr id="8" name="TextBox 7">
            <a:extLst>
              <a:ext uri="{FF2B5EF4-FFF2-40B4-BE49-F238E27FC236}">
                <a16:creationId xmlns:a16="http://schemas.microsoft.com/office/drawing/2014/main" id="{87EA7E4E-1104-34A4-6565-15FFC0D03527}"/>
              </a:ext>
            </a:extLst>
          </p:cNvPr>
          <p:cNvSpPr txBox="1"/>
          <p:nvPr/>
        </p:nvSpPr>
        <p:spPr>
          <a:xfrm>
            <a:off x="1269036" y="2536610"/>
            <a:ext cx="1178985"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SALT Cap Workaround</a:t>
            </a:r>
          </a:p>
        </p:txBody>
      </p:sp>
      <p:sp>
        <p:nvSpPr>
          <p:cNvPr id="9" name="TextBox 8">
            <a:extLst>
              <a:ext uri="{FF2B5EF4-FFF2-40B4-BE49-F238E27FC236}">
                <a16:creationId xmlns:a16="http://schemas.microsoft.com/office/drawing/2014/main" id="{82665E8C-6A5B-7533-E551-07AC1520BD07}"/>
              </a:ext>
            </a:extLst>
          </p:cNvPr>
          <p:cNvSpPr txBox="1"/>
          <p:nvPr/>
        </p:nvSpPr>
        <p:spPr>
          <a:xfrm>
            <a:off x="1269036" y="1586712"/>
            <a:ext cx="117898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Tax Decoupling</a:t>
            </a:r>
          </a:p>
        </p:txBody>
      </p:sp>
      <p:sp>
        <p:nvSpPr>
          <p:cNvPr id="10" name="Straight Connector 9">
            <a:extLst>
              <a:ext uri="{FF2B5EF4-FFF2-40B4-BE49-F238E27FC236}">
                <a16:creationId xmlns:a16="http://schemas.microsoft.com/office/drawing/2014/main" id="{FD0B456F-EF44-3B40-6FA6-91180D8EB886}"/>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0" name="Straight Connector 19">
            <a:extLst>
              <a:ext uri="{FF2B5EF4-FFF2-40B4-BE49-F238E27FC236}">
                <a16:creationId xmlns:a16="http://schemas.microsoft.com/office/drawing/2014/main" id="{960C5A1C-BC04-2CFC-8F44-EBEE50EAFA9F}"/>
              </a:ext>
            </a:extLst>
          </p:cNvPr>
          <p:cNvSpPr/>
          <p:nvPr/>
        </p:nvSpPr>
        <p:spPr>
          <a:xfrm>
            <a:off x="630936" y="1380540"/>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1" name="Freeform: Shape 20">
            <a:extLst>
              <a:ext uri="{FF2B5EF4-FFF2-40B4-BE49-F238E27FC236}">
                <a16:creationId xmlns:a16="http://schemas.microsoft.com/office/drawing/2014/main" id="{D53FFE81-4B5A-BD0D-23DA-E7D3C7E56B4B}"/>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28" name="Freeform: Shape 27">
            <a:extLst>
              <a:ext uri="{FF2B5EF4-FFF2-40B4-BE49-F238E27FC236}">
                <a16:creationId xmlns:a16="http://schemas.microsoft.com/office/drawing/2014/main" id="{14792C9F-428C-7003-41BC-12E7F0AF9104}"/>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29" name="Rectangle 28">
            <a:extLst>
              <a:ext uri="{FF2B5EF4-FFF2-40B4-BE49-F238E27FC236}">
                <a16:creationId xmlns:a16="http://schemas.microsoft.com/office/drawing/2014/main" id="{355FA58C-D7DB-14B8-4169-E06CDCE39765}"/>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FEBRUARY 2</a:t>
            </a:r>
          </a:p>
        </p:txBody>
      </p:sp>
      <p:sp>
        <p:nvSpPr>
          <p:cNvPr id="30" name="Rectangle 29">
            <a:extLst>
              <a:ext uri="{FF2B5EF4-FFF2-40B4-BE49-F238E27FC236}">
                <a16:creationId xmlns:a16="http://schemas.microsoft.com/office/drawing/2014/main" id="{D416CCD8-3549-7A3F-32D4-3000E025C9FE}"/>
              </a:ext>
            </a:extLst>
          </p:cNvPr>
          <p:cNvSpPr/>
          <p:nvPr/>
        </p:nvSpPr>
        <p:spPr>
          <a:xfrm>
            <a:off x="9686798" y="2079846"/>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8</a:t>
            </a:r>
          </a:p>
        </p:txBody>
      </p:sp>
      <p:sp>
        <p:nvSpPr>
          <p:cNvPr id="31" name="Rectangle 30">
            <a:extLst>
              <a:ext uri="{FF2B5EF4-FFF2-40B4-BE49-F238E27FC236}">
                <a16:creationId xmlns:a16="http://schemas.microsoft.com/office/drawing/2014/main" id="{878304CD-3FF5-2034-56D6-6FC9A89D70D6}"/>
              </a:ext>
            </a:extLst>
          </p:cNvPr>
          <p:cNvSpPr/>
          <p:nvPr/>
        </p:nvSpPr>
        <p:spPr>
          <a:xfrm>
            <a:off x="9686798" y="2636944"/>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30 DAYS</a:t>
            </a:r>
          </a:p>
        </p:txBody>
      </p:sp>
      <p:sp>
        <p:nvSpPr>
          <p:cNvPr id="32" name="Freeform: Shape 31">
            <a:extLst>
              <a:ext uri="{FF2B5EF4-FFF2-40B4-BE49-F238E27FC236}">
                <a16:creationId xmlns:a16="http://schemas.microsoft.com/office/drawing/2014/main" id="{12F0DADF-47C6-6CDA-0991-F358B7E2F7D4}"/>
              </a:ext>
            </a:extLst>
          </p:cNvPr>
          <p:cNvSpPr>
            <a:spLocks/>
          </p:cNvSpPr>
          <p:nvPr/>
        </p:nvSpPr>
        <p:spPr>
          <a:xfrm>
            <a:off x="9687417" y="1726551"/>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commenced </a:t>
            </a:r>
          </a:p>
        </p:txBody>
      </p:sp>
      <p:sp>
        <p:nvSpPr>
          <p:cNvPr id="33" name="Freeform: Shape 32">
            <a:extLst>
              <a:ext uri="{FF2B5EF4-FFF2-40B4-BE49-F238E27FC236}">
                <a16:creationId xmlns:a16="http://schemas.microsoft.com/office/drawing/2014/main" id="{6F132199-7BF3-8B07-AB00-A2E3C99EC3F0}"/>
              </a:ext>
            </a:extLst>
          </p:cNvPr>
          <p:cNvSpPr/>
          <p:nvPr/>
        </p:nvSpPr>
        <p:spPr>
          <a:xfrm>
            <a:off x="9687417" y="2265178"/>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34" name="Freeform: Shape 33">
            <a:extLst>
              <a:ext uri="{FF2B5EF4-FFF2-40B4-BE49-F238E27FC236}">
                <a16:creationId xmlns:a16="http://schemas.microsoft.com/office/drawing/2014/main" id="{8E876EA8-63FC-7843-5F13-5FD275F722C6}"/>
              </a:ext>
            </a:extLst>
          </p:cNvPr>
          <p:cNvSpPr/>
          <p:nvPr/>
        </p:nvSpPr>
        <p:spPr>
          <a:xfrm>
            <a:off x="9687417" y="2822278"/>
            <a:ext cx="1934894" cy="1039519"/>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bill is transmitted or it becomes law</a:t>
            </a:r>
          </a:p>
        </p:txBody>
      </p:sp>
      <p:sp>
        <p:nvSpPr>
          <p:cNvPr id="6" name="TextBox 5">
            <a:extLst>
              <a:ext uri="{FF2B5EF4-FFF2-40B4-BE49-F238E27FC236}">
                <a16:creationId xmlns:a16="http://schemas.microsoft.com/office/drawing/2014/main" id="{BDC6AFD0-162B-455E-DABD-319A94344924}"/>
              </a:ext>
            </a:extLst>
          </p:cNvPr>
          <p:cNvSpPr txBox="1"/>
          <p:nvPr/>
        </p:nvSpPr>
        <p:spPr>
          <a:xfrm>
            <a:off x="1269034" y="4440292"/>
            <a:ext cx="117898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Immigration Laws</a:t>
            </a:r>
          </a:p>
        </p:txBody>
      </p:sp>
      <p:sp>
        <p:nvSpPr>
          <p:cNvPr id="11" name="TextBox 10">
            <a:extLst>
              <a:ext uri="{FF2B5EF4-FFF2-40B4-BE49-F238E27FC236}">
                <a16:creationId xmlns:a16="http://schemas.microsoft.com/office/drawing/2014/main" id="{E4D80CEB-61F5-EEF8-C22A-A0B38480D8CA}"/>
              </a:ext>
            </a:extLst>
          </p:cNvPr>
          <p:cNvSpPr txBox="1"/>
          <p:nvPr/>
        </p:nvSpPr>
        <p:spPr>
          <a:xfrm>
            <a:off x="1269035" y="3490394"/>
            <a:ext cx="1178985"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Gas Tax</a:t>
            </a:r>
          </a:p>
          <a:p>
            <a:r>
              <a:rPr lang="en-US" dirty="0"/>
              <a:t>Vote</a:t>
            </a:r>
          </a:p>
        </p:txBody>
      </p:sp>
      <p:sp>
        <p:nvSpPr>
          <p:cNvPr id="12" name="Freeform: Shape 11">
            <a:extLst>
              <a:ext uri="{FF2B5EF4-FFF2-40B4-BE49-F238E27FC236}">
                <a16:creationId xmlns:a16="http://schemas.microsoft.com/office/drawing/2014/main" id="{D14772D0-D924-D0E5-2E20-0CA9550FDA26}"/>
              </a:ext>
            </a:extLst>
          </p:cNvPr>
          <p:cNvSpPr/>
          <p:nvPr/>
        </p:nvSpPr>
        <p:spPr>
          <a:xfrm>
            <a:off x="10192619" y="5552120"/>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140+ Bills Enacted</a:t>
            </a:r>
            <a:endParaRPr lang="en-US" b="1" kern="1200">
              <a:solidFill>
                <a:schemeClr val="tx1"/>
              </a:solidFill>
              <a:latin typeface="Aptos" panose="020B0004020202020204" pitchFamily="34" charset="0"/>
            </a:endParaRPr>
          </a:p>
        </p:txBody>
      </p:sp>
      <p:sp>
        <p:nvSpPr>
          <p:cNvPr id="15" name="Straight Connector 14">
            <a:extLst>
              <a:ext uri="{FF2B5EF4-FFF2-40B4-BE49-F238E27FC236}">
                <a16:creationId xmlns:a16="http://schemas.microsoft.com/office/drawing/2014/main" id="{BEAB2596-398F-6E4D-1746-DF916E1247C6}"/>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7" name="Freeform 19">
            <a:extLst>
              <a:ext uri="{FF2B5EF4-FFF2-40B4-BE49-F238E27FC236}">
                <a16:creationId xmlns:a16="http://schemas.microsoft.com/office/drawing/2014/main" id="{129BE1E3-228F-41F7-F0B3-27FBC8C0322F}"/>
              </a:ext>
            </a:extLst>
          </p:cNvPr>
          <p:cNvSpPr>
            <a:spLocks noChangeAspect="1"/>
          </p:cNvSpPr>
          <p:nvPr/>
        </p:nvSpPr>
        <p:spPr bwMode="auto">
          <a:xfrm>
            <a:off x="9661532" y="5396066"/>
            <a:ext cx="523272" cy="427984"/>
          </a:xfrm>
          <a:custGeom>
            <a:avLst/>
            <a:gdLst>
              <a:gd name="T0" fmla="*/ 602 w 619"/>
              <a:gd name="T1" fmla="*/ 150 h 515"/>
              <a:gd name="T2" fmla="*/ 518 w 619"/>
              <a:gd name="T3" fmla="*/ 119 h 515"/>
              <a:gd name="T4" fmla="*/ 444 w 619"/>
              <a:gd name="T5" fmla="*/ 107 h 515"/>
              <a:gd name="T6" fmla="*/ 418 w 619"/>
              <a:gd name="T7" fmla="*/ 103 h 515"/>
              <a:gd name="T8" fmla="*/ 380 w 619"/>
              <a:gd name="T9" fmla="*/ 107 h 515"/>
              <a:gd name="T10" fmla="*/ 356 w 619"/>
              <a:gd name="T11" fmla="*/ 109 h 515"/>
              <a:gd name="T12" fmla="*/ 324 w 619"/>
              <a:gd name="T13" fmla="*/ 105 h 515"/>
              <a:gd name="T14" fmla="*/ 303 w 619"/>
              <a:gd name="T15" fmla="*/ 99 h 515"/>
              <a:gd name="T16" fmla="*/ 284 w 619"/>
              <a:gd name="T17" fmla="*/ 89 h 515"/>
              <a:gd name="T18" fmla="*/ 261 w 619"/>
              <a:gd name="T19" fmla="*/ 85 h 515"/>
              <a:gd name="T20" fmla="*/ 237 w 619"/>
              <a:gd name="T21" fmla="*/ 92 h 515"/>
              <a:gd name="T22" fmla="*/ 221 w 619"/>
              <a:gd name="T23" fmla="*/ 86 h 515"/>
              <a:gd name="T24" fmla="*/ 202 w 619"/>
              <a:gd name="T25" fmla="*/ 74 h 515"/>
              <a:gd name="T26" fmla="*/ 196 w 619"/>
              <a:gd name="T27" fmla="*/ 24 h 515"/>
              <a:gd name="T28" fmla="*/ 181 w 619"/>
              <a:gd name="T29" fmla="*/ 19 h 515"/>
              <a:gd name="T30" fmla="*/ 171 w 619"/>
              <a:gd name="T31" fmla="*/ 9 h 515"/>
              <a:gd name="T32" fmla="*/ 153 w 619"/>
              <a:gd name="T33" fmla="*/ 7 h 515"/>
              <a:gd name="T34" fmla="*/ 145 w 619"/>
              <a:gd name="T35" fmla="*/ 4 h 515"/>
              <a:gd name="T36" fmla="*/ 145 w 619"/>
              <a:gd name="T37" fmla="*/ 5 h 515"/>
              <a:gd name="T38" fmla="*/ 134 w 619"/>
              <a:gd name="T39" fmla="*/ 20 h 515"/>
              <a:gd name="T40" fmla="*/ 129 w 619"/>
              <a:gd name="T41" fmla="*/ 32 h 515"/>
              <a:gd name="T42" fmla="*/ 129 w 619"/>
              <a:gd name="T43" fmla="*/ 50 h 515"/>
              <a:gd name="T44" fmla="*/ 125 w 619"/>
              <a:gd name="T45" fmla="*/ 68 h 515"/>
              <a:gd name="T46" fmla="*/ 115 w 619"/>
              <a:gd name="T47" fmla="*/ 77 h 515"/>
              <a:gd name="T48" fmla="*/ 110 w 619"/>
              <a:gd name="T49" fmla="*/ 97 h 515"/>
              <a:gd name="T50" fmla="*/ 92 w 619"/>
              <a:gd name="T51" fmla="*/ 131 h 515"/>
              <a:gd name="T52" fmla="*/ 85 w 619"/>
              <a:gd name="T53" fmla="*/ 162 h 515"/>
              <a:gd name="T54" fmla="*/ 77 w 619"/>
              <a:gd name="T55" fmla="*/ 174 h 515"/>
              <a:gd name="T56" fmla="*/ 57 w 619"/>
              <a:gd name="T57" fmla="*/ 225 h 515"/>
              <a:gd name="T58" fmla="*/ 62 w 619"/>
              <a:gd name="T59" fmla="*/ 231 h 515"/>
              <a:gd name="T60" fmla="*/ 43 w 619"/>
              <a:gd name="T61" fmla="*/ 249 h 515"/>
              <a:gd name="T62" fmla="*/ 43 w 619"/>
              <a:gd name="T63" fmla="*/ 256 h 515"/>
              <a:gd name="T64" fmla="*/ 37 w 619"/>
              <a:gd name="T65" fmla="*/ 260 h 515"/>
              <a:gd name="T66" fmla="*/ 20 w 619"/>
              <a:gd name="T67" fmla="*/ 285 h 515"/>
              <a:gd name="T68" fmla="*/ 11 w 619"/>
              <a:gd name="T69" fmla="*/ 326 h 515"/>
              <a:gd name="T70" fmla="*/ 3 w 619"/>
              <a:gd name="T71" fmla="*/ 346 h 515"/>
              <a:gd name="T72" fmla="*/ 7 w 619"/>
              <a:gd name="T73" fmla="*/ 391 h 515"/>
              <a:gd name="T74" fmla="*/ 298 w 619"/>
              <a:gd name="T75" fmla="*/ 468 h 515"/>
              <a:gd name="T76" fmla="*/ 544 w 619"/>
              <a:gd name="T77" fmla="*/ 342 h 515"/>
              <a:gd name="T78" fmla="*/ 555 w 619"/>
              <a:gd name="T79" fmla="*/ 323 h 515"/>
              <a:gd name="T80" fmla="*/ 556 w 619"/>
              <a:gd name="T81" fmla="*/ 303 h 515"/>
              <a:gd name="T82" fmla="*/ 543 w 619"/>
              <a:gd name="T83" fmla="*/ 294 h 515"/>
              <a:gd name="T84" fmla="*/ 560 w 619"/>
              <a:gd name="T85" fmla="*/ 256 h 515"/>
              <a:gd name="T86" fmla="*/ 579 w 619"/>
              <a:gd name="T87" fmla="*/ 237 h 515"/>
              <a:gd name="T88" fmla="*/ 601 w 619"/>
              <a:gd name="T89" fmla="*/ 200 h 515"/>
              <a:gd name="T90" fmla="*/ 616 w 619"/>
              <a:gd name="T91" fmla="*/ 16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9" h="515">
                <a:moveTo>
                  <a:pt x="616" y="165"/>
                </a:moveTo>
                <a:lnTo>
                  <a:pt x="604" y="154"/>
                </a:lnTo>
                <a:lnTo>
                  <a:pt x="602" y="150"/>
                </a:lnTo>
                <a:lnTo>
                  <a:pt x="598" y="143"/>
                </a:lnTo>
                <a:lnTo>
                  <a:pt x="598" y="135"/>
                </a:lnTo>
                <a:lnTo>
                  <a:pt x="518" y="119"/>
                </a:lnTo>
                <a:lnTo>
                  <a:pt x="458" y="104"/>
                </a:lnTo>
                <a:lnTo>
                  <a:pt x="451" y="108"/>
                </a:lnTo>
                <a:lnTo>
                  <a:pt x="444" y="107"/>
                </a:lnTo>
                <a:lnTo>
                  <a:pt x="437" y="105"/>
                </a:lnTo>
                <a:lnTo>
                  <a:pt x="424" y="104"/>
                </a:lnTo>
                <a:lnTo>
                  <a:pt x="418" y="103"/>
                </a:lnTo>
                <a:lnTo>
                  <a:pt x="413" y="105"/>
                </a:lnTo>
                <a:lnTo>
                  <a:pt x="393" y="105"/>
                </a:lnTo>
                <a:lnTo>
                  <a:pt x="380" y="107"/>
                </a:lnTo>
                <a:lnTo>
                  <a:pt x="368" y="109"/>
                </a:lnTo>
                <a:lnTo>
                  <a:pt x="361" y="111"/>
                </a:lnTo>
                <a:lnTo>
                  <a:pt x="356" y="109"/>
                </a:lnTo>
                <a:lnTo>
                  <a:pt x="349" y="104"/>
                </a:lnTo>
                <a:lnTo>
                  <a:pt x="343" y="101"/>
                </a:lnTo>
                <a:lnTo>
                  <a:pt x="324" y="105"/>
                </a:lnTo>
                <a:lnTo>
                  <a:pt x="318" y="104"/>
                </a:lnTo>
                <a:lnTo>
                  <a:pt x="305" y="104"/>
                </a:lnTo>
                <a:lnTo>
                  <a:pt x="303" y="99"/>
                </a:lnTo>
                <a:lnTo>
                  <a:pt x="298" y="93"/>
                </a:lnTo>
                <a:lnTo>
                  <a:pt x="291" y="92"/>
                </a:lnTo>
                <a:lnTo>
                  <a:pt x="284" y="89"/>
                </a:lnTo>
                <a:lnTo>
                  <a:pt x="273" y="88"/>
                </a:lnTo>
                <a:lnTo>
                  <a:pt x="268" y="85"/>
                </a:lnTo>
                <a:lnTo>
                  <a:pt x="261" y="85"/>
                </a:lnTo>
                <a:lnTo>
                  <a:pt x="255" y="89"/>
                </a:lnTo>
                <a:lnTo>
                  <a:pt x="249" y="91"/>
                </a:lnTo>
                <a:lnTo>
                  <a:pt x="237" y="92"/>
                </a:lnTo>
                <a:lnTo>
                  <a:pt x="230" y="91"/>
                </a:lnTo>
                <a:lnTo>
                  <a:pt x="223" y="86"/>
                </a:lnTo>
                <a:lnTo>
                  <a:pt x="221" y="86"/>
                </a:lnTo>
                <a:lnTo>
                  <a:pt x="214" y="82"/>
                </a:lnTo>
                <a:lnTo>
                  <a:pt x="204" y="78"/>
                </a:lnTo>
                <a:lnTo>
                  <a:pt x="202" y="74"/>
                </a:lnTo>
                <a:lnTo>
                  <a:pt x="206" y="42"/>
                </a:lnTo>
                <a:lnTo>
                  <a:pt x="203" y="30"/>
                </a:lnTo>
                <a:lnTo>
                  <a:pt x="196" y="24"/>
                </a:lnTo>
                <a:lnTo>
                  <a:pt x="192" y="17"/>
                </a:lnTo>
                <a:lnTo>
                  <a:pt x="188" y="16"/>
                </a:lnTo>
                <a:lnTo>
                  <a:pt x="181" y="19"/>
                </a:lnTo>
                <a:lnTo>
                  <a:pt x="175" y="16"/>
                </a:lnTo>
                <a:lnTo>
                  <a:pt x="175" y="15"/>
                </a:lnTo>
                <a:lnTo>
                  <a:pt x="171" y="9"/>
                </a:lnTo>
                <a:lnTo>
                  <a:pt x="165" y="5"/>
                </a:lnTo>
                <a:lnTo>
                  <a:pt x="158" y="7"/>
                </a:lnTo>
                <a:lnTo>
                  <a:pt x="153" y="7"/>
                </a:lnTo>
                <a:lnTo>
                  <a:pt x="150" y="4"/>
                </a:lnTo>
                <a:lnTo>
                  <a:pt x="146" y="3"/>
                </a:lnTo>
                <a:lnTo>
                  <a:pt x="145" y="4"/>
                </a:lnTo>
                <a:lnTo>
                  <a:pt x="148" y="8"/>
                </a:lnTo>
                <a:lnTo>
                  <a:pt x="146" y="8"/>
                </a:lnTo>
                <a:lnTo>
                  <a:pt x="145" y="5"/>
                </a:lnTo>
                <a:lnTo>
                  <a:pt x="139" y="0"/>
                </a:lnTo>
                <a:lnTo>
                  <a:pt x="137" y="7"/>
                </a:lnTo>
                <a:lnTo>
                  <a:pt x="134" y="20"/>
                </a:lnTo>
                <a:lnTo>
                  <a:pt x="129" y="26"/>
                </a:lnTo>
                <a:lnTo>
                  <a:pt x="130" y="27"/>
                </a:lnTo>
                <a:lnTo>
                  <a:pt x="129" y="32"/>
                </a:lnTo>
                <a:lnTo>
                  <a:pt x="126" y="39"/>
                </a:lnTo>
                <a:lnTo>
                  <a:pt x="126" y="46"/>
                </a:lnTo>
                <a:lnTo>
                  <a:pt x="129" y="50"/>
                </a:lnTo>
                <a:lnTo>
                  <a:pt x="123" y="55"/>
                </a:lnTo>
                <a:lnTo>
                  <a:pt x="121" y="62"/>
                </a:lnTo>
                <a:lnTo>
                  <a:pt x="125" y="68"/>
                </a:lnTo>
                <a:lnTo>
                  <a:pt x="118" y="66"/>
                </a:lnTo>
                <a:lnTo>
                  <a:pt x="118" y="72"/>
                </a:lnTo>
                <a:lnTo>
                  <a:pt x="115" y="77"/>
                </a:lnTo>
                <a:lnTo>
                  <a:pt x="114" y="84"/>
                </a:lnTo>
                <a:lnTo>
                  <a:pt x="111" y="91"/>
                </a:lnTo>
                <a:lnTo>
                  <a:pt x="110" y="97"/>
                </a:lnTo>
                <a:lnTo>
                  <a:pt x="103" y="107"/>
                </a:lnTo>
                <a:lnTo>
                  <a:pt x="102" y="114"/>
                </a:lnTo>
                <a:lnTo>
                  <a:pt x="92" y="131"/>
                </a:lnTo>
                <a:lnTo>
                  <a:pt x="89" y="143"/>
                </a:lnTo>
                <a:lnTo>
                  <a:pt x="84" y="156"/>
                </a:lnTo>
                <a:lnTo>
                  <a:pt x="85" y="162"/>
                </a:lnTo>
                <a:lnTo>
                  <a:pt x="84" y="165"/>
                </a:lnTo>
                <a:lnTo>
                  <a:pt x="80" y="168"/>
                </a:lnTo>
                <a:lnTo>
                  <a:pt x="77" y="174"/>
                </a:lnTo>
                <a:lnTo>
                  <a:pt x="73" y="187"/>
                </a:lnTo>
                <a:lnTo>
                  <a:pt x="61" y="218"/>
                </a:lnTo>
                <a:lnTo>
                  <a:pt x="57" y="225"/>
                </a:lnTo>
                <a:lnTo>
                  <a:pt x="56" y="231"/>
                </a:lnTo>
                <a:lnTo>
                  <a:pt x="62" y="229"/>
                </a:lnTo>
                <a:lnTo>
                  <a:pt x="62" y="231"/>
                </a:lnTo>
                <a:lnTo>
                  <a:pt x="56" y="231"/>
                </a:lnTo>
                <a:lnTo>
                  <a:pt x="50" y="237"/>
                </a:lnTo>
                <a:lnTo>
                  <a:pt x="43" y="249"/>
                </a:lnTo>
                <a:lnTo>
                  <a:pt x="41" y="256"/>
                </a:lnTo>
                <a:lnTo>
                  <a:pt x="43" y="256"/>
                </a:lnTo>
                <a:lnTo>
                  <a:pt x="43" y="256"/>
                </a:lnTo>
                <a:lnTo>
                  <a:pt x="43" y="256"/>
                </a:lnTo>
                <a:lnTo>
                  <a:pt x="43" y="256"/>
                </a:lnTo>
                <a:lnTo>
                  <a:pt x="37" y="260"/>
                </a:lnTo>
                <a:lnTo>
                  <a:pt x="35" y="266"/>
                </a:lnTo>
                <a:lnTo>
                  <a:pt x="33" y="261"/>
                </a:lnTo>
                <a:lnTo>
                  <a:pt x="20" y="285"/>
                </a:lnTo>
                <a:lnTo>
                  <a:pt x="8" y="302"/>
                </a:lnTo>
                <a:lnTo>
                  <a:pt x="8" y="314"/>
                </a:lnTo>
                <a:lnTo>
                  <a:pt x="11" y="326"/>
                </a:lnTo>
                <a:lnTo>
                  <a:pt x="10" y="333"/>
                </a:lnTo>
                <a:lnTo>
                  <a:pt x="4" y="340"/>
                </a:lnTo>
                <a:lnTo>
                  <a:pt x="3" y="346"/>
                </a:lnTo>
                <a:lnTo>
                  <a:pt x="0" y="353"/>
                </a:lnTo>
                <a:lnTo>
                  <a:pt x="1" y="379"/>
                </a:lnTo>
                <a:lnTo>
                  <a:pt x="7" y="391"/>
                </a:lnTo>
                <a:lnTo>
                  <a:pt x="10" y="391"/>
                </a:lnTo>
                <a:lnTo>
                  <a:pt x="167" y="434"/>
                </a:lnTo>
                <a:lnTo>
                  <a:pt x="298" y="468"/>
                </a:lnTo>
                <a:lnTo>
                  <a:pt x="421" y="497"/>
                </a:lnTo>
                <a:lnTo>
                  <a:pt x="508" y="515"/>
                </a:lnTo>
                <a:lnTo>
                  <a:pt x="544" y="342"/>
                </a:lnTo>
                <a:lnTo>
                  <a:pt x="547" y="338"/>
                </a:lnTo>
                <a:lnTo>
                  <a:pt x="550" y="335"/>
                </a:lnTo>
                <a:lnTo>
                  <a:pt x="555" y="323"/>
                </a:lnTo>
                <a:lnTo>
                  <a:pt x="555" y="315"/>
                </a:lnTo>
                <a:lnTo>
                  <a:pt x="560" y="308"/>
                </a:lnTo>
                <a:lnTo>
                  <a:pt x="556" y="303"/>
                </a:lnTo>
                <a:lnTo>
                  <a:pt x="551" y="299"/>
                </a:lnTo>
                <a:lnTo>
                  <a:pt x="544" y="296"/>
                </a:lnTo>
                <a:lnTo>
                  <a:pt x="543" y="294"/>
                </a:lnTo>
                <a:lnTo>
                  <a:pt x="547" y="273"/>
                </a:lnTo>
                <a:lnTo>
                  <a:pt x="552" y="268"/>
                </a:lnTo>
                <a:lnTo>
                  <a:pt x="560" y="256"/>
                </a:lnTo>
                <a:lnTo>
                  <a:pt x="571" y="249"/>
                </a:lnTo>
                <a:lnTo>
                  <a:pt x="577" y="243"/>
                </a:lnTo>
                <a:lnTo>
                  <a:pt x="579" y="237"/>
                </a:lnTo>
                <a:lnTo>
                  <a:pt x="581" y="231"/>
                </a:lnTo>
                <a:lnTo>
                  <a:pt x="592" y="219"/>
                </a:lnTo>
                <a:lnTo>
                  <a:pt x="601" y="200"/>
                </a:lnTo>
                <a:lnTo>
                  <a:pt x="615" y="184"/>
                </a:lnTo>
                <a:lnTo>
                  <a:pt x="619" y="177"/>
                </a:lnTo>
                <a:lnTo>
                  <a:pt x="616" y="165"/>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220321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9859-4605-7391-8E0D-3FD6D964D27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85131A-19BA-6CD1-749E-9742DB9B1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6ECB-A6F5-154E-941C-89FF089A4B22}" type="slidenum">
              <a:rPr kumimoji="0" lang="en-US" sz="9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8" name="Title 3">
            <a:extLst>
              <a:ext uri="{FF2B5EF4-FFF2-40B4-BE49-F238E27FC236}">
                <a16:creationId xmlns:a16="http://schemas.microsoft.com/office/drawing/2014/main" id="{D4070B0E-0307-3C92-B7E0-FD0C54AAE4F2}"/>
              </a:ext>
            </a:extLst>
          </p:cNvPr>
          <p:cNvSpPr txBox="1">
            <a:spLocks/>
          </p:cNvSpPr>
          <p:nvPr/>
        </p:nvSpPr>
        <p:spPr>
          <a:xfrm>
            <a:off x="630936" y="612648"/>
            <a:ext cx="11026560" cy="685800"/>
          </a:xfrm>
          <a:prstGeom prst="rect">
            <a:avLst/>
          </a:prstGeom>
        </p:spPr>
        <p:txBody>
          <a:bodyPr vert="horz" lIns="0" tIns="0" rIns="0" bIns="0" rtlCol="0" anchor="t">
            <a:noAutofit/>
          </a:bodyPr>
          <a:lstStyle>
            <a:lvl1pPr algn="l" defTabSz="914400" rtl="0" eaLnBrk="1" latinLnBrk="0" hangingPunct="1">
              <a:lnSpc>
                <a:spcPts val="3000"/>
              </a:lnSpc>
              <a:spcBef>
                <a:spcPct val="0"/>
              </a:spcBef>
              <a:buNone/>
              <a:defRPr sz="28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0B0004020202020204" pitchFamily="34" charset="0"/>
                <a:ea typeface="+mj-ea"/>
                <a:cs typeface="+mj-cs"/>
              </a:rPr>
              <a:t>Data Center, Privacy, AI Laws Common Among June States </a:t>
            </a:r>
          </a:p>
        </p:txBody>
      </p:sp>
      <p:sp>
        <p:nvSpPr>
          <p:cNvPr id="4" name="Text Placeholder 26">
            <a:extLst>
              <a:ext uri="{FF2B5EF4-FFF2-40B4-BE49-F238E27FC236}">
                <a16:creationId xmlns:a16="http://schemas.microsoft.com/office/drawing/2014/main" id="{22096DB5-8313-1422-94A1-38F4646B0A55}"/>
              </a:ext>
            </a:extLst>
          </p:cNvPr>
          <p:cNvSpPr txBox="1">
            <a:spLocks/>
          </p:cNvSpPr>
          <p:nvPr/>
        </p:nvSpPr>
        <p:spPr>
          <a:xfrm>
            <a:off x="640050" y="6243420"/>
            <a:ext cx="6475125" cy="36512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Clr>
                <a:srgbClr val="8A5DB5"/>
              </a:buClr>
              <a:buSzPct val="90000"/>
              <a:buFont typeface="Arial" panose="020B0604020202020204" pitchFamily="34" charset="0"/>
              <a:buNone/>
              <a:defRPr sz="900" b="0"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00000"/>
              </a:lnSpc>
              <a:spcBef>
                <a:spcPts val="0"/>
              </a:spcBef>
              <a:spcAft>
                <a:spcPts val="600"/>
              </a:spcAft>
              <a:buClr>
                <a:srgbClr val="8A5DB5"/>
              </a:buClr>
              <a:buSzPct val="90000"/>
              <a:buFont typeface="System Font Regular"/>
              <a:buChar char="–"/>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A5DB5"/>
              </a:buClr>
              <a:buSzPct val="90000"/>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Notes: Bill data throughout this OnPoint is as of July 9, and totals generally don’t include resolutions or other types of measures. Gray states haven’t yet completed their regular sessions. White states aren’t holding regular sessions in 2026.</a:t>
            </a:r>
          </a:p>
          <a:p>
            <a:pPr marL="0" marR="0" lvl="0" indent="0" algn="l" defTabSz="914400" rtl="0" eaLnBrk="1" fontAlgn="auto" latinLnBrk="0" hangingPunct="1">
              <a:lnSpc>
                <a:spcPct val="100000"/>
              </a:lnSpc>
              <a:spcBef>
                <a:spcPts val="0"/>
              </a:spcBef>
              <a:spcAft>
                <a:spcPts val="0"/>
              </a:spcAft>
              <a:buClr>
                <a:srgbClr val="8A5DB5"/>
              </a:buClr>
              <a:buSzPct val="90000"/>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Source: Bloomberg Government analysis</a:t>
            </a:r>
          </a:p>
        </p:txBody>
      </p:sp>
      <p:pic>
        <p:nvPicPr>
          <p:cNvPr id="5" name="Picture 4">
            <a:extLst>
              <a:ext uri="{FF2B5EF4-FFF2-40B4-BE49-F238E27FC236}">
                <a16:creationId xmlns:a16="http://schemas.microsoft.com/office/drawing/2014/main" id="{620A3DD8-C79D-EA77-67C0-7D7ADAC74089}"/>
              </a:ext>
            </a:extLst>
          </p:cNvPr>
          <p:cNvPicPr>
            <a:picLocks noChangeAspect="1"/>
          </p:cNvPicPr>
          <p:nvPr/>
        </p:nvPicPr>
        <p:blipFill>
          <a:blip r:embed="rId3"/>
          <a:srcRect l="-39" t="3149" r="39" b="9806"/>
          <a:stretch>
            <a:fillRect/>
          </a:stretch>
        </p:blipFill>
        <p:spPr>
          <a:xfrm>
            <a:off x="2898694" y="1298448"/>
            <a:ext cx="6389685" cy="4772434"/>
          </a:xfrm>
          <a:prstGeom prst="rect">
            <a:avLst/>
          </a:prstGeom>
        </p:spPr>
      </p:pic>
    </p:spTree>
    <p:extLst>
      <p:ext uri="{BB962C8B-B14F-4D97-AF65-F5344CB8AC3E}">
        <p14:creationId xmlns:p14="http://schemas.microsoft.com/office/powerpoint/2010/main" val="425317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64A1-DA8D-346D-C741-4140202C9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C6CB5-0952-9027-B4CA-3FCD5E626E16}"/>
              </a:ext>
            </a:extLst>
          </p:cNvPr>
          <p:cNvSpPr>
            <a:spLocks noGrp="1"/>
          </p:cNvSpPr>
          <p:nvPr>
            <p:ph type="title"/>
          </p:nvPr>
        </p:nvSpPr>
        <p:spPr>
          <a:xfrm>
            <a:off x="630936" y="612648"/>
            <a:ext cx="10954512" cy="406536"/>
          </a:xfrm>
        </p:spPr>
        <p:txBody>
          <a:bodyPr/>
          <a:lstStyle/>
          <a:p>
            <a:r>
              <a:rPr lang="en-US" dirty="0">
                <a:latin typeface="Aptos Black" panose="020B0004020202020204" pitchFamily="34" charset="0"/>
              </a:rPr>
              <a:t>Utah:</a:t>
            </a:r>
            <a:r>
              <a:rPr lang="en-US" dirty="0"/>
              <a:t> Key Laws Focus on Energy Sector, Big Tech, and Pharma</a:t>
            </a:r>
          </a:p>
        </p:txBody>
      </p:sp>
      <p:sp>
        <p:nvSpPr>
          <p:cNvPr id="17" name="TextBox 16">
            <a:extLst>
              <a:ext uri="{FF2B5EF4-FFF2-40B4-BE49-F238E27FC236}">
                <a16:creationId xmlns:a16="http://schemas.microsoft.com/office/drawing/2014/main" id="{5471DA11-F076-ECBF-3498-EEA339A0D24F}"/>
              </a:ext>
            </a:extLst>
          </p:cNvPr>
          <p:cNvSpPr txBox="1"/>
          <p:nvPr/>
        </p:nvSpPr>
        <p:spPr>
          <a:xfrm>
            <a:off x="4251960" y="189411"/>
            <a:ext cx="914400" cy="914400"/>
          </a:xfrm>
          <a:prstGeom prst="rect">
            <a:avLst/>
          </a:prstGeom>
        </p:spPr>
        <p:txBody>
          <a:bodyPr vert="horz" wrap="none" lIns="0" tIns="0" rIns="0" bIns="0" rtlCol="0" anchor="b">
            <a:noAutofit/>
          </a:bodyPr>
          <a:lstStyle/>
          <a:p>
            <a:pPr algn="l">
              <a:lnSpc>
                <a:spcPts val="0"/>
              </a:lnSpc>
            </a:pPr>
            <a:endParaRPr lang="en-US" sz="900" b="0">
              <a:latin typeface="Aptos" panose="020B0004020202020204" pitchFamily="34" charset="0"/>
            </a:endParaRPr>
          </a:p>
        </p:txBody>
      </p:sp>
      <p:sp>
        <p:nvSpPr>
          <p:cNvPr id="13" name="Text Placeholder 12">
            <a:extLst>
              <a:ext uri="{FF2B5EF4-FFF2-40B4-BE49-F238E27FC236}">
                <a16:creationId xmlns:a16="http://schemas.microsoft.com/office/drawing/2014/main" id="{686D8A32-9F97-4353-DBEE-1B0BEC331CA3}"/>
              </a:ext>
            </a:extLst>
          </p:cNvPr>
          <p:cNvSpPr>
            <a:spLocks noGrp="1"/>
          </p:cNvSpPr>
          <p:nvPr>
            <p:ph type="body" sz="quarter" idx="12"/>
          </p:nvPr>
        </p:nvSpPr>
        <p:spPr/>
        <p:txBody>
          <a:bodyPr/>
          <a:lstStyle/>
          <a:p>
            <a:br>
              <a:rPr lang="en-US" dirty="0"/>
            </a:br>
            <a:r>
              <a:rPr lang="en-US" dirty="0"/>
              <a:t>Sources: </a:t>
            </a:r>
            <a:r>
              <a:rPr lang="en-US" dirty="0">
                <a:hlinkClick r:id="rId2"/>
              </a:rPr>
              <a:t>2026 General Session Bills Passed</a:t>
            </a:r>
            <a:r>
              <a:rPr lang="en-US" dirty="0"/>
              <a:t>, </a:t>
            </a:r>
            <a:r>
              <a:rPr lang="en-US" dirty="0">
                <a:hlinkClick r:id="rId3"/>
              </a:rPr>
              <a:t>Utah Session Dates</a:t>
            </a:r>
            <a:endParaRPr lang="en-US" dirty="0"/>
          </a:p>
        </p:txBody>
      </p:sp>
      <p:sp>
        <p:nvSpPr>
          <p:cNvPr id="18" name="Slide Number Placeholder 2">
            <a:extLst>
              <a:ext uri="{FF2B5EF4-FFF2-40B4-BE49-F238E27FC236}">
                <a16:creationId xmlns:a16="http://schemas.microsoft.com/office/drawing/2014/main" id="{A9211547-C5CA-7D58-71B1-5E39AB03944B}"/>
              </a:ext>
            </a:extLst>
          </p:cNvPr>
          <p:cNvSpPr>
            <a:spLocks noGrp="1"/>
          </p:cNvSpPr>
          <p:nvPr>
            <p:ph type="sldNum" sz="quarter" idx="10"/>
          </p:nvPr>
        </p:nvSpPr>
        <p:spPr>
          <a:xfrm>
            <a:off x="356616" y="6389090"/>
            <a:ext cx="274320" cy="219456"/>
          </a:xfrm>
        </p:spPr>
        <p:txBody>
          <a:bodyPr/>
          <a:lstStyle/>
          <a:p>
            <a:fld id="{233A6ECB-A6F5-154E-941C-89FF089A4B22}" type="slidenum">
              <a:rPr lang="en-US" smtClean="0"/>
              <a:pPr/>
              <a:t>30</a:t>
            </a:fld>
            <a:endParaRPr lang="en-US"/>
          </a:p>
        </p:txBody>
      </p:sp>
      <p:sp>
        <p:nvSpPr>
          <p:cNvPr id="20" name="Text Placeholder 4">
            <a:extLst>
              <a:ext uri="{FF2B5EF4-FFF2-40B4-BE49-F238E27FC236}">
                <a16:creationId xmlns:a16="http://schemas.microsoft.com/office/drawing/2014/main" id="{D106664C-ACA3-BF05-5537-4E305E3B612F}"/>
              </a:ext>
            </a:extLst>
          </p:cNvPr>
          <p:cNvSpPr txBox="1">
            <a:spLocks/>
          </p:cNvSpPr>
          <p:nvPr/>
        </p:nvSpPr>
        <p:spPr>
          <a:xfrm>
            <a:off x="640050" y="6243420"/>
            <a:ext cx="6954837" cy="36512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Clr>
                <a:srgbClr val="8A5DB5"/>
              </a:buClr>
              <a:buSzPct val="90000"/>
              <a:buFont typeface="Arial" panose="020B0604020202020204" pitchFamily="34" charset="0"/>
              <a:buNone/>
              <a:defRPr sz="900" b="0"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00000"/>
              </a:lnSpc>
              <a:spcBef>
                <a:spcPts val="0"/>
              </a:spcBef>
              <a:spcAft>
                <a:spcPts val="600"/>
              </a:spcAft>
              <a:buClr>
                <a:srgbClr val="8A5DB5"/>
              </a:buClr>
              <a:buSzPct val="90000"/>
              <a:buFont typeface="System Font Regular"/>
              <a:buChar char="–"/>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42" name="Straight Connector 41">
            <a:extLst>
              <a:ext uri="{FF2B5EF4-FFF2-40B4-BE49-F238E27FC236}">
                <a16:creationId xmlns:a16="http://schemas.microsoft.com/office/drawing/2014/main" id="{1D1BF6D2-698B-5609-7922-5FDEFA989068}"/>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43" name="Rectangle 42">
            <a:extLst>
              <a:ext uri="{FF2B5EF4-FFF2-40B4-BE49-F238E27FC236}">
                <a16:creationId xmlns:a16="http://schemas.microsoft.com/office/drawing/2014/main" id="{63E4240B-9E46-9A06-3411-5B3E998FCA1C}"/>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20</a:t>
            </a:r>
          </a:p>
        </p:txBody>
      </p:sp>
      <p:sp>
        <p:nvSpPr>
          <p:cNvPr id="44" name="Rectangle 43">
            <a:extLst>
              <a:ext uri="{FF2B5EF4-FFF2-40B4-BE49-F238E27FC236}">
                <a16:creationId xmlns:a16="http://schemas.microsoft.com/office/drawing/2014/main" id="{DBC50D7E-946C-0DE5-5705-9A8B24E2196D}"/>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3</a:t>
            </a:r>
          </a:p>
        </p:txBody>
      </p:sp>
      <p:sp>
        <p:nvSpPr>
          <p:cNvPr id="45" name="Rectangle 44">
            <a:extLst>
              <a:ext uri="{FF2B5EF4-FFF2-40B4-BE49-F238E27FC236}">
                <a16:creationId xmlns:a16="http://schemas.microsoft.com/office/drawing/2014/main" id="{6BBFEB86-6138-E603-BDDD-5136F6C97F26}"/>
              </a:ext>
            </a:extLst>
          </p:cNvPr>
          <p:cNvSpPr/>
          <p:nvPr/>
        </p:nvSpPr>
        <p:spPr>
          <a:xfrm>
            <a:off x="9686798" y="27875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6</a:t>
            </a:r>
          </a:p>
        </p:txBody>
      </p:sp>
      <p:sp>
        <p:nvSpPr>
          <p:cNvPr id="46" name="Rectangle 45">
            <a:extLst>
              <a:ext uri="{FF2B5EF4-FFF2-40B4-BE49-F238E27FC236}">
                <a16:creationId xmlns:a16="http://schemas.microsoft.com/office/drawing/2014/main" id="{24BBEACC-3E2B-DF0B-3760-3663C104B9F7}"/>
              </a:ext>
            </a:extLst>
          </p:cNvPr>
          <p:cNvSpPr/>
          <p:nvPr/>
        </p:nvSpPr>
        <p:spPr>
          <a:xfrm>
            <a:off x="9686798" y="3344609"/>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solidFill>
                  <a:schemeClr val="bg1"/>
                </a:solidFill>
                <a:latin typeface="Aptos" panose="020B0004020202020204" pitchFamily="34" charset="0"/>
              </a:rPr>
              <a:t>WITHIN 20 DAYS</a:t>
            </a:r>
          </a:p>
        </p:txBody>
      </p:sp>
      <p:sp>
        <p:nvSpPr>
          <p:cNvPr id="47" name="Freeform: Shape 46">
            <a:extLst>
              <a:ext uri="{FF2B5EF4-FFF2-40B4-BE49-F238E27FC236}">
                <a16:creationId xmlns:a16="http://schemas.microsoft.com/office/drawing/2014/main" id="{0F4B2E4E-4559-9F9C-902F-AF1BD922DB77}"/>
              </a:ext>
            </a:extLst>
          </p:cNvPr>
          <p:cNvSpPr>
            <a:spLocks/>
          </p:cNvSpPr>
          <p:nvPr/>
        </p:nvSpPr>
        <p:spPr>
          <a:xfrm>
            <a:off x="9687417" y="1726551"/>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solidFill>
                  <a:schemeClr val="tx1"/>
                </a:solidFill>
                <a:latin typeface="Aptos" panose="020B0004020202020204" pitchFamily="34" charset="0"/>
              </a:rPr>
              <a:t>Session commenced </a:t>
            </a:r>
          </a:p>
        </p:txBody>
      </p:sp>
      <p:sp>
        <p:nvSpPr>
          <p:cNvPr id="48" name="Freeform: Shape 47">
            <a:extLst>
              <a:ext uri="{FF2B5EF4-FFF2-40B4-BE49-F238E27FC236}">
                <a16:creationId xmlns:a16="http://schemas.microsoft.com/office/drawing/2014/main" id="{F1B4D77A-1F4C-8F87-10AB-0FE8BFD8BDFF}"/>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Last day to pass chamber of origin</a:t>
            </a:r>
          </a:p>
        </p:txBody>
      </p:sp>
      <p:sp>
        <p:nvSpPr>
          <p:cNvPr id="49" name="Freeform: Shape 48">
            <a:extLst>
              <a:ext uri="{FF2B5EF4-FFF2-40B4-BE49-F238E27FC236}">
                <a16:creationId xmlns:a16="http://schemas.microsoft.com/office/drawing/2014/main" id="{CD295FAC-4338-2505-546E-9FAA997EAB60}"/>
              </a:ext>
            </a:extLst>
          </p:cNvPr>
          <p:cNvSpPr/>
          <p:nvPr/>
        </p:nvSpPr>
        <p:spPr>
          <a:xfrm>
            <a:off x="9687417" y="29728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50" name="Freeform: Shape 49">
            <a:extLst>
              <a:ext uri="{FF2B5EF4-FFF2-40B4-BE49-F238E27FC236}">
                <a16:creationId xmlns:a16="http://schemas.microsoft.com/office/drawing/2014/main" id="{5C455EA5-41E3-91D8-A6B5-ADE39B0567F6}"/>
              </a:ext>
            </a:extLst>
          </p:cNvPr>
          <p:cNvSpPr/>
          <p:nvPr/>
        </p:nvSpPr>
        <p:spPr>
          <a:xfrm>
            <a:off x="9687417" y="3529944"/>
            <a:ext cx="1886346" cy="820556"/>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dirty="0">
                <a:solidFill>
                  <a:schemeClr val="tx1"/>
                </a:solidFill>
                <a:latin typeface="Aptos" panose="020B0004020202020204" pitchFamily="34" charset="0"/>
              </a:rPr>
              <a:t>Deadline for governor action after adjournment or bills become law</a:t>
            </a:r>
          </a:p>
        </p:txBody>
      </p:sp>
      <p:sp>
        <p:nvSpPr>
          <p:cNvPr id="51" name="Straight Connector 50">
            <a:extLst>
              <a:ext uri="{FF2B5EF4-FFF2-40B4-BE49-F238E27FC236}">
                <a16:creationId xmlns:a16="http://schemas.microsoft.com/office/drawing/2014/main" id="{E73E0598-AD09-CAFB-8D13-4208C0C01419}"/>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52" name="Freeform: Shape 51">
            <a:extLst>
              <a:ext uri="{FF2B5EF4-FFF2-40B4-BE49-F238E27FC236}">
                <a16:creationId xmlns:a16="http://schemas.microsoft.com/office/drawing/2014/main" id="{DB33E37A-D865-AD7C-9B75-2C84F3BD19EB}"/>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53" name="Freeform: Shape 52">
            <a:extLst>
              <a:ext uri="{FF2B5EF4-FFF2-40B4-BE49-F238E27FC236}">
                <a16:creationId xmlns:a16="http://schemas.microsoft.com/office/drawing/2014/main" id="{FB0EBE88-C987-0F41-71EB-C9A981C46F40}"/>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grpSp>
        <p:nvGrpSpPr>
          <p:cNvPr id="4" name="Group 3">
            <a:extLst>
              <a:ext uri="{FF2B5EF4-FFF2-40B4-BE49-F238E27FC236}">
                <a16:creationId xmlns:a16="http://schemas.microsoft.com/office/drawing/2014/main" id="{103F4381-2A87-247C-338D-CD7996B1CEA8}"/>
              </a:ext>
            </a:extLst>
          </p:cNvPr>
          <p:cNvGrpSpPr/>
          <p:nvPr/>
        </p:nvGrpSpPr>
        <p:grpSpPr>
          <a:xfrm>
            <a:off x="630936" y="1422492"/>
            <a:ext cx="8589264" cy="4696883"/>
            <a:chOff x="630936" y="1422492"/>
            <a:chExt cx="8589264" cy="4696883"/>
          </a:xfrm>
        </p:grpSpPr>
        <p:graphicFrame>
          <p:nvGraphicFramePr>
            <p:cNvPr id="21" name="Diagram 20">
              <a:extLst>
                <a:ext uri="{FF2B5EF4-FFF2-40B4-BE49-F238E27FC236}">
                  <a16:creationId xmlns:a16="http://schemas.microsoft.com/office/drawing/2014/main" id="{02E00C98-2686-3967-AD26-ED945961851A}"/>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TextBox 30">
              <a:extLst>
                <a:ext uri="{FF2B5EF4-FFF2-40B4-BE49-F238E27FC236}">
                  <a16:creationId xmlns:a16="http://schemas.microsoft.com/office/drawing/2014/main" id="{5C001591-CEF3-4BB1-EE8A-303591ADDCAC}"/>
                </a:ext>
              </a:extLst>
            </p:cNvPr>
            <p:cNvSpPr txBox="1"/>
            <p:nvPr/>
          </p:nvSpPr>
          <p:spPr>
            <a:xfrm>
              <a:off x="1270392" y="1512860"/>
              <a:ext cx="1197480" cy="548640"/>
            </a:xfrm>
            <a:prstGeom prst="rect">
              <a:avLst/>
            </a:prstGeom>
            <a:noFill/>
          </p:spPr>
          <p:txBody>
            <a:bodyPr wrap="square" lIns="45720" rIns="45720">
              <a:spAutoFit/>
            </a:bodyPr>
            <a:lstStyle/>
            <a:p>
              <a:r>
                <a:rPr lang="en-US" sz="1500" b="1">
                  <a:solidFill>
                    <a:srgbClr val="8A5DB5"/>
                  </a:solidFill>
                  <a:latin typeface="Aptos" panose="020B0004020202020204" pitchFamily="34" charset="0"/>
                </a:rPr>
                <a:t>Greenhouse Gas Liability</a:t>
              </a:r>
              <a:endParaRPr lang="en-US" sz="1500" b="1">
                <a:latin typeface="Aptos" panose="020B0004020202020204" pitchFamily="34" charset="0"/>
              </a:endParaRPr>
            </a:p>
          </p:txBody>
        </p:sp>
        <p:sp>
          <p:nvSpPr>
            <p:cNvPr id="32" name="TextBox 31">
              <a:extLst>
                <a:ext uri="{FF2B5EF4-FFF2-40B4-BE49-F238E27FC236}">
                  <a16:creationId xmlns:a16="http://schemas.microsoft.com/office/drawing/2014/main" id="{FC9BD843-FE75-D607-E6BF-CD086C795D2E}"/>
                </a:ext>
              </a:extLst>
            </p:cNvPr>
            <p:cNvSpPr txBox="1"/>
            <p:nvPr/>
          </p:nvSpPr>
          <p:spPr>
            <a:xfrm>
              <a:off x="1270392" y="3113270"/>
              <a:ext cx="1197480"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App Store Controls</a:t>
              </a:r>
            </a:p>
          </p:txBody>
        </p:sp>
        <p:sp>
          <p:nvSpPr>
            <p:cNvPr id="33" name="TextBox 32">
              <a:extLst>
                <a:ext uri="{FF2B5EF4-FFF2-40B4-BE49-F238E27FC236}">
                  <a16:creationId xmlns:a16="http://schemas.microsoft.com/office/drawing/2014/main" id="{B70D274A-F2BA-BCF3-8976-DA769371C4E5}"/>
                </a:ext>
              </a:extLst>
            </p:cNvPr>
            <p:cNvSpPr txBox="1"/>
            <p:nvPr/>
          </p:nvSpPr>
          <p:spPr>
            <a:xfrm>
              <a:off x="1270392" y="3898701"/>
              <a:ext cx="1110858"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Digital Taxes</a:t>
              </a:r>
            </a:p>
          </p:txBody>
        </p:sp>
        <p:sp>
          <p:nvSpPr>
            <p:cNvPr id="35" name="TextBox 34">
              <a:extLst>
                <a:ext uri="{FF2B5EF4-FFF2-40B4-BE49-F238E27FC236}">
                  <a16:creationId xmlns:a16="http://schemas.microsoft.com/office/drawing/2014/main" id="{C8457B92-BB12-4D88-5077-80C377896C2A}"/>
                </a:ext>
              </a:extLst>
            </p:cNvPr>
            <p:cNvSpPr txBox="1"/>
            <p:nvPr/>
          </p:nvSpPr>
          <p:spPr>
            <a:xfrm>
              <a:off x="1270392" y="5493451"/>
              <a:ext cx="1197480"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Transgender Care</a:t>
              </a:r>
            </a:p>
          </p:txBody>
        </p:sp>
        <p:sp>
          <p:nvSpPr>
            <p:cNvPr id="37" name="TextBox 36">
              <a:extLst>
                <a:ext uri="{FF2B5EF4-FFF2-40B4-BE49-F238E27FC236}">
                  <a16:creationId xmlns:a16="http://schemas.microsoft.com/office/drawing/2014/main" id="{E4FDBEC0-C44E-CFBA-C40E-5E00B8B4850C}"/>
                </a:ext>
              </a:extLst>
            </p:cNvPr>
            <p:cNvSpPr txBox="1"/>
            <p:nvPr/>
          </p:nvSpPr>
          <p:spPr>
            <a:xfrm>
              <a:off x="1270392" y="2324953"/>
              <a:ext cx="121542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Data Centers</a:t>
              </a:r>
            </a:p>
          </p:txBody>
        </p:sp>
        <p:sp>
          <p:nvSpPr>
            <p:cNvPr id="3" name="TextBox 2">
              <a:extLst>
                <a:ext uri="{FF2B5EF4-FFF2-40B4-BE49-F238E27FC236}">
                  <a16:creationId xmlns:a16="http://schemas.microsoft.com/office/drawing/2014/main" id="{188B60C8-A9D5-BAA4-7355-8F50C15D6BEB}"/>
                </a:ext>
              </a:extLst>
            </p:cNvPr>
            <p:cNvSpPr txBox="1"/>
            <p:nvPr/>
          </p:nvSpPr>
          <p:spPr>
            <a:xfrm>
              <a:off x="1270392" y="4687200"/>
              <a:ext cx="1197480"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PBM Oversight </a:t>
              </a:r>
            </a:p>
          </p:txBody>
        </p:sp>
      </p:grpSp>
      <p:sp>
        <p:nvSpPr>
          <p:cNvPr id="10" name="Freeform 12">
            <a:extLst>
              <a:ext uri="{FF2B5EF4-FFF2-40B4-BE49-F238E27FC236}">
                <a16:creationId xmlns:a16="http://schemas.microsoft.com/office/drawing/2014/main" id="{9FC4D88C-8489-E6A3-35AC-5C62E4D4028B}"/>
              </a:ext>
            </a:extLst>
          </p:cNvPr>
          <p:cNvSpPr>
            <a:spLocks noChangeAspect="1"/>
          </p:cNvSpPr>
          <p:nvPr/>
        </p:nvSpPr>
        <p:spPr bwMode="auto">
          <a:xfrm>
            <a:off x="9686798" y="5264186"/>
            <a:ext cx="457861" cy="567565"/>
          </a:xfrm>
          <a:custGeom>
            <a:avLst/>
            <a:gdLst>
              <a:gd name="T0" fmla="*/ 299 w 431"/>
              <a:gd name="T1" fmla="*/ 35 h 543"/>
              <a:gd name="T2" fmla="*/ 215 w 431"/>
              <a:gd name="T3" fmla="*/ 23 h 543"/>
              <a:gd name="T4" fmla="*/ 114 w 431"/>
              <a:gd name="T5" fmla="*/ 5 h 543"/>
              <a:gd name="T6" fmla="*/ 87 w 431"/>
              <a:gd name="T7" fmla="*/ 0 h 543"/>
              <a:gd name="T8" fmla="*/ 0 w 431"/>
              <a:gd name="T9" fmla="*/ 485 h 543"/>
              <a:gd name="T10" fmla="*/ 71 w 431"/>
              <a:gd name="T11" fmla="*/ 497 h 543"/>
              <a:gd name="T12" fmla="*/ 175 w 431"/>
              <a:gd name="T13" fmla="*/ 513 h 543"/>
              <a:gd name="T14" fmla="*/ 276 w 431"/>
              <a:gd name="T15" fmla="*/ 529 h 543"/>
              <a:gd name="T16" fmla="*/ 381 w 431"/>
              <a:gd name="T17" fmla="*/ 543 h 543"/>
              <a:gd name="T18" fmla="*/ 431 w 431"/>
              <a:gd name="T19" fmla="*/ 153 h 543"/>
              <a:gd name="T20" fmla="*/ 284 w 431"/>
              <a:gd name="T21" fmla="*/ 133 h 543"/>
              <a:gd name="T22" fmla="*/ 299 w 431"/>
              <a:gd name="T23" fmla="*/ 3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1" h="543">
                <a:moveTo>
                  <a:pt x="299" y="35"/>
                </a:moveTo>
                <a:lnTo>
                  <a:pt x="215" y="23"/>
                </a:lnTo>
                <a:lnTo>
                  <a:pt x="114" y="5"/>
                </a:lnTo>
                <a:lnTo>
                  <a:pt x="87" y="0"/>
                </a:lnTo>
                <a:lnTo>
                  <a:pt x="0" y="485"/>
                </a:lnTo>
                <a:lnTo>
                  <a:pt x="71" y="497"/>
                </a:lnTo>
                <a:lnTo>
                  <a:pt x="175" y="513"/>
                </a:lnTo>
                <a:lnTo>
                  <a:pt x="276" y="529"/>
                </a:lnTo>
                <a:lnTo>
                  <a:pt x="381" y="543"/>
                </a:lnTo>
                <a:lnTo>
                  <a:pt x="431" y="153"/>
                </a:lnTo>
                <a:lnTo>
                  <a:pt x="284" y="133"/>
                </a:lnTo>
                <a:lnTo>
                  <a:pt x="299" y="35"/>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5" name="Straight Connector 24">
            <a:extLst>
              <a:ext uri="{FF2B5EF4-FFF2-40B4-BE49-F238E27FC236}">
                <a16:creationId xmlns:a16="http://schemas.microsoft.com/office/drawing/2014/main" id="{26EA55F6-377E-D8CE-65C4-487A5F195D5C}"/>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9" name="Freeform: Shape 28">
            <a:extLst>
              <a:ext uri="{FF2B5EF4-FFF2-40B4-BE49-F238E27FC236}">
                <a16:creationId xmlns:a16="http://schemas.microsoft.com/office/drawing/2014/main" id="{54FB3991-CD2D-732D-1303-4A84A435F74B}"/>
              </a:ext>
            </a:extLst>
          </p:cNvPr>
          <p:cNvSpPr/>
          <p:nvPr/>
        </p:nvSpPr>
        <p:spPr>
          <a:xfrm>
            <a:off x="10192619" y="5552120"/>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490+ Bills Enacted</a:t>
            </a:r>
            <a:endParaRPr lang="en-US" b="1" kern="1200">
              <a:solidFill>
                <a:schemeClr val="tx1"/>
              </a:solidFill>
              <a:latin typeface="Aptos" panose="020B0004020202020204" pitchFamily="34" charset="0"/>
            </a:endParaRPr>
          </a:p>
        </p:txBody>
      </p:sp>
    </p:spTree>
    <p:extLst>
      <p:ext uri="{BB962C8B-B14F-4D97-AF65-F5344CB8AC3E}">
        <p14:creationId xmlns:p14="http://schemas.microsoft.com/office/powerpoint/2010/main" val="218123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34BA2-BF71-8B28-5F8B-9F30853A3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9968-623B-CAB1-CD5A-ACD2A98F5EA7}"/>
              </a:ext>
            </a:extLst>
          </p:cNvPr>
          <p:cNvSpPr>
            <a:spLocks noGrp="1"/>
          </p:cNvSpPr>
          <p:nvPr>
            <p:ph type="title"/>
          </p:nvPr>
        </p:nvSpPr>
        <p:spPr/>
        <p:txBody>
          <a:bodyPr/>
          <a:lstStyle/>
          <a:p>
            <a:r>
              <a:rPr lang="en-US" dirty="0">
                <a:latin typeface="Aptos Black" panose="020B0004020202020204" pitchFamily="34" charset="0"/>
              </a:rPr>
              <a:t>Virginia:</a:t>
            </a:r>
            <a:r>
              <a:rPr lang="en-US" dirty="0"/>
              <a:t> Bills Cover Affordability, Environment, Data Privacy</a:t>
            </a:r>
            <a:endParaRPr lang="en-US" strike="sngStrike" dirty="0"/>
          </a:p>
        </p:txBody>
      </p:sp>
      <p:sp>
        <p:nvSpPr>
          <p:cNvPr id="3" name="Slide Number Placeholder 2">
            <a:extLst>
              <a:ext uri="{FF2B5EF4-FFF2-40B4-BE49-F238E27FC236}">
                <a16:creationId xmlns:a16="http://schemas.microsoft.com/office/drawing/2014/main" id="{D1E23BA1-AA8C-729C-8622-48FA7CE8334C}"/>
              </a:ext>
            </a:extLst>
          </p:cNvPr>
          <p:cNvSpPr>
            <a:spLocks noGrp="1"/>
          </p:cNvSpPr>
          <p:nvPr>
            <p:ph type="sldNum" sz="quarter" idx="10"/>
          </p:nvPr>
        </p:nvSpPr>
        <p:spPr/>
        <p:txBody>
          <a:bodyPr/>
          <a:lstStyle/>
          <a:p>
            <a:fld id="{233A6ECB-A6F5-154E-941C-89FF089A4B22}" type="slidenum">
              <a:rPr lang="en-US" smtClean="0"/>
              <a:pPr/>
              <a:t>31</a:t>
            </a:fld>
            <a:endParaRPr lang="en-US"/>
          </a:p>
        </p:txBody>
      </p:sp>
      <p:sp>
        <p:nvSpPr>
          <p:cNvPr id="5" name="Text Placeholder 4">
            <a:extLst>
              <a:ext uri="{FF2B5EF4-FFF2-40B4-BE49-F238E27FC236}">
                <a16:creationId xmlns:a16="http://schemas.microsoft.com/office/drawing/2014/main" id="{A8A976F3-BD5B-AB11-B8DE-D5EAF54BC0CA}"/>
              </a:ext>
            </a:extLst>
          </p:cNvPr>
          <p:cNvSpPr>
            <a:spLocks noGrp="1"/>
          </p:cNvSpPr>
          <p:nvPr>
            <p:ph type="body" sz="quarter" idx="12"/>
          </p:nvPr>
        </p:nvSpPr>
        <p:spPr/>
        <p:txBody>
          <a:bodyPr/>
          <a:lstStyle/>
          <a:p>
            <a:br>
              <a:rPr lang="en-US"/>
            </a:br>
            <a:br>
              <a:rPr lang="en-US"/>
            </a:br>
            <a:r>
              <a:rPr lang="en-US"/>
              <a:t>Sources: </a:t>
            </a:r>
            <a:r>
              <a:rPr lang="en-US">
                <a:hlinkClick r:id="rId2"/>
              </a:rPr>
              <a:t>2026 Regular Session Statistics</a:t>
            </a:r>
            <a:r>
              <a:rPr lang="en-US"/>
              <a:t>, </a:t>
            </a:r>
            <a:r>
              <a:rPr lang="en-US">
                <a:hlinkClick r:id="rId3"/>
              </a:rPr>
              <a:t>Virginia Constitution</a:t>
            </a:r>
            <a:endParaRPr lang="en-US"/>
          </a:p>
        </p:txBody>
      </p:sp>
      <p:graphicFrame>
        <p:nvGraphicFramePr>
          <p:cNvPr id="14" name="Diagram 13">
            <a:extLst>
              <a:ext uri="{FF2B5EF4-FFF2-40B4-BE49-F238E27FC236}">
                <a16:creationId xmlns:a16="http://schemas.microsoft.com/office/drawing/2014/main" id="{B9EA2C40-DAC0-613F-E558-2816C62FE486}"/>
              </a:ext>
            </a:extLst>
          </p:cNvPr>
          <p:cNvGraphicFramePr/>
          <p:nvPr>
            <p:extLst>
              <p:ext uri="{D42A27DB-BD31-4B8C-83A1-F6EECF244321}">
                <p14:modId xmlns:p14="http://schemas.microsoft.com/office/powerpoint/2010/main" val="655317618"/>
              </p:ext>
            </p:extLst>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F7ACC77D-6B38-AEB6-889D-7DDDA2502D80}"/>
              </a:ext>
            </a:extLst>
          </p:cNvPr>
          <p:cNvSpPr txBox="1"/>
          <p:nvPr/>
        </p:nvSpPr>
        <p:spPr>
          <a:xfrm>
            <a:off x="1280024" y="3119664"/>
            <a:ext cx="1154185"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Health Costs</a:t>
            </a:r>
          </a:p>
        </p:txBody>
      </p:sp>
      <p:sp>
        <p:nvSpPr>
          <p:cNvPr id="9" name="TextBox 8">
            <a:extLst>
              <a:ext uri="{FF2B5EF4-FFF2-40B4-BE49-F238E27FC236}">
                <a16:creationId xmlns:a16="http://schemas.microsoft.com/office/drawing/2014/main" id="{B7F650F1-CFC8-C32F-E418-F9BF0D030C8F}"/>
              </a:ext>
            </a:extLst>
          </p:cNvPr>
          <p:cNvSpPr txBox="1"/>
          <p:nvPr/>
        </p:nvSpPr>
        <p:spPr>
          <a:xfrm>
            <a:off x="1280024" y="2316908"/>
            <a:ext cx="1154185" cy="553998"/>
          </a:xfrm>
          <a:prstGeom prst="rect">
            <a:avLst/>
          </a:prstGeom>
          <a:noFill/>
        </p:spPr>
        <p:txBody>
          <a:bodyPr wrap="square" lIns="45720" rIns="45720">
            <a:spAutoFit/>
          </a:bodyPr>
          <a:lstStyle/>
          <a:p>
            <a:r>
              <a:rPr lang="en-US" sz="1500" b="1">
                <a:solidFill>
                  <a:srgbClr val="8A5DB5"/>
                </a:solidFill>
                <a:latin typeface="Aptos" panose="020B0004020202020204" pitchFamily="34" charset="0"/>
              </a:rPr>
              <a:t>Minimum Wage</a:t>
            </a:r>
            <a:endParaRPr lang="en-US" sz="1500" b="1">
              <a:latin typeface="Aptos" panose="020B0004020202020204" pitchFamily="34" charset="0"/>
            </a:endParaRPr>
          </a:p>
        </p:txBody>
      </p:sp>
      <p:sp>
        <p:nvSpPr>
          <p:cNvPr id="10" name="Straight Connector 9">
            <a:extLst>
              <a:ext uri="{FF2B5EF4-FFF2-40B4-BE49-F238E27FC236}">
                <a16:creationId xmlns:a16="http://schemas.microsoft.com/office/drawing/2014/main" id="{5C982534-D019-F2CC-51E0-DC0343E46369}"/>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0" name="Straight Connector 19">
            <a:extLst>
              <a:ext uri="{FF2B5EF4-FFF2-40B4-BE49-F238E27FC236}">
                <a16:creationId xmlns:a16="http://schemas.microsoft.com/office/drawing/2014/main" id="{198D78FB-6554-EED1-CD49-64AEDAF72711}"/>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1" name="Freeform: Shape 20">
            <a:extLst>
              <a:ext uri="{FF2B5EF4-FFF2-40B4-BE49-F238E27FC236}">
                <a16:creationId xmlns:a16="http://schemas.microsoft.com/office/drawing/2014/main" id="{8E18C99F-1A55-1095-BA52-4437185154A2}"/>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28" name="Freeform: Shape 27">
            <a:extLst>
              <a:ext uri="{FF2B5EF4-FFF2-40B4-BE49-F238E27FC236}">
                <a16:creationId xmlns:a16="http://schemas.microsoft.com/office/drawing/2014/main" id="{2E4741E1-5FD6-B791-582D-B2B0E8197737}"/>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22" name="TextBox 21">
            <a:extLst>
              <a:ext uri="{FF2B5EF4-FFF2-40B4-BE49-F238E27FC236}">
                <a16:creationId xmlns:a16="http://schemas.microsoft.com/office/drawing/2014/main" id="{0EDB7589-C6E4-185E-F039-DD4109AFCADB}"/>
              </a:ext>
            </a:extLst>
          </p:cNvPr>
          <p:cNvSpPr txBox="1"/>
          <p:nvPr/>
        </p:nvSpPr>
        <p:spPr>
          <a:xfrm>
            <a:off x="1346299" y="5366713"/>
            <a:ext cx="1087910" cy="784830"/>
          </a:xfrm>
          <a:prstGeom prst="rect">
            <a:avLst/>
          </a:prstGeom>
          <a:noFill/>
        </p:spPr>
        <p:txBody>
          <a:bodyPr wrap="square" lIns="45720" rIns="45720">
            <a:spAutoFit/>
          </a:bodyPr>
          <a:lstStyle/>
          <a:p>
            <a:r>
              <a:rPr lang="en-US" sz="1500" b="1">
                <a:solidFill>
                  <a:srgbClr val="8A5DB5"/>
                </a:solidFill>
                <a:latin typeface="Aptos" panose="020B0004020202020204" pitchFamily="34" charset="0"/>
              </a:rPr>
              <a:t>Assault Weapon </a:t>
            </a:r>
            <a:br>
              <a:rPr lang="en-US" sz="1500" b="1">
                <a:solidFill>
                  <a:srgbClr val="8A5DB5"/>
                </a:solidFill>
                <a:latin typeface="Aptos" panose="020B0004020202020204" pitchFamily="34" charset="0"/>
              </a:rPr>
            </a:br>
            <a:r>
              <a:rPr lang="en-US" sz="1500" b="1">
                <a:solidFill>
                  <a:srgbClr val="8A5DB5"/>
                </a:solidFill>
                <a:latin typeface="Aptos" panose="020B0004020202020204" pitchFamily="34" charset="0"/>
              </a:rPr>
              <a:t>Ban</a:t>
            </a:r>
            <a:endParaRPr lang="en-US" sz="1500" b="1">
              <a:latin typeface="Aptos" panose="020B0004020202020204" pitchFamily="34" charset="0"/>
            </a:endParaRPr>
          </a:p>
        </p:txBody>
      </p:sp>
      <p:sp>
        <p:nvSpPr>
          <p:cNvPr id="4" name="Rectangle 3">
            <a:extLst>
              <a:ext uri="{FF2B5EF4-FFF2-40B4-BE49-F238E27FC236}">
                <a16:creationId xmlns:a16="http://schemas.microsoft.com/office/drawing/2014/main" id="{515438CB-139A-FE14-EF64-8152E09FDD88}"/>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14</a:t>
            </a:r>
          </a:p>
        </p:txBody>
      </p:sp>
      <p:sp>
        <p:nvSpPr>
          <p:cNvPr id="6" name="Freeform: Shape 5">
            <a:extLst>
              <a:ext uri="{FF2B5EF4-FFF2-40B4-BE49-F238E27FC236}">
                <a16:creationId xmlns:a16="http://schemas.microsoft.com/office/drawing/2014/main" id="{68179E31-103F-A660-C521-7EE313D7805A}"/>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a:t>
            </a:r>
            <a:r>
              <a:rPr lang="en-US" sz="1400">
                <a:latin typeface="Aptos" panose="020B0004020202020204" pitchFamily="34" charset="0"/>
              </a:rPr>
              <a:t>c</a:t>
            </a:r>
            <a:r>
              <a:rPr lang="en-US" sz="1400" kern="1200">
                <a:latin typeface="Aptos" panose="020B0004020202020204" pitchFamily="34" charset="0"/>
              </a:rPr>
              <a:t>ommenced </a:t>
            </a:r>
          </a:p>
        </p:txBody>
      </p:sp>
      <p:sp>
        <p:nvSpPr>
          <p:cNvPr id="11" name="Rectangle 10">
            <a:extLst>
              <a:ext uri="{FF2B5EF4-FFF2-40B4-BE49-F238E27FC236}">
                <a16:creationId xmlns:a16="http://schemas.microsoft.com/office/drawing/2014/main" id="{ACCB0A50-360F-2274-7455-F8706CAFDD42}"/>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FEBRUARY 17</a:t>
            </a:r>
          </a:p>
        </p:txBody>
      </p:sp>
      <p:sp>
        <p:nvSpPr>
          <p:cNvPr id="12" name="Freeform: Shape 11">
            <a:extLst>
              <a:ext uri="{FF2B5EF4-FFF2-40B4-BE49-F238E27FC236}">
                <a16:creationId xmlns:a16="http://schemas.microsoft.com/office/drawing/2014/main" id="{49C7DDF9-3F40-67BE-A159-775C632E01E2}"/>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Last day to pass chamber of origin</a:t>
            </a:r>
          </a:p>
        </p:txBody>
      </p:sp>
      <p:sp>
        <p:nvSpPr>
          <p:cNvPr id="13" name="Rectangle 12">
            <a:extLst>
              <a:ext uri="{FF2B5EF4-FFF2-40B4-BE49-F238E27FC236}">
                <a16:creationId xmlns:a16="http://schemas.microsoft.com/office/drawing/2014/main" id="{5ABA1D49-0660-EFB9-D097-5F4368A6E945}"/>
              </a:ext>
            </a:extLst>
          </p:cNvPr>
          <p:cNvSpPr/>
          <p:nvPr/>
        </p:nvSpPr>
        <p:spPr>
          <a:xfrm>
            <a:off x="9686798" y="27875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14</a:t>
            </a:r>
          </a:p>
        </p:txBody>
      </p:sp>
      <p:sp>
        <p:nvSpPr>
          <p:cNvPr id="15" name="Rectangle 14">
            <a:extLst>
              <a:ext uri="{FF2B5EF4-FFF2-40B4-BE49-F238E27FC236}">
                <a16:creationId xmlns:a16="http://schemas.microsoft.com/office/drawing/2014/main" id="{0C08B969-5A85-F0EA-91DC-7F87A42FD409}"/>
              </a:ext>
            </a:extLst>
          </p:cNvPr>
          <p:cNvSpPr/>
          <p:nvPr/>
        </p:nvSpPr>
        <p:spPr>
          <a:xfrm>
            <a:off x="9686798" y="3268414"/>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a:t>
            </a:r>
            <a:r>
              <a:rPr lang="en-US" sz="1000" b="1" spc="150">
                <a:solidFill>
                  <a:schemeClr val="bg1"/>
                </a:solidFill>
                <a:latin typeface="Aptos" panose="020B0004020202020204" pitchFamily="34" charset="0"/>
              </a:rPr>
              <a:t>30</a:t>
            </a:r>
            <a:r>
              <a:rPr lang="en-US" sz="1000" b="1" spc="150">
                <a:latin typeface="Aptos" panose="020B0004020202020204" pitchFamily="34" charset="0"/>
              </a:rPr>
              <a:t> DAYS</a:t>
            </a:r>
          </a:p>
        </p:txBody>
      </p:sp>
      <p:sp>
        <p:nvSpPr>
          <p:cNvPr id="16" name="Freeform: Shape 15">
            <a:extLst>
              <a:ext uri="{FF2B5EF4-FFF2-40B4-BE49-F238E27FC236}">
                <a16:creationId xmlns:a16="http://schemas.microsoft.com/office/drawing/2014/main" id="{D819AF62-EE0E-694B-8B64-B2F5A49B852D}"/>
              </a:ext>
            </a:extLst>
          </p:cNvPr>
          <p:cNvSpPr/>
          <p:nvPr/>
        </p:nvSpPr>
        <p:spPr>
          <a:xfrm>
            <a:off x="9687417" y="29728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17" name="Freeform: Shape 16">
            <a:extLst>
              <a:ext uri="{FF2B5EF4-FFF2-40B4-BE49-F238E27FC236}">
                <a16:creationId xmlns:a16="http://schemas.microsoft.com/office/drawing/2014/main" id="{D306A0B8-049D-8CBC-1830-2EDCB0EDB14C}"/>
              </a:ext>
            </a:extLst>
          </p:cNvPr>
          <p:cNvSpPr/>
          <p:nvPr/>
        </p:nvSpPr>
        <p:spPr>
          <a:xfrm>
            <a:off x="9687418" y="3453749"/>
            <a:ext cx="2151774" cy="75041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adjournment or bills become law</a:t>
            </a:r>
          </a:p>
        </p:txBody>
      </p:sp>
      <p:sp>
        <p:nvSpPr>
          <p:cNvPr id="23" name="TextBox 22">
            <a:extLst>
              <a:ext uri="{FF2B5EF4-FFF2-40B4-BE49-F238E27FC236}">
                <a16:creationId xmlns:a16="http://schemas.microsoft.com/office/drawing/2014/main" id="{8F769B3A-6673-B1E4-85B9-98045F1BBB63}"/>
              </a:ext>
            </a:extLst>
          </p:cNvPr>
          <p:cNvSpPr txBox="1"/>
          <p:nvPr/>
        </p:nvSpPr>
        <p:spPr>
          <a:xfrm>
            <a:off x="1295928" y="4721564"/>
            <a:ext cx="1138281"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Data Sale Ban</a:t>
            </a:r>
          </a:p>
        </p:txBody>
      </p:sp>
      <p:sp>
        <p:nvSpPr>
          <p:cNvPr id="19" name="Straight Connector 18">
            <a:extLst>
              <a:ext uri="{FF2B5EF4-FFF2-40B4-BE49-F238E27FC236}">
                <a16:creationId xmlns:a16="http://schemas.microsoft.com/office/drawing/2014/main" id="{FA42F54E-CFBF-DB32-5984-6AC1AD99A953}"/>
              </a:ext>
            </a:extLst>
          </p:cNvPr>
          <p:cNvSpPr/>
          <p:nvPr/>
        </p:nvSpPr>
        <p:spPr>
          <a:xfrm>
            <a:off x="9525000" y="5408392"/>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6" name="Rectangle 25">
            <a:extLst>
              <a:ext uri="{FF2B5EF4-FFF2-40B4-BE49-F238E27FC236}">
                <a16:creationId xmlns:a16="http://schemas.microsoft.com/office/drawing/2014/main" id="{F3362BDE-1371-2931-580B-9C04847E620F}"/>
              </a:ext>
            </a:extLst>
          </p:cNvPr>
          <p:cNvSpPr/>
          <p:nvPr/>
        </p:nvSpPr>
        <p:spPr>
          <a:xfrm>
            <a:off x="9686798" y="4210263"/>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solidFill>
                  <a:schemeClr val="bg1"/>
                </a:solidFill>
                <a:latin typeface="Aptos" panose="020B0004020202020204" pitchFamily="34" charset="0"/>
              </a:rPr>
              <a:t>APRIL-JUNE</a:t>
            </a:r>
          </a:p>
        </p:txBody>
      </p:sp>
      <p:sp>
        <p:nvSpPr>
          <p:cNvPr id="27" name="Freeform: Shape 26">
            <a:extLst>
              <a:ext uri="{FF2B5EF4-FFF2-40B4-BE49-F238E27FC236}">
                <a16:creationId xmlns:a16="http://schemas.microsoft.com/office/drawing/2014/main" id="{4D4944FF-72BC-8D98-F4D8-BDE170BD842B}"/>
              </a:ext>
            </a:extLst>
          </p:cNvPr>
          <p:cNvSpPr/>
          <p:nvPr/>
        </p:nvSpPr>
        <p:spPr>
          <a:xfrm>
            <a:off x="9686798" y="4410750"/>
            <a:ext cx="1990596" cy="686362"/>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r>
              <a:rPr lang="en-US" sz="1400">
                <a:solidFill>
                  <a:schemeClr val="tx1"/>
                </a:solidFill>
                <a:latin typeface="Aptos" panose="020B0004020202020204" pitchFamily="34" charset="0"/>
                <a:hlinkClick r:id="rId9"/>
              </a:rPr>
              <a:t>Special session</a:t>
            </a:r>
            <a:r>
              <a:rPr lang="en-US" sz="1400">
                <a:solidFill>
                  <a:schemeClr val="tx1"/>
                </a:solidFill>
                <a:latin typeface="Aptos" panose="020B0004020202020204" pitchFamily="34" charset="0"/>
              </a:rPr>
              <a:t> extended to resolve state budget </a:t>
            </a:r>
          </a:p>
        </p:txBody>
      </p:sp>
      <p:sp>
        <p:nvSpPr>
          <p:cNvPr id="24" name="TextBox 23">
            <a:extLst>
              <a:ext uri="{FF2B5EF4-FFF2-40B4-BE49-F238E27FC236}">
                <a16:creationId xmlns:a16="http://schemas.microsoft.com/office/drawing/2014/main" id="{0BDA465C-B1C6-EDBC-C544-DD60D1C47569}"/>
              </a:ext>
            </a:extLst>
          </p:cNvPr>
          <p:cNvSpPr txBox="1"/>
          <p:nvPr/>
        </p:nvSpPr>
        <p:spPr>
          <a:xfrm>
            <a:off x="1305209" y="3914475"/>
            <a:ext cx="1138281" cy="553998"/>
          </a:xfrm>
          <a:prstGeom prst="rect">
            <a:avLst/>
          </a:prstGeom>
          <a:noFill/>
        </p:spPr>
        <p:txBody>
          <a:bodyPr wrap="square" lIns="45720" rIns="45720">
            <a:spAutoFit/>
          </a:bodyPr>
          <a:lstStyle/>
          <a:p>
            <a:r>
              <a:rPr lang="en-US" sz="1500" b="1">
                <a:solidFill>
                  <a:srgbClr val="8A5DB5"/>
                </a:solidFill>
                <a:latin typeface="Aptos" panose="020B0004020202020204" pitchFamily="34" charset="0"/>
              </a:rPr>
              <a:t>Cap-and-Trade Pact</a:t>
            </a:r>
            <a:endParaRPr lang="en-US" sz="1500" b="1">
              <a:solidFill>
                <a:srgbClr val="FF0000"/>
              </a:solidFill>
              <a:latin typeface="Aptos" panose="020B0004020202020204" pitchFamily="34" charset="0"/>
            </a:endParaRPr>
          </a:p>
        </p:txBody>
      </p:sp>
      <p:sp>
        <p:nvSpPr>
          <p:cNvPr id="29" name="Freeform 10">
            <a:extLst>
              <a:ext uri="{FF2B5EF4-FFF2-40B4-BE49-F238E27FC236}">
                <a16:creationId xmlns:a16="http://schemas.microsoft.com/office/drawing/2014/main" id="{7EB7781F-AC09-F57E-5FF7-9DFEC111E751}"/>
              </a:ext>
            </a:extLst>
          </p:cNvPr>
          <p:cNvSpPr>
            <a:spLocks noChangeAspect="1" noEditPoints="1"/>
          </p:cNvSpPr>
          <p:nvPr/>
        </p:nvSpPr>
        <p:spPr bwMode="auto">
          <a:xfrm>
            <a:off x="9573579" y="5573029"/>
            <a:ext cx="656912" cy="364744"/>
          </a:xfrm>
          <a:custGeom>
            <a:avLst/>
            <a:gdLst>
              <a:gd name="T0" fmla="*/ 556 w 602"/>
              <a:gd name="T1" fmla="*/ 213 h 340"/>
              <a:gd name="T2" fmla="*/ 541 w 602"/>
              <a:gd name="T3" fmla="*/ 220 h 340"/>
              <a:gd name="T4" fmla="*/ 530 w 602"/>
              <a:gd name="T5" fmla="*/ 203 h 340"/>
              <a:gd name="T6" fmla="*/ 510 w 602"/>
              <a:gd name="T7" fmla="*/ 191 h 340"/>
              <a:gd name="T8" fmla="*/ 476 w 602"/>
              <a:gd name="T9" fmla="*/ 184 h 340"/>
              <a:gd name="T10" fmla="*/ 503 w 602"/>
              <a:gd name="T11" fmla="*/ 189 h 340"/>
              <a:gd name="T12" fmla="*/ 522 w 602"/>
              <a:gd name="T13" fmla="*/ 186 h 340"/>
              <a:gd name="T14" fmla="*/ 547 w 602"/>
              <a:gd name="T15" fmla="*/ 207 h 340"/>
              <a:gd name="T16" fmla="*/ 552 w 602"/>
              <a:gd name="T17" fmla="*/ 190 h 340"/>
              <a:gd name="T18" fmla="*/ 525 w 602"/>
              <a:gd name="T19" fmla="*/ 179 h 340"/>
              <a:gd name="T20" fmla="*/ 525 w 602"/>
              <a:gd name="T21" fmla="*/ 174 h 340"/>
              <a:gd name="T22" fmla="*/ 537 w 602"/>
              <a:gd name="T23" fmla="*/ 166 h 340"/>
              <a:gd name="T24" fmla="*/ 548 w 602"/>
              <a:gd name="T25" fmla="*/ 153 h 340"/>
              <a:gd name="T26" fmla="*/ 532 w 602"/>
              <a:gd name="T27" fmla="*/ 145 h 340"/>
              <a:gd name="T28" fmla="*/ 505 w 602"/>
              <a:gd name="T29" fmla="*/ 132 h 340"/>
              <a:gd name="T30" fmla="*/ 487 w 602"/>
              <a:gd name="T31" fmla="*/ 113 h 340"/>
              <a:gd name="T32" fmla="*/ 482 w 602"/>
              <a:gd name="T33" fmla="*/ 106 h 340"/>
              <a:gd name="T34" fmla="*/ 505 w 602"/>
              <a:gd name="T35" fmla="*/ 128 h 340"/>
              <a:gd name="T36" fmla="*/ 529 w 602"/>
              <a:gd name="T37" fmla="*/ 140 h 340"/>
              <a:gd name="T38" fmla="*/ 534 w 602"/>
              <a:gd name="T39" fmla="*/ 121 h 340"/>
              <a:gd name="T40" fmla="*/ 521 w 602"/>
              <a:gd name="T41" fmla="*/ 110 h 340"/>
              <a:gd name="T42" fmla="*/ 509 w 602"/>
              <a:gd name="T43" fmla="*/ 99 h 340"/>
              <a:gd name="T44" fmla="*/ 487 w 602"/>
              <a:gd name="T45" fmla="*/ 99 h 340"/>
              <a:gd name="T46" fmla="*/ 467 w 602"/>
              <a:gd name="T47" fmla="*/ 83 h 340"/>
              <a:gd name="T48" fmla="*/ 448 w 602"/>
              <a:gd name="T49" fmla="*/ 83 h 340"/>
              <a:gd name="T50" fmla="*/ 455 w 602"/>
              <a:gd name="T51" fmla="*/ 60 h 340"/>
              <a:gd name="T52" fmla="*/ 464 w 602"/>
              <a:gd name="T53" fmla="*/ 48 h 340"/>
              <a:gd name="T54" fmla="*/ 453 w 602"/>
              <a:gd name="T55" fmla="*/ 29 h 340"/>
              <a:gd name="T56" fmla="*/ 428 w 602"/>
              <a:gd name="T57" fmla="*/ 21 h 340"/>
              <a:gd name="T58" fmla="*/ 413 w 602"/>
              <a:gd name="T59" fmla="*/ 0 h 340"/>
              <a:gd name="T60" fmla="*/ 360 w 602"/>
              <a:gd name="T61" fmla="*/ 0 h 340"/>
              <a:gd name="T62" fmla="*/ 353 w 602"/>
              <a:gd name="T63" fmla="*/ 29 h 340"/>
              <a:gd name="T64" fmla="*/ 334 w 602"/>
              <a:gd name="T65" fmla="*/ 53 h 340"/>
              <a:gd name="T66" fmla="*/ 314 w 602"/>
              <a:gd name="T67" fmla="*/ 74 h 340"/>
              <a:gd name="T68" fmla="*/ 304 w 602"/>
              <a:gd name="T69" fmla="*/ 107 h 340"/>
              <a:gd name="T70" fmla="*/ 279 w 602"/>
              <a:gd name="T71" fmla="*/ 99 h 340"/>
              <a:gd name="T72" fmla="*/ 268 w 602"/>
              <a:gd name="T73" fmla="*/ 124 h 340"/>
              <a:gd name="T74" fmla="*/ 257 w 602"/>
              <a:gd name="T75" fmla="*/ 161 h 340"/>
              <a:gd name="T76" fmla="*/ 246 w 602"/>
              <a:gd name="T77" fmla="*/ 201 h 340"/>
              <a:gd name="T78" fmla="*/ 230 w 602"/>
              <a:gd name="T79" fmla="*/ 222 h 340"/>
              <a:gd name="T80" fmla="*/ 203 w 602"/>
              <a:gd name="T81" fmla="*/ 233 h 340"/>
              <a:gd name="T82" fmla="*/ 174 w 602"/>
              <a:gd name="T83" fmla="*/ 248 h 340"/>
              <a:gd name="T84" fmla="*/ 141 w 602"/>
              <a:gd name="T85" fmla="*/ 256 h 340"/>
              <a:gd name="T86" fmla="*/ 116 w 602"/>
              <a:gd name="T87" fmla="*/ 231 h 340"/>
              <a:gd name="T88" fmla="*/ 66 w 602"/>
              <a:gd name="T89" fmla="*/ 289 h 340"/>
              <a:gd name="T90" fmla="*/ 47 w 602"/>
              <a:gd name="T91" fmla="*/ 309 h 340"/>
              <a:gd name="T92" fmla="*/ 19 w 602"/>
              <a:gd name="T93" fmla="*/ 331 h 340"/>
              <a:gd name="T94" fmla="*/ 38 w 602"/>
              <a:gd name="T95" fmla="*/ 336 h 340"/>
              <a:gd name="T96" fmla="*/ 154 w 602"/>
              <a:gd name="T97" fmla="*/ 317 h 340"/>
              <a:gd name="T98" fmla="*/ 422 w 602"/>
              <a:gd name="T99" fmla="*/ 275 h 340"/>
              <a:gd name="T100" fmla="*/ 586 w 602"/>
              <a:gd name="T101" fmla="*/ 241 h 340"/>
              <a:gd name="T102" fmla="*/ 593 w 602"/>
              <a:gd name="T103" fmla="*/ 232 h 340"/>
              <a:gd name="T104" fmla="*/ 581 w 602"/>
              <a:gd name="T105" fmla="*/ 206 h 340"/>
              <a:gd name="T106" fmla="*/ 578 w 602"/>
              <a:gd name="T107" fmla="*/ 105 h 340"/>
              <a:gd name="T108" fmla="*/ 575 w 602"/>
              <a:gd name="T109" fmla="*/ 129 h 340"/>
              <a:gd name="T110" fmla="*/ 570 w 602"/>
              <a:gd name="T111" fmla="*/ 160 h 340"/>
              <a:gd name="T112" fmla="*/ 581 w 602"/>
              <a:gd name="T113" fmla="*/ 159 h 340"/>
              <a:gd name="T114" fmla="*/ 593 w 602"/>
              <a:gd name="T115" fmla="*/ 144 h 340"/>
              <a:gd name="T116" fmla="*/ 597 w 602"/>
              <a:gd name="T117" fmla="*/ 11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2" h="340">
                <a:moveTo>
                  <a:pt x="581" y="206"/>
                </a:moveTo>
                <a:lnTo>
                  <a:pt x="563" y="207"/>
                </a:lnTo>
                <a:lnTo>
                  <a:pt x="557" y="206"/>
                </a:lnTo>
                <a:lnTo>
                  <a:pt x="556" y="213"/>
                </a:lnTo>
                <a:lnTo>
                  <a:pt x="557" y="217"/>
                </a:lnTo>
                <a:lnTo>
                  <a:pt x="552" y="214"/>
                </a:lnTo>
                <a:lnTo>
                  <a:pt x="547" y="213"/>
                </a:lnTo>
                <a:lnTo>
                  <a:pt x="541" y="220"/>
                </a:lnTo>
                <a:lnTo>
                  <a:pt x="543" y="213"/>
                </a:lnTo>
                <a:lnTo>
                  <a:pt x="536" y="207"/>
                </a:lnTo>
                <a:lnTo>
                  <a:pt x="530" y="203"/>
                </a:lnTo>
                <a:lnTo>
                  <a:pt x="530" y="203"/>
                </a:lnTo>
                <a:lnTo>
                  <a:pt x="525" y="197"/>
                </a:lnTo>
                <a:lnTo>
                  <a:pt x="524" y="191"/>
                </a:lnTo>
                <a:lnTo>
                  <a:pt x="517" y="194"/>
                </a:lnTo>
                <a:lnTo>
                  <a:pt x="510" y="191"/>
                </a:lnTo>
                <a:lnTo>
                  <a:pt x="505" y="193"/>
                </a:lnTo>
                <a:lnTo>
                  <a:pt x="493" y="187"/>
                </a:lnTo>
                <a:lnTo>
                  <a:pt x="474" y="187"/>
                </a:lnTo>
                <a:lnTo>
                  <a:pt x="476" y="184"/>
                </a:lnTo>
                <a:lnTo>
                  <a:pt x="482" y="186"/>
                </a:lnTo>
                <a:lnTo>
                  <a:pt x="494" y="183"/>
                </a:lnTo>
                <a:lnTo>
                  <a:pt x="501" y="189"/>
                </a:lnTo>
                <a:lnTo>
                  <a:pt x="503" y="189"/>
                </a:lnTo>
                <a:lnTo>
                  <a:pt x="505" y="182"/>
                </a:lnTo>
                <a:lnTo>
                  <a:pt x="510" y="187"/>
                </a:lnTo>
                <a:lnTo>
                  <a:pt x="517" y="191"/>
                </a:lnTo>
                <a:lnTo>
                  <a:pt x="522" y="186"/>
                </a:lnTo>
                <a:lnTo>
                  <a:pt x="528" y="193"/>
                </a:lnTo>
                <a:lnTo>
                  <a:pt x="533" y="198"/>
                </a:lnTo>
                <a:lnTo>
                  <a:pt x="540" y="201"/>
                </a:lnTo>
                <a:lnTo>
                  <a:pt x="547" y="207"/>
                </a:lnTo>
                <a:lnTo>
                  <a:pt x="549" y="203"/>
                </a:lnTo>
                <a:lnTo>
                  <a:pt x="553" y="202"/>
                </a:lnTo>
                <a:lnTo>
                  <a:pt x="555" y="195"/>
                </a:lnTo>
                <a:lnTo>
                  <a:pt x="552" y="190"/>
                </a:lnTo>
                <a:lnTo>
                  <a:pt x="547" y="187"/>
                </a:lnTo>
                <a:lnTo>
                  <a:pt x="544" y="182"/>
                </a:lnTo>
                <a:lnTo>
                  <a:pt x="537" y="183"/>
                </a:lnTo>
                <a:lnTo>
                  <a:pt x="525" y="179"/>
                </a:lnTo>
                <a:lnTo>
                  <a:pt x="520" y="172"/>
                </a:lnTo>
                <a:lnTo>
                  <a:pt x="506" y="163"/>
                </a:lnTo>
                <a:lnTo>
                  <a:pt x="513" y="163"/>
                </a:lnTo>
                <a:lnTo>
                  <a:pt x="525" y="174"/>
                </a:lnTo>
                <a:lnTo>
                  <a:pt x="537" y="179"/>
                </a:lnTo>
                <a:lnTo>
                  <a:pt x="541" y="174"/>
                </a:lnTo>
                <a:lnTo>
                  <a:pt x="536" y="167"/>
                </a:lnTo>
                <a:lnTo>
                  <a:pt x="537" y="166"/>
                </a:lnTo>
                <a:lnTo>
                  <a:pt x="544" y="167"/>
                </a:lnTo>
                <a:lnTo>
                  <a:pt x="549" y="171"/>
                </a:lnTo>
                <a:lnTo>
                  <a:pt x="551" y="166"/>
                </a:lnTo>
                <a:lnTo>
                  <a:pt x="548" y="153"/>
                </a:lnTo>
                <a:lnTo>
                  <a:pt x="541" y="155"/>
                </a:lnTo>
                <a:lnTo>
                  <a:pt x="536" y="152"/>
                </a:lnTo>
                <a:lnTo>
                  <a:pt x="539" y="151"/>
                </a:lnTo>
                <a:lnTo>
                  <a:pt x="532" y="145"/>
                </a:lnTo>
                <a:lnTo>
                  <a:pt x="525" y="147"/>
                </a:lnTo>
                <a:lnTo>
                  <a:pt x="520" y="141"/>
                </a:lnTo>
                <a:lnTo>
                  <a:pt x="518" y="137"/>
                </a:lnTo>
                <a:lnTo>
                  <a:pt x="505" y="132"/>
                </a:lnTo>
                <a:lnTo>
                  <a:pt x="501" y="125"/>
                </a:lnTo>
                <a:lnTo>
                  <a:pt x="494" y="122"/>
                </a:lnTo>
                <a:lnTo>
                  <a:pt x="490" y="118"/>
                </a:lnTo>
                <a:lnTo>
                  <a:pt x="487" y="113"/>
                </a:lnTo>
                <a:lnTo>
                  <a:pt x="474" y="105"/>
                </a:lnTo>
                <a:lnTo>
                  <a:pt x="468" y="105"/>
                </a:lnTo>
                <a:lnTo>
                  <a:pt x="475" y="103"/>
                </a:lnTo>
                <a:lnTo>
                  <a:pt x="482" y="106"/>
                </a:lnTo>
                <a:lnTo>
                  <a:pt x="488" y="111"/>
                </a:lnTo>
                <a:lnTo>
                  <a:pt x="494" y="118"/>
                </a:lnTo>
                <a:lnTo>
                  <a:pt x="499" y="121"/>
                </a:lnTo>
                <a:lnTo>
                  <a:pt x="505" y="128"/>
                </a:lnTo>
                <a:lnTo>
                  <a:pt x="509" y="128"/>
                </a:lnTo>
                <a:lnTo>
                  <a:pt x="522" y="137"/>
                </a:lnTo>
                <a:lnTo>
                  <a:pt x="528" y="138"/>
                </a:lnTo>
                <a:lnTo>
                  <a:pt x="529" y="140"/>
                </a:lnTo>
                <a:lnTo>
                  <a:pt x="536" y="143"/>
                </a:lnTo>
                <a:lnTo>
                  <a:pt x="539" y="133"/>
                </a:lnTo>
                <a:lnTo>
                  <a:pt x="539" y="126"/>
                </a:lnTo>
                <a:lnTo>
                  <a:pt x="534" y="121"/>
                </a:lnTo>
                <a:lnTo>
                  <a:pt x="541" y="122"/>
                </a:lnTo>
                <a:lnTo>
                  <a:pt x="541" y="115"/>
                </a:lnTo>
                <a:lnTo>
                  <a:pt x="528" y="110"/>
                </a:lnTo>
                <a:lnTo>
                  <a:pt x="521" y="110"/>
                </a:lnTo>
                <a:lnTo>
                  <a:pt x="521" y="107"/>
                </a:lnTo>
                <a:lnTo>
                  <a:pt x="516" y="107"/>
                </a:lnTo>
                <a:lnTo>
                  <a:pt x="516" y="105"/>
                </a:lnTo>
                <a:lnTo>
                  <a:pt x="509" y="99"/>
                </a:lnTo>
                <a:lnTo>
                  <a:pt x="509" y="97"/>
                </a:lnTo>
                <a:lnTo>
                  <a:pt x="497" y="99"/>
                </a:lnTo>
                <a:lnTo>
                  <a:pt x="494" y="98"/>
                </a:lnTo>
                <a:lnTo>
                  <a:pt x="487" y="99"/>
                </a:lnTo>
                <a:lnTo>
                  <a:pt x="484" y="98"/>
                </a:lnTo>
                <a:lnTo>
                  <a:pt x="474" y="88"/>
                </a:lnTo>
                <a:lnTo>
                  <a:pt x="474" y="83"/>
                </a:lnTo>
                <a:lnTo>
                  <a:pt x="467" y="83"/>
                </a:lnTo>
                <a:lnTo>
                  <a:pt x="460" y="88"/>
                </a:lnTo>
                <a:lnTo>
                  <a:pt x="456" y="90"/>
                </a:lnTo>
                <a:lnTo>
                  <a:pt x="449" y="88"/>
                </a:lnTo>
                <a:lnTo>
                  <a:pt x="448" y="83"/>
                </a:lnTo>
                <a:lnTo>
                  <a:pt x="449" y="83"/>
                </a:lnTo>
                <a:lnTo>
                  <a:pt x="449" y="76"/>
                </a:lnTo>
                <a:lnTo>
                  <a:pt x="451" y="57"/>
                </a:lnTo>
                <a:lnTo>
                  <a:pt x="455" y="60"/>
                </a:lnTo>
                <a:lnTo>
                  <a:pt x="456" y="60"/>
                </a:lnTo>
                <a:lnTo>
                  <a:pt x="459" y="57"/>
                </a:lnTo>
                <a:lnTo>
                  <a:pt x="457" y="55"/>
                </a:lnTo>
                <a:lnTo>
                  <a:pt x="464" y="48"/>
                </a:lnTo>
                <a:lnTo>
                  <a:pt x="461" y="41"/>
                </a:lnTo>
                <a:lnTo>
                  <a:pt x="461" y="38"/>
                </a:lnTo>
                <a:lnTo>
                  <a:pt x="459" y="32"/>
                </a:lnTo>
                <a:lnTo>
                  <a:pt x="453" y="29"/>
                </a:lnTo>
                <a:lnTo>
                  <a:pt x="448" y="28"/>
                </a:lnTo>
                <a:lnTo>
                  <a:pt x="442" y="23"/>
                </a:lnTo>
                <a:lnTo>
                  <a:pt x="436" y="21"/>
                </a:lnTo>
                <a:lnTo>
                  <a:pt x="428" y="21"/>
                </a:lnTo>
                <a:lnTo>
                  <a:pt x="421" y="17"/>
                </a:lnTo>
                <a:lnTo>
                  <a:pt x="422" y="11"/>
                </a:lnTo>
                <a:lnTo>
                  <a:pt x="419" y="4"/>
                </a:lnTo>
                <a:lnTo>
                  <a:pt x="413" y="0"/>
                </a:lnTo>
                <a:lnTo>
                  <a:pt x="400" y="0"/>
                </a:lnTo>
                <a:lnTo>
                  <a:pt x="398" y="13"/>
                </a:lnTo>
                <a:lnTo>
                  <a:pt x="394" y="18"/>
                </a:lnTo>
                <a:lnTo>
                  <a:pt x="360" y="0"/>
                </a:lnTo>
                <a:lnTo>
                  <a:pt x="353" y="3"/>
                </a:lnTo>
                <a:lnTo>
                  <a:pt x="354" y="9"/>
                </a:lnTo>
                <a:lnTo>
                  <a:pt x="352" y="15"/>
                </a:lnTo>
                <a:lnTo>
                  <a:pt x="353" y="29"/>
                </a:lnTo>
                <a:lnTo>
                  <a:pt x="348" y="34"/>
                </a:lnTo>
                <a:lnTo>
                  <a:pt x="344" y="46"/>
                </a:lnTo>
                <a:lnTo>
                  <a:pt x="340" y="53"/>
                </a:lnTo>
                <a:lnTo>
                  <a:pt x="334" y="53"/>
                </a:lnTo>
                <a:lnTo>
                  <a:pt x="329" y="67"/>
                </a:lnTo>
                <a:lnTo>
                  <a:pt x="322" y="68"/>
                </a:lnTo>
                <a:lnTo>
                  <a:pt x="317" y="67"/>
                </a:lnTo>
                <a:lnTo>
                  <a:pt x="314" y="74"/>
                </a:lnTo>
                <a:lnTo>
                  <a:pt x="312" y="83"/>
                </a:lnTo>
                <a:lnTo>
                  <a:pt x="310" y="88"/>
                </a:lnTo>
                <a:lnTo>
                  <a:pt x="307" y="102"/>
                </a:lnTo>
                <a:lnTo>
                  <a:pt x="304" y="107"/>
                </a:lnTo>
                <a:lnTo>
                  <a:pt x="298" y="110"/>
                </a:lnTo>
                <a:lnTo>
                  <a:pt x="285" y="109"/>
                </a:lnTo>
                <a:lnTo>
                  <a:pt x="284" y="105"/>
                </a:lnTo>
                <a:lnTo>
                  <a:pt x="279" y="99"/>
                </a:lnTo>
                <a:lnTo>
                  <a:pt x="272" y="102"/>
                </a:lnTo>
                <a:lnTo>
                  <a:pt x="272" y="114"/>
                </a:lnTo>
                <a:lnTo>
                  <a:pt x="271" y="121"/>
                </a:lnTo>
                <a:lnTo>
                  <a:pt x="268" y="124"/>
                </a:lnTo>
                <a:lnTo>
                  <a:pt x="265" y="136"/>
                </a:lnTo>
                <a:lnTo>
                  <a:pt x="261" y="141"/>
                </a:lnTo>
                <a:lnTo>
                  <a:pt x="260" y="148"/>
                </a:lnTo>
                <a:lnTo>
                  <a:pt x="257" y="161"/>
                </a:lnTo>
                <a:lnTo>
                  <a:pt x="252" y="170"/>
                </a:lnTo>
                <a:lnTo>
                  <a:pt x="245" y="182"/>
                </a:lnTo>
                <a:lnTo>
                  <a:pt x="242" y="194"/>
                </a:lnTo>
                <a:lnTo>
                  <a:pt x="246" y="201"/>
                </a:lnTo>
                <a:lnTo>
                  <a:pt x="242" y="206"/>
                </a:lnTo>
                <a:lnTo>
                  <a:pt x="243" y="212"/>
                </a:lnTo>
                <a:lnTo>
                  <a:pt x="242" y="213"/>
                </a:lnTo>
                <a:lnTo>
                  <a:pt x="230" y="222"/>
                </a:lnTo>
                <a:lnTo>
                  <a:pt x="225" y="221"/>
                </a:lnTo>
                <a:lnTo>
                  <a:pt x="212" y="231"/>
                </a:lnTo>
                <a:lnTo>
                  <a:pt x="203" y="228"/>
                </a:lnTo>
                <a:lnTo>
                  <a:pt x="203" y="233"/>
                </a:lnTo>
                <a:lnTo>
                  <a:pt x="200" y="239"/>
                </a:lnTo>
                <a:lnTo>
                  <a:pt x="195" y="241"/>
                </a:lnTo>
                <a:lnTo>
                  <a:pt x="181" y="248"/>
                </a:lnTo>
                <a:lnTo>
                  <a:pt x="174" y="248"/>
                </a:lnTo>
                <a:lnTo>
                  <a:pt x="165" y="244"/>
                </a:lnTo>
                <a:lnTo>
                  <a:pt x="161" y="249"/>
                </a:lnTo>
                <a:lnTo>
                  <a:pt x="150" y="259"/>
                </a:lnTo>
                <a:lnTo>
                  <a:pt x="141" y="256"/>
                </a:lnTo>
                <a:lnTo>
                  <a:pt x="128" y="249"/>
                </a:lnTo>
                <a:lnTo>
                  <a:pt x="122" y="244"/>
                </a:lnTo>
                <a:lnTo>
                  <a:pt x="116" y="237"/>
                </a:lnTo>
                <a:lnTo>
                  <a:pt x="116" y="231"/>
                </a:lnTo>
                <a:lnTo>
                  <a:pt x="92" y="259"/>
                </a:lnTo>
                <a:lnTo>
                  <a:pt x="70" y="275"/>
                </a:lnTo>
                <a:lnTo>
                  <a:pt x="66" y="282"/>
                </a:lnTo>
                <a:lnTo>
                  <a:pt x="66" y="289"/>
                </a:lnTo>
                <a:lnTo>
                  <a:pt x="59" y="294"/>
                </a:lnTo>
                <a:lnTo>
                  <a:pt x="58" y="300"/>
                </a:lnTo>
                <a:lnTo>
                  <a:pt x="54" y="306"/>
                </a:lnTo>
                <a:lnTo>
                  <a:pt x="47" y="309"/>
                </a:lnTo>
                <a:lnTo>
                  <a:pt x="42" y="313"/>
                </a:lnTo>
                <a:lnTo>
                  <a:pt x="40" y="320"/>
                </a:lnTo>
                <a:lnTo>
                  <a:pt x="26" y="327"/>
                </a:lnTo>
                <a:lnTo>
                  <a:pt x="19" y="331"/>
                </a:lnTo>
                <a:lnTo>
                  <a:pt x="12" y="332"/>
                </a:lnTo>
                <a:lnTo>
                  <a:pt x="0" y="340"/>
                </a:lnTo>
                <a:lnTo>
                  <a:pt x="24" y="337"/>
                </a:lnTo>
                <a:lnTo>
                  <a:pt x="38" y="336"/>
                </a:lnTo>
                <a:lnTo>
                  <a:pt x="89" y="329"/>
                </a:lnTo>
                <a:lnTo>
                  <a:pt x="120" y="324"/>
                </a:lnTo>
                <a:lnTo>
                  <a:pt x="145" y="318"/>
                </a:lnTo>
                <a:lnTo>
                  <a:pt x="154" y="317"/>
                </a:lnTo>
                <a:lnTo>
                  <a:pt x="166" y="318"/>
                </a:lnTo>
                <a:lnTo>
                  <a:pt x="191" y="316"/>
                </a:lnTo>
                <a:lnTo>
                  <a:pt x="253" y="306"/>
                </a:lnTo>
                <a:lnTo>
                  <a:pt x="422" y="275"/>
                </a:lnTo>
                <a:lnTo>
                  <a:pt x="509" y="258"/>
                </a:lnTo>
                <a:lnTo>
                  <a:pt x="583" y="241"/>
                </a:lnTo>
                <a:lnTo>
                  <a:pt x="582" y="239"/>
                </a:lnTo>
                <a:lnTo>
                  <a:pt x="586" y="241"/>
                </a:lnTo>
                <a:lnTo>
                  <a:pt x="589" y="240"/>
                </a:lnTo>
                <a:lnTo>
                  <a:pt x="587" y="233"/>
                </a:lnTo>
                <a:lnTo>
                  <a:pt x="586" y="228"/>
                </a:lnTo>
                <a:lnTo>
                  <a:pt x="593" y="232"/>
                </a:lnTo>
                <a:lnTo>
                  <a:pt x="595" y="239"/>
                </a:lnTo>
                <a:lnTo>
                  <a:pt x="598" y="239"/>
                </a:lnTo>
                <a:lnTo>
                  <a:pt x="586" y="220"/>
                </a:lnTo>
                <a:lnTo>
                  <a:pt x="581" y="206"/>
                </a:lnTo>
                <a:close/>
                <a:moveTo>
                  <a:pt x="602" y="88"/>
                </a:moveTo>
                <a:lnTo>
                  <a:pt x="589" y="94"/>
                </a:lnTo>
                <a:lnTo>
                  <a:pt x="583" y="99"/>
                </a:lnTo>
                <a:lnTo>
                  <a:pt x="578" y="105"/>
                </a:lnTo>
                <a:lnTo>
                  <a:pt x="583" y="110"/>
                </a:lnTo>
                <a:lnTo>
                  <a:pt x="582" y="115"/>
                </a:lnTo>
                <a:lnTo>
                  <a:pt x="576" y="115"/>
                </a:lnTo>
                <a:lnTo>
                  <a:pt x="575" y="129"/>
                </a:lnTo>
                <a:lnTo>
                  <a:pt x="571" y="140"/>
                </a:lnTo>
                <a:lnTo>
                  <a:pt x="570" y="152"/>
                </a:lnTo>
                <a:lnTo>
                  <a:pt x="571" y="159"/>
                </a:lnTo>
                <a:lnTo>
                  <a:pt x="570" y="160"/>
                </a:lnTo>
                <a:lnTo>
                  <a:pt x="570" y="174"/>
                </a:lnTo>
                <a:lnTo>
                  <a:pt x="576" y="182"/>
                </a:lnTo>
                <a:lnTo>
                  <a:pt x="582" y="170"/>
                </a:lnTo>
                <a:lnTo>
                  <a:pt x="581" y="159"/>
                </a:lnTo>
                <a:lnTo>
                  <a:pt x="582" y="152"/>
                </a:lnTo>
                <a:lnTo>
                  <a:pt x="585" y="147"/>
                </a:lnTo>
                <a:lnTo>
                  <a:pt x="586" y="140"/>
                </a:lnTo>
                <a:lnTo>
                  <a:pt x="593" y="144"/>
                </a:lnTo>
                <a:lnTo>
                  <a:pt x="593" y="144"/>
                </a:lnTo>
                <a:lnTo>
                  <a:pt x="594" y="137"/>
                </a:lnTo>
                <a:lnTo>
                  <a:pt x="594" y="125"/>
                </a:lnTo>
                <a:lnTo>
                  <a:pt x="597" y="113"/>
                </a:lnTo>
                <a:lnTo>
                  <a:pt x="601" y="103"/>
                </a:lnTo>
                <a:lnTo>
                  <a:pt x="599" y="98"/>
                </a:lnTo>
                <a:lnTo>
                  <a:pt x="602" y="88"/>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33" name="Freeform: Shape 32">
            <a:extLst>
              <a:ext uri="{FF2B5EF4-FFF2-40B4-BE49-F238E27FC236}">
                <a16:creationId xmlns:a16="http://schemas.microsoft.com/office/drawing/2014/main" id="{3CA04206-F781-8FEF-DD38-12A00BE89DCF}"/>
              </a:ext>
            </a:extLst>
          </p:cNvPr>
          <p:cNvSpPr/>
          <p:nvPr/>
        </p:nvSpPr>
        <p:spPr>
          <a:xfrm>
            <a:off x="10197130" y="5718744"/>
            <a:ext cx="1541577"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700" b="1">
                <a:solidFill>
                  <a:schemeClr val="tx1"/>
                </a:solidFill>
                <a:latin typeface="Aptos" panose="020B0004020202020204" pitchFamily="34" charset="0"/>
              </a:rPr>
              <a:t>1,130+ Bills Enacted</a:t>
            </a:r>
            <a:endParaRPr lang="en-US" sz="1700" b="1" kern="1200">
              <a:solidFill>
                <a:schemeClr val="tx1"/>
              </a:solidFill>
              <a:latin typeface="Aptos" panose="020B0004020202020204" pitchFamily="34" charset="0"/>
            </a:endParaRPr>
          </a:p>
        </p:txBody>
      </p:sp>
      <p:sp>
        <p:nvSpPr>
          <p:cNvPr id="18" name="TextBox 17">
            <a:extLst>
              <a:ext uri="{FF2B5EF4-FFF2-40B4-BE49-F238E27FC236}">
                <a16:creationId xmlns:a16="http://schemas.microsoft.com/office/drawing/2014/main" id="{FF828A97-A4BC-864D-9476-6260204CD060}"/>
              </a:ext>
            </a:extLst>
          </p:cNvPr>
          <p:cNvSpPr txBox="1"/>
          <p:nvPr/>
        </p:nvSpPr>
        <p:spPr>
          <a:xfrm>
            <a:off x="1299781" y="1500805"/>
            <a:ext cx="1154185" cy="553998"/>
          </a:xfrm>
          <a:prstGeom prst="rect">
            <a:avLst/>
          </a:prstGeom>
          <a:noFill/>
        </p:spPr>
        <p:txBody>
          <a:bodyPr wrap="square" lIns="45720" rIns="45720">
            <a:spAutoFit/>
          </a:bodyPr>
          <a:lstStyle/>
          <a:p>
            <a:r>
              <a:rPr lang="en-US" sz="1500" b="1" dirty="0">
                <a:solidFill>
                  <a:srgbClr val="8A5DB5"/>
                </a:solidFill>
                <a:latin typeface="Aptos" panose="020B0004020202020204" pitchFamily="34" charset="0"/>
              </a:rPr>
              <a:t>Data Center Tax</a:t>
            </a:r>
            <a:endParaRPr lang="en-US" sz="1500" b="1" dirty="0">
              <a:latin typeface="Aptos" panose="020B0004020202020204" pitchFamily="34" charset="0"/>
            </a:endParaRPr>
          </a:p>
        </p:txBody>
      </p:sp>
    </p:spTree>
    <p:extLst>
      <p:ext uri="{BB962C8B-B14F-4D97-AF65-F5344CB8AC3E}">
        <p14:creationId xmlns:p14="http://schemas.microsoft.com/office/powerpoint/2010/main" val="2023858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96F8A-9EEA-30DE-0A9A-704C093A4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4AFFC-8663-D875-C386-F94D0ACB1904}"/>
              </a:ext>
            </a:extLst>
          </p:cNvPr>
          <p:cNvSpPr>
            <a:spLocks noGrp="1"/>
          </p:cNvSpPr>
          <p:nvPr>
            <p:ph type="title"/>
          </p:nvPr>
        </p:nvSpPr>
        <p:spPr/>
        <p:txBody>
          <a:bodyPr/>
          <a:lstStyle/>
          <a:p>
            <a:r>
              <a:rPr lang="en-US" dirty="0">
                <a:latin typeface="Aptos Black" panose="020B0004020202020204" pitchFamily="34" charset="0"/>
              </a:rPr>
              <a:t>Washington:</a:t>
            </a:r>
            <a:r>
              <a:rPr lang="en-US" dirty="0"/>
              <a:t> Taxes, Workplace Protections Stand Out in New Laws</a:t>
            </a:r>
          </a:p>
        </p:txBody>
      </p:sp>
      <p:sp>
        <p:nvSpPr>
          <p:cNvPr id="3" name="Slide Number Placeholder 2">
            <a:extLst>
              <a:ext uri="{FF2B5EF4-FFF2-40B4-BE49-F238E27FC236}">
                <a16:creationId xmlns:a16="http://schemas.microsoft.com/office/drawing/2014/main" id="{1E2EFB45-755F-3D0F-EE43-BFC1339CB2DD}"/>
              </a:ext>
            </a:extLst>
          </p:cNvPr>
          <p:cNvSpPr>
            <a:spLocks noGrp="1"/>
          </p:cNvSpPr>
          <p:nvPr>
            <p:ph type="sldNum" sz="quarter" idx="10"/>
          </p:nvPr>
        </p:nvSpPr>
        <p:spPr/>
        <p:txBody>
          <a:bodyPr/>
          <a:lstStyle/>
          <a:p>
            <a:fld id="{233A6ECB-A6F5-154E-941C-89FF089A4B22}" type="slidenum">
              <a:rPr lang="en-US" smtClean="0"/>
              <a:pPr/>
              <a:t>32</a:t>
            </a:fld>
            <a:endParaRPr lang="en-US"/>
          </a:p>
        </p:txBody>
      </p:sp>
      <p:sp>
        <p:nvSpPr>
          <p:cNvPr id="5" name="Text Placeholder 4">
            <a:extLst>
              <a:ext uri="{FF2B5EF4-FFF2-40B4-BE49-F238E27FC236}">
                <a16:creationId xmlns:a16="http://schemas.microsoft.com/office/drawing/2014/main" id="{ECCA7F6A-65E6-0801-CDA1-C919E8E49BCE}"/>
              </a:ext>
            </a:extLst>
          </p:cNvPr>
          <p:cNvSpPr>
            <a:spLocks noGrp="1"/>
          </p:cNvSpPr>
          <p:nvPr>
            <p:ph type="body" sz="quarter" idx="12"/>
          </p:nvPr>
        </p:nvSpPr>
        <p:spPr/>
        <p:txBody>
          <a:bodyPr/>
          <a:lstStyle/>
          <a:p>
            <a:r>
              <a:rPr lang="en-US"/>
              <a:t>Sources: </a:t>
            </a:r>
            <a:r>
              <a:rPr lang="en-US">
                <a:hlinkClick r:id="rId3"/>
              </a:rPr>
              <a:t>Session Documents</a:t>
            </a:r>
            <a:r>
              <a:rPr lang="en-US"/>
              <a:t>, </a:t>
            </a:r>
            <a:r>
              <a:rPr lang="en-US">
                <a:hlinkClick r:id="rId4"/>
              </a:rPr>
              <a:t>Governor Bill Actions</a:t>
            </a:r>
            <a:endParaRPr lang="en-US"/>
          </a:p>
        </p:txBody>
      </p:sp>
      <p:sp>
        <p:nvSpPr>
          <p:cNvPr id="8" name="Straight Connector 7">
            <a:extLst>
              <a:ext uri="{FF2B5EF4-FFF2-40B4-BE49-F238E27FC236}">
                <a16:creationId xmlns:a16="http://schemas.microsoft.com/office/drawing/2014/main" id="{6FACB077-DF2D-0EF0-8CA5-E889C209738E}"/>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19" name="Straight Connector 18">
            <a:extLst>
              <a:ext uri="{FF2B5EF4-FFF2-40B4-BE49-F238E27FC236}">
                <a16:creationId xmlns:a16="http://schemas.microsoft.com/office/drawing/2014/main" id="{1985DDF9-08D8-25A1-0743-70271D187A89}"/>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20" name="Freeform: Shape 19">
            <a:extLst>
              <a:ext uri="{FF2B5EF4-FFF2-40B4-BE49-F238E27FC236}">
                <a16:creationId xmlns:a16="http://schemas.microsoft.com/office/drawing/2014/main" id="{18F94EB0-4B63-C7F7-1F84-C3FAF0C5893D}"/>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21" name="Freeform: Shape 20">
            <a:extLst>
              <a:ext uri="{FF2B5EF4-FFF2-40B4-BE49-F238E27FC236}">
                <a16:creationId xmlns:a16="http://schemas.microsoft.com/office/drawing/2014/main" id="{BBC086B5-A765-A95C-9085-141C308CF1C0}"/>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dirty="0">
                <a:solidFill>
                  <a:schemeClr val="tx1"/>
                </a:solidFill>
                <a:latin typeface="Aptos" panose="020B0004020202020204" pitchFamily="34" charset="0"/>
              </a:rPr>
              <a:t>Key Dates</a:t>
            </a:r>
          </a:p>
        </p:txBody>
      </p:sp>
      <p:sp>
        <p:nvSpPr>
          <p:cNvPr id="35" name="Rectangle 34">
            <a:extLst>
              <a:ext uri="{FF2B5EF4-FFF2-40B4-BE49-F238E27FC236}">
                <a16:creationId xmlns:a16="http://schemas.microsoft.com/office/drawing/2014/main" id="{EA7F2A87-3B6C-DC27-C980-77588FC5E391}"/>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12</a:t>
            </a:r>
          </a:p>
        </p:txBody>
      </p:sp>
      <p:sp>
        <p:nvSpPr>
          <p:cNvPr id="36" name="Rectangle 35">
            <a:extLst>
              <a:ext uri="{FF2B5EF4-FFF2-40B4-BE49-F238E27FC236}">
                <a16:creationId xmlns:a16="http://schemas.microsoft.com/office/drawing/2014/main" id="{11E262A2-D235-49F2-6C81-ADEDA244CFF3}"/>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FEBRUARY 17</a:t>
            </a:r>
          </a:p>
        </p:txBody>
      </p:sp>
      <p:sp>
        <p:nvSpPr>
          <p:cNvPr id="37" name="Rectangle 36">
            <a:extLst>
              <a:ext uri="{FF2B5EF4-FFF2-40B4-BE49-F238E27FC236}">
                <a16:creationId xmlns:a16="http://schemas.microsoft.com/office/drawing/2014/main" id="{C35BC77C-0C50-206E-A074-96935B74B999}"/>
              </a:ext>
            </a:extLst>
          </p:cNvPr>
          <p:cNvSpPr/>
          <p:nvPr/>
        </p:nvSpPr>
        <p:spPr>
          <a:xfrm>
            <a:off x="9686798" y="2787511"/>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12</a:t>
            </a:r>
          </a:p>
        </p:txBody>
      </p:sp>
      <p:sp>
        <p:nvSpPr>
          <p:cNvPr id="38" name="Rectangle 37">
            <a:extLst>
              <a:ext uri="{FF2B5EF4-FFF2-40B4-BE49-F238E27FC236}">
                <a16:creationId xmlns:a16="http://schemas.microsoft.com/office/drawing/2014/main" id="{12F64659-A78E-B59A-63F7-5CA02A03B02F}"/>
              </a:ext>
            </a:extLst>
          </p:cNvPr>
          <p:cNvSpPr/>
          <p:nvPr/>
        </p:nvSpPr>
        <p:spPr>
          <a:xfrm>
            <a:off x="9686798" y="3344609"/>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20 DAYS</a:t>
            </a:r>
          </a:p>
        </p:txBody>
      </p:sp>
      <p:sp>
        <p:nvSpPr>
          <p:cNvPr id="39" name="Freeform: Shape 38">
            <a:extLst>
              <a:ext uri="{FF2B5EF4-FFF2-40B4-BE49-F238E27FC236}">
                <a16:creationId xmlns:a16="http://schemas.microsoft.com/office/drawing/2014/main" id="{0D0D6584-591A-5FB3-01F8-E1F78DB07EA1}"/>
              </a:ext>
            </a:extLst>
          </p:cNvPr>
          <p:cNvSpPr>
            <a:spLocks/>
          </p:cNvSpPr>
          <p:nvPr/>
        </p:nvSpPr>
        <p:spPr>
          <a:xfrm>
            <a:off x="9687417" y="1726551"/>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commenced </a:t>
            </a:r>
          </a:p>
        </p:txBody>
      </p:sp>
      <p:sp>
        <p:nvSpPr>
          <p:cNvPr id="40" name="Freeform: Shape 39">
            <a:extLst>
              <a:ext uri="{FF2B5EF4-FFF2-40B4-BE49-F238E27FC236}">
                <a16:creationId xmlns:a16="http://schemas.microsoft.com/office/drawing/2014/main" id="{2807FAC1-36B6-1F91-FB6B-E8C1ABD93145}"/>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Last day to pass chamber of origin</a:t>
            </a:r>
          </a:p>
        </p:txBody>
      </p:sp>
      <p:sp>
        <p:nvSpPr>
          <p:cNvPr id="41" name="Freeform: Shape 40">
            <a:extLst>
              <a:ext uri="{FF2B5EF4-FFF2-40B4-BE49-F238E27FC236}">
                <a16:creationId xmlns:a16="http://schemas.microsoft.com/office/drawing/2014/main" id="{BD715BE1-2B95-0A66-BA5F-213B8FCA911C}"/>
              </a:ext>
            </a:extLst>
          </p:cNvPr>
          <p:cNvSpPr/>
          <p:nvPr/>
        </p:nvSpPr>
        <p:spPr>
          <a:xfrm>
            <a:off x="9687417" y="2972843"/>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42" name="Freeform: Shape 41">
            <a:extLst>
              <a:ext uri="{FF2B5EF4-FFF2-40B4-BE49-F238E27FC236}">
                <a16:creationId xmlns:a16="http://schemas.microsoft.com/office/drawing/2014/main" id="{2DFDC4E2-0923-5EF7-141D-4A61E75D9FF0}"/>
              </a:ext>
            </a:extLst>
          </p:cNvPr>
          <p:cNvSpPr/>
          <p:nvPr/>
        </p:nvSpPr>
        <p:spPr>
          <a:xfrm>
            <a:off x="9687417" y="3529943"/>
            <a:ext cx="1934894" cy="1050817"/>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adjournment or bills become law</a:t>
            </a:r>
          </a:p>
        </p:txBody>
      </p:sp>
      <p:grpSp>
        <p:nvGrpSpPr>
          <p:cNvPr id="9" name="Group 8">
            <a:extLst>
              <a:ext uri="{FF2B5EF4-FFF2-40B4-BE49-F238E27FC236}">
                <a16:creationId xmlns:a16="http://schemas.microsoft.com/office/drawing/2014/main" id="{54611F1F-E44B-3028-1B96-89E47669B5F0}"/>
              </a:ext>
            </a:extLst>
          </p:cNvPr>
          <p:cNvGrpSpPr/>
          <p:nvPr/>
        </p:nvGrpSpPr>
        <p:grpSpPr>
          <a:xfrm>
            <a:off x="630936" y="1422492"/>
            <a:ext cx="8589264" cy="4696883"/>
            <a:chOff x="630936" y="1422492"/>
            <a:chExt cx="8589264" cy="4696883"/>
          </a:xfrm>
        </p:grpSpPr>
        <p:graphicFrame>
          <p:nvGraphicFramePr>
            <p:cNvPr id="14" name="Diagram 13">
              <a:extLst>
                <a:ext uri="{FF2B5EF4-FFF2-40B4-BE49-F238E27FC236}">
                  <a16:creationId xmlns:a16="http://schemas.microsoft.com/office/drawing/2014/main" id="{A474B8A9-0407-ADF1-E763-9A4A8EA4965C}"/>
                </a:ext>
              </a:extLst>
            </p:cNvPr>
            <p:cNvGraphicFramePr/>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4C177634-5729-95DC-FD0D-9D648E33AE81}"/>
                </a:ext>
              </a:extLst>
            </p:cNvPr>
            <p:cNvSpPr txBox="1"/>
            <p:nvPr/>
          </p:nvSpPr>
          <p:spPr>
            <a:xfrm>
              <a:off x="1268323" y="1586712"/>
              <a:ext cx="1140875" cy="553998"/>
            </a:xfrm>
            <a:prstGeom prst="rect">
              <a:avLst/>
            </a:prstGeom>
            <a:noFill/>
          </p:spPr>
          <p:txBody>
            <a:bodyPr wrap="square" lIns="45720" rIns="0">
              <a:spAutoFit/>
            </a:bodyPr>
            <a:lstStyle/>
            <a:p>
              <a:r>
                <a:rPr lang="en-US" sz="1500" b="1" dirty="0">
                  <a:solidFill>
                    <a:srgbClr val="8A5DB5"/>
                  </a:solidFill>
                  <a:latin typeface="Aptos" panose="020B0004020202020204" pitchFamily="34" charset="0"/>
                </a:rPr>
                <a:t>Millionaire’s Tax</a:t>
              </a:r>
              <a:endParaRPr lang="en-US" sz="1500" b="1" dirty="0">
                <a:latin typeface="Aptos" panose="020B0004020202020204" pitchFamily="34" charset="0"/>
              </a:endParaRPr>
            </a:p>
          </p:txBody>
        </p:sp>
        <p:sp>
          <p:nvSpPr>
            <p:cNvPr id="4" name="TextBox 3">
              <a:extLst>
                <a:ext uri="{FF2B5EF4-FFF2-40B4-BE49-F238E27FC236}">
                  <a16:creationId xmlns:a16="http://schemas.microsoft.com/office/drawing/2014/main" id="{A6495DFA-08D5-420F-C753-5A63331BE659}"/>
                </a:ext>
              </a:extLst>
            </p:cNvPr>
            <p:cNvSpPr txBox="1"/>
            <p:nvPr/>
          </p:nvSpPr>
          <p:spPr>
            <a:xfrm>
              <a:off x="1268323" y="2510512"/>
              <a:ext cx="1140876"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Data Center Taxes</a:t>
              </a:r>
            </a:p>
          </p:txBody>
        </p:sp>
        <p:sp>
          <p:nvSpPr>
            <p:cNvPr id="6" name="TextBox 5">
              <a:extLst>
                <a:ext uri="{FF2B5EF4-FFF2-40B4-BE49-F238E27FC236}">
                  <a16:creationId xmlns:a16="http://schemas.microsoft.com/office/drawing/2014/main" id="{0AD769A0-1C63-5F2C-3E56-8226CBD749F0}"/>
                </a:ext>
              </a:extLst>
            </p:cNvPr>
            <p:cNvSpPr txBox="1"/>
            <p:nvPr/>
          </p:nvSpPr>
          <p:spPr>
            <a:xfrm>
              <a:off x="1268322" y="4457563"/>
              <a:ext cx="1140875"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Labor Unions</a:t>
              </a:r>
            </a:p>
          </p:txBody>
        </p:sp>
        <p:sp>
          <p:nvSpPr>
            <p:cNvPr id="7" name="TextBox 6">
              <a:extLst>
                <a:ext uri="{FF2B5EF4-FFF2-40B4-BE49-F238E27FC236}">
                  <a16:creationId xmlns:a16="http://schemas.microsoft.com/office/drawing/2014/main" id="{016E53DC-4F35-1E67-E0CB-70F2CE02AC4E}"/>
                </a:ext>
              </a:extLst>
            </p:cNvPr>
            <p:cNvSpPr txBox="1"/>
            <p:nvPr/>
          </p:nvSpPr>
          <p:spPr>
            <a:xfrm>
              <a:off x="1272386" y="5421192"/>
              <a:ext cx="1136812" cy="553998"/>
            </a:xfrm>
            <a:prstGeom prst="rect">
              <a:avLst/>
            </a:prstGeom>
            <a:noFill/>
          </p:spPr>
          <p:txBody>
            <a:bodyPr wrap="square" lIns="45720" rIns="0">
              <a:spAutoFit/>
            </a:bodyPr>
            <a:lstStyle>
              <a:defPPr>
                <a:defRPr lang="en-US"/>
              </a:defPPr>
              <a:lvl1pPr>
                <a:defRPr sz="1500" b="1">
                  <a:solidFill>
                    <a:srgbClr val="8A5DB5"/>
                  </a:solidFill>
                  <a:latin typeface="Aptos" panose="020B0004020202020204" pitchFamily="34" charset="0"/>
                </a:defRPr>
              </a:lvl1pPr>
            </a:lstStyle>
            <a:p>
              <a:r>
                <a:rPr lang="en-US" dirty="0"/>
                <a:t>Voter Registration</a:t>
              </a:r>
            </a:p>
          </p:txBody>
        </p:sp>
        <p:sp>
          <p:nvSpPr>
            <p:cNvPr id="10" name="TextBox 9">
              <a:extLst>
                <a:ext uri="{FF2B5EF4-FFF2-40B4-BE49-F238E27FC236}">
                  <a16:creationId xmlns:a16="http://schemas.microsoft.com/office/drawing/2014/main" id="{33E56CDF-7392-1E59-4907-39536A85D23F}"/>
                </a:ext>
              </a:extLst>
            </p:cNvPr>
            <p:cNvSpPr txBox="1"/>
            <p:nvPr/>
          </p:nvSpPr>
          <p:spPr>
            <a:xfrm>
              <a:off x="1268323" y="3493934"/>
              <a:ext cx="1140875"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Immigration Laws</a:t>
              </a:r>
            </a:p>
          </p:txBody>
        </p:sp>
      </p:grpSp>
      <p:sp>
        <p:nvSpPr>
          <p:cNvPr id="17" name="Freeform: Shape 16">
            <a:extLst>
              <a:ext uri="{FF2B5EF4-FFF2-40B4-BE49-F238E27FC236}">
                <a16:creationId xmlns:a16="http://schemas.microsoft.com/office/drawing/2014/main" id="{1AAE8BA6-E80B-3D9A-56F3-F3957E0BAB7F}"/>
              </a:ext>
            </a:extLst>
          </p:cNvPr>
          <p:cNvSpPr/>
          <p:nvPr/>
        </p:nvSpPr>
        <p:spPr>
          <a:xfrm>
            <a:off x="10192619" y="5567752"/>
            <a:ext cx="142969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270 Bills Enacted</a:t>
            </a:r>
            <a:endParaRPr lang="en-US" b="1" kern="1200">
              <a:solidFill>
                <a:schemeClr val="tx1"/>
              </a:solidFill>
              <a:latin typeface="Aptos" panose="020B0004020202020204" pitchFamily="34" charset="0"/>
            </a:endParaRPr>
          </a:p>
        </p:txBody>
      </p:sp>
      <p:sp>
        <p:nvSpPr>
          <p:cNvPr id="24" name="Freeform 9">
            <a:extLst>
              <a:ext uri="{FF2B5EF4-FFF2-40B4-BE49-F238E27FC236}">
                <a16:creationId xmlns:a16="http://schemas.microsoft.com/office/drawing/2014/main" id="{FD5FEBD7-D729-68E1-A0E5-50AAD72B9C44}"/>
              </a:ext>
            </a:extLst>
          </p:cNvPr>
          <p:cNvSpPr>
            <a:spLocks noChangeAspect="1" noEditPoints="1"/>
          </p:cNvSpPr>
          <p:nvPr/>
        </p:nvSpPr>
        <p:spPr bwMode="auto">
          <a:xfrm>
            <a:off x="9632803" y="5438134"/>
            <a:ext cx="559816" cy="400777"/>
          </a:xfrm>
          <a:custGeom>
            <a:avLst/>
            <a:gdLst>
              <a:gd name="T0" fmla="*/ 116 w 513"/>
              <a:gd name="T1" fmla="*/ 28 h 373"/>
              <a:gd name="T2" fmla="*/ 137 w 513"/>
              <a:gd name="T3" fmla="*/ 29 h 373"/>
              <a:gd name="T4" fmla="*/ 133 w 513"/>
              <a:gd name="T5" fmla="*/ 24 h 373"/>
              <a:gd name="T6" fmla="*/ 150 w 513"/>
              <a:gd name="T7" fmla="*/ 65 h 373"/>
              <a:gd name="T8" fmla="*/ 133 w 513"/>
              <a:gd name="T9" fmla="*/ 70 h 373"/>
              <a:gd name="T10" fmla="*/ 141 w 513"/>
              <a:gd name="T11" fmla="*/ 97 h 373"/>
              <a:gd name="T12" fmla="*/ 153 w 513"/>
              <a:gd name="T13" fmla="*/ 97 h 373"/>
              <a:gd name="T14" fmla="*/ 137 w 513"/>
              <a:gd name="T15" fmla="*/ 71 h 373"/>
              <a:gd name="T16" fmla="*/ 338 w 513"/>
              <a:gd name="T17" fmla="*/ 48 h 373"/>
              <a:gd name="T18" fmla="*/ 148 w 513"/>
              <a:gd name="T19" fmla="*/ 11 h 373"/>
              <a:gd name="T20" fmla="*/ 162 w 513"/>
              <a:gd name="T21" fmla="*/ 28 h 373"/>
              <a:gd name="T22" fmla="*/ 154 w 513"/>
              <a:gd name="T23" fmla="*/ 43 h 373"/>
              <a:gd name="T24" fmla="*/ 145 w 513"/>
              <a:gd name="T25" fmla="*/ 51 h 373"/>
              <a:gd name="T26" fmla="*/ 158 w 513"/>
              <a:gd name="T27" fmla="*/ 70 h 373"/>
              <a:gd name="T28" fmla="*/ 158 w 513"/>
              <a:gd name="T29" fmla="*/ 97 h 373"/>
              <a:gd name="T30" fmla="*/ 146 w 513"/>
              <a:gd name="T31" fmla="*/ 124 h 373"/>
              <a:gd name="T32" fmla="*/ 141 w 513"/>
              <a:gd name="T33" fmla="*/ 154 h 373"/>
              <a:gd name="T34" fmla="*/ 112 w 513"/>
              <a:gd name="T35" fmla="*/ 174 h 373"/>
              <a:gd name="T36" fmla="*/ 95 w 513"/>
              <a:gd name="T37" fmla="*/ 178 h 373"/>
              <a:gd name="T38" fmla="*/ 92 w 513"/>
              <a:gd name="T39" fmla="*/ 165 h 373"/>
              <a:gd name="T40" fmla="*/ 106 w 513"/>
              <a:gd name="T41" fmla="*/ 162 h 373"/>
              <a:gd name="T42" fmla="*/ 114 w 513"/>
              <a:gd name="T43" fmla="*/ 154 h 373"/>
              <a:gd name="T44" fmla="*/ 131 w 513"/>
              <a:gd name="T45" fmla="*/ 140 h 373"/>
              <a:gd name="T46" fmla="*/ 129 w 513"/>
              <a:gd name="T47" fmla="*/ 131 h 373"/>
              <a:gd name="T48" fmla="*/ 139 w 513"/>
              <a:gd name="T49" fmla="*/ 116 h 373"/>
              <a:gd name="T50" fmla="*/ 116 w 513"/>
              <a:gd name="T51" fmla="*/ 123 h 373"/>
              <a:gd name="T52" fmla="*/ 99 w 513"/>
              <a:gd name="T53" fmla="*/ 144 h 373"/>
              <a:gd name="T54" fmla="*/ 92 w 513"/>
              <a:gd name="T55" fmla="*/ 135 h 373"/>
              <a:gd name="T56" fmla="*/ 119 w 513"/>
              <a:gd name="T57" fmla="*/ 113 h 373"/>
              <a:gd name="T58" fmla="*/ 131 w 513"/>
              <a:gd name="T59" fmla="*/ 100 h 373"/>
              <a:gd name="T60" fmla="*/ 122 w 513"/>
              <a:gd name="T61" fmla="*/ 89 h 373"/>
              <a:gd name="T62" fmla="*/ 110 w 513"/>
              <a:gd name="T63" fmla="*/ 69 h 373"/>
              <a:gd name="T64" fmla="*/ 77 w 513"/>
              <a:gd name="T65" fmla="*/ 63 h 373"/>
              <a:gd name="T66" fmla="*/ 45 w 513"/>
              <a:gd name="T67" fmla="*/ 44 h 373"/>
              <a:gd name="T68" fmla="*/ 14 w 513"/>
              <a:gd name="T69" fmla="*/ 20 h 373"/>
              <a:gd name="T70" fmla="*/ 8 w 513"/>
              <a:gd name="T71" fmla="*/ 43 h 373"/>
              <a:gd name="T72" fmla="*/ 8 w 513"/>
              <a:gd name="T73" fmla="*/ 67 h 373"/>
              <a:gd name="T74" fmla="*/ 14 w 513"/>
              <a:gd name="T75" fmla="*/ 119 h 373"/>
              <a:gd name="T76" fmla="*/ 14 w 513"/>
              <a:gd name="T77" fmla="*/ 162 h 373"/>
              <a:gd name="T78" fmla="*/ 34 w 513"/>
              <a:gd name="T79" fmla="*/ 169 h 373"/>
              <a:gd name="T80" fmla="*/ 10 w 513"/>
              <a:gd name="T81" fmla="*/ 181 h 373"/>
              <a:gd name="T82" fmla="*/ 28 w 513"/>
              <a:gd name="T83" fmla="*/ 197 h 373"/>
              <a:gd name="T84" fmla="*/ 18 w 513"/>
              <a:gd name="T85" fmla="*/ 205 h 373"/>
              <a:gd name="T86" fmla="*/ 12 w 513"/>
              <a:gd name="T87" fmla="*/ 215 h 373"/>
              <a:gd name="T88" fmla="*/ 0 w 513"/>
              <a:gd name="T89" fmla="*/ 230 h 373"/>
              <a:gd name="T90" fmla="*/ 27 w 513"/>
              <a:gd name="T91" fmla="*/ 238 h 373"/>
              <a:gd name="T92" fmla="*/ 41 w 513"/>
              <a:gd name="T93" fmla="*/ 242 h 373"/>
              <a:gd name="T94" fmla="*/ 58 w 513"/>
              <a:gd name="T95" fmla="*/ 255 h 373"/>
              <a:gd name="T96" fmla="*/ 68 w 513"/>
              <a:gd name="T97" fmla="*/ 312 h 373"/>
              <a:gd name="T98" fmla="*/ 89 w 513"/>
              <a:gd name="T99" fmla="*/ 324 h 373"/>
              <a:gd name="T100" fmla="*/ 121 w 513"/>
              <a:gd name="T101" fmla="*/ 327 h 373"/>
              <a:gd name="T102" fmla="*/ 150 w 513"/>
              <a:gd name="T103" fmla="*/ 327 h 373"/>
              <a:gd name="T104" fmla="*/ 171 w 513"/>
              <a:gd name="T105" fmla="*/ 342 h 373"/>
              <a:gd name="T106" fmla="*/ 215 w 513"/>
              <a:gd name="T107" fmla="*/ 342 h 373"/>
              <a:gd name="T108" fmla="*/ 246 w 513"/>
              <a:gd name="T109" fmla="*/ 345 h 373"/>
              <a:gd name="T110" fmla="*/ 290 w 513"/>
              <a:gd name="T111" fmla="*/ 342 h 373"/>
              <a:gd name="T112" fmla="*/ 324 w 513"/>
              <a:gd name="T113" fmla="*/ 342 h 373"/>
              <a:gd name="T114" fmla="*/ 464 w 513"/>
              <a:gd name="T115" fmla="*/ 347 h 373"/>
              <a:gd name="T116" fmla="*/ 513 w 513"/>
              <a:gd name="T117" fmla="*/ 9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3" h="373">
                <a:moveTo>
                  <a:pt x="123" y="43"/>
                </a:moveTo>
                <a:lnTo>
                  <a:pt x="125" y="36"/>
                </a:lnTo>
                <a:lnTo>
                  <a:pt x="121" y="31"/>
                </a:lnTo>
                <a:lnTo>
                  <a:pt x="116" y="28"/>
                </a:lnTo>
                <a:lnTo>
                  <a:pt x="115" y="36"/>
                </a:lnTo>
                <a:lnTo>
                  <a:pt x="118" y="43"/>
                </a:lnTo>
                <a:lnTo>
                  <a:pt x="123" y="43"/>
                </a:lnTo>
                <a:close/>
                <a:moveTo>
                  <a:pt x="137" y="29"/>
                </a:moveTo>
                <a:lnTo>
                  <a:pt x="139" y="35"/>
                </a:lnTo>
                <a:lnTo>
                  <a:pt x="142" y="29"/>
                </a:lnTo>
                <a:lnTo>
                  <a:pt x="137" y="24"/>
                </a:lnTo>
                <a:lnTo>
                  <a:pt x="133" y="24"/>
                </a:lnTo>
                <a:lnTo>
                  <a:pt x="130" y="31"/>
                </a:lnTo>
                <a:lnTo>
                  <a:pt x="135" y="35"/>
                </a:lnTo>
                <a:lnTo>
                  <a:pt x="137" y="29"/>
                </a:lnTo>
                <a:close/>
                <a:moveTo>
                  <a:pt x="150" y="65"/>
                </a:moveTo>
                <a:lnTo>
                  <a:pt x="148" y="59"/>
                </a:lnTo>
                <a:lnTo>
                  <a:pt x="146" y="59"/>
                </a:lnTo>
                <a:lnTo>
                  <a:pt x="139" y="63"/>
                </a:lnTo>
                <a:lnTo>
                  <a:pt x="133" y="70"/>
                </a:lnTo>
                <a:lnTo>
                  <a:pt x="135" y="77"/>
                </a:lnTo>
                <a:lnTo>
                  <a:pt x="141" y="84"/>
                </a:lnTo>
                <a:lnTo>
                  <a:pt x="139" y="90"/>
                </a:lnTo>
                <a:lnTo>
                  <a:pt x="141" y="97"/>
                </a:lnTo>
                <a:lnTo>
                  <a:pt x="146" y="103"/>
                </a:lnTo>
                <a:lnTo>
                  <a:pt x="146" y="105"/>
                </a:lnTo>
                <a:lnTo>
                  <a:pt x="153" y="103"/>
                </a:lnTo>
                <a:lnTo>
                  <a:pt x="153" y="97"/>
                </a:lnTo>
                <a:lnTo>
                  <a:pt x="148" y="92"/>
                </a:lnTo>
                <a:lnTo>
                  <a:pt x="142" y="92"/>
                </a:lnTo>
                <a:lnTo>
                  <a:pt x="142" y="78"/>
                </a:lnTo>
                <a:lnTo>
                  <a:pt x="137" y="71"/>
                </a:lnTo>
                <a:lnTo>
                  <a:pt x="144" y="67"/>
                </a:lnTo>
                <a:lnTo>
                  <a:pt x="150" y="65"/>
                </a:lnTo>
                <a:close/>
                <a:moveTo>
                  <a:pt x="452" y="74"/>
                </a:moveTo>
                <a:lnTo>
                  <a:pt x="338" y="48"/>
                </a:lnTo>
                <a:lnTo>
                  <a:pt x="240" y="23"/>
                </a:lnTo>
                <a:lnTo>
                  <a:pt x="153" y="0"/>
                </a:lnTo>
                <a:lnTo>
                  <a:pt x="148" y="4"/>
                </a:lnTo>
                <a:lnTo>
                  <a:pt x="148" y="11"/>
                </a:lnTo>
                <a:lnTo>
                  <a:pt x="152" y="16"/>
                </a:lnTo>
                <a:lnTo>
                  <a:pt x="152" y="19"/>
                </a:lnTo>
                <a:lnTo>
                  <a:pt x="156" y="25"/>
                </a:lnTo>
                <a:lnTo>
                  <a:pt x="162" y="28"/>
                </a:lnTo>
                <a:lnTo>
                  <a:pt x="161" y="34"/>
                </a:lnTo>
                <a:lnTo>
                  <a:pt x="161" y="40"/>
                </a:lnTo>
                <a:lnTo>
                  <a:pt x="160" y="46"/>
                </a:lnTo>
                <a:lnTo>
                  <a:pt x="154" y="43"/>
                </a:lnTo>
                <a:lnTo>
                  <a:pt x="157" y="50"/>
                </a:lnTo>
                <a:lnTo>
                  <a:pt x="156" y="55"/>
                </a:lnTo>
                <a:lnTo>
                  <a:pt x="149" y="52"/>
                </a:lnTo>
                <a:lnTo>
                  <a:pt x="145" y="51"/>
                </a:lnTo>
                <a:lnTo>
                  <a:pt x="145" y="58"/>
                </a:lnTo>
                <a:lnTo>
                  <a:pt x="150" y="57"/>
                </a:lnTo>
                <a:lnTo>
                  <a:pt x="153" y="63"/>
                </a:lnTo>
                <a:lnTo>
                  <a:pt x="158" y="70"/>
                </a:lnTo>
                <a:lnTo>
                  <a:pt x="156" y="75"/>
                </a:lnTo>
                <a:lnTo>
                  <a:pt x="157" y="78"/>
                </a:lnTo>
                <a:lnTo>
                  <a:pt x="156" y="92"/>
                </a:lnTo>
                <a:lnTo>
                  <a:pt x="158" y="97"/>
                </a:lnTo>
                <a:lnTo>
                  <a:pt x="160" y="104"/>
                </a:lnTo>
                <a:lnTo>
                  <a:pt x="153" y="109"/>
                </a:lnTo>
                <a:lnTo>
                  <a:pt x="146" y="119"/>
                </a:lnTo>
                <a:lnTo>
                  <a:pt x="146" y="124"/>
                </a:lnTo>
                <a:lnTo>
                  <a:pt x="141" y="128"/>
                </a:lnTo>
                <a:lnTo>
                  <a:pt x="145" y="135"/>
                </a:lnTo>
                <a:lnTo>
                  <a:pt x="139" y="140"/>
                </a:lnTo>
                <a:lnTo>
                  <a:pt x="141" y="154"/>
                </a:lnTo>
                <a:lnTo>
                  <a:pt x="134" y="161"/>
                </a:lnTo>
                <a:lnTo>
                  <a:pt x="122" y="165"/>
                </a:lnTo>
                <a:lnTo>
                  <a:pt x="119" y="169"/>
                </a:lnTo>
                <a:lnTo>
                  <a:pt x="112" y="174"/>
                </a:lnTo>
                <a:lnTo>
                  <a:pt x="107" y="174"/>
                </a:lnTo>
                <a:lnTo>
                  <a:pt x="103" y="167"/>
                </a:lnTo>
                <a:lnTo>
                  <a:pt x="96" y="172"/>
                </a:lnTo>
                <a:lnTo>
                  <a:pt x="95" y="178"/>
                </a:lnTo>
                <a:lnTo>
                  <a:pt x="92" y="173"/>
                </a:lnTo>
                <a:lnTo>
                  <a:pt x="92" y="167"/>
                </a:lnTo>
                <a:lnTo>
                  <a:pt x="87" y="166"/>
                </a:lnTo>
                <a:lnTo>
                  <a:pt x="92" y="165"/>
                </a:lnTo>
                <a:lnTo>
                  <a:pt x="98" y="159"/>
                </a:lnTo>
                <a:lnTo>
                  <a:pt x="110" y="150"/>
                </a:lnTo>
                <a:lnTo>
                  <a:pt x="108" y="157"/>
                </a:lnTo>
                <a:lnTo>
                  <a:pt x="106" y="162"/>
                </a:lnTo>
                <a:lnTo>
                  <a:pt x="106" y="169"/>
                </a:lnTo>
                <a:lnTo>
                  <a:pt x="108" y="166"/>
                </a:lnTo>
                <a:lnTo>
                  <a:pt x="110" y="159"/>
                </a:lnTo>
                <a:lnTo>
                  <a:pt x="114" y="154"/>
                </a:lnTo>
                <a:lnTo>
                  <a:pt x="121" y="153"/>
                </a:lnTo>
                <a:lnTo>
                  <a:pt x="115" y="159"/>
                </a:lnTo>
                <a:lnTo>
                  <a:pt x="121" y="163"/>
                </a:lnTo>
                <a:lnTo>
                  <a:pt x="131" y="140"/>
                </a:lnTo>
                <a:lnTo>
                  <a:pt x="129" y="135"/>
                </a:lnTo>
                <a:lnTo>
                  <a:pt x="122" y="135"/>
                </a:lnTo>
                <a:lnTo>
                  <a:pt x="122" y="130"/>
                </a:lnTo>
                <a:lnTo>
                  <a:pt x="129" y="131"/>
                </a:lnTo>
                <a:lnTo>
                  <a:pt x="129" y="124"/>
                </a:lnTo>
                <a:lnTo>
                  <a:pt x="127" y="119"/>
                </a:lnTo>
                <a:lnTo>
                  <a:pt x="134" y="119"/>
                </a:lnTo>
                <a:lnTo>
                  <a:pt x="139" y="116"/>
                </a:lnTo>
                <a:lnTo>
                  <a:pt x="139" y="109"/>
                </a:lnTo>
                <a:lnTo>
                  <a:pt x="137" y="103"/>
                </a:lnTo>
                <a:lnTo>
                  <a:pt x="122" y="116"/>
                </a:lnTo>
                <a:lnTo>
                  <a:pt x="116" y="123"/>
                </a:lnTo>
                <a:lnTo>
                  <a:pt x="104" y="127"/>
                </a:lnTo>
                <a:lnTo>
                  <a:pt x="92" y="139"/>
                </a:lnTo>
                <a:lnTo>
                  <a:pt x="93" y="146"/>
                </a:lnTo>
                <a:lnTo>
                  <a:pt x="99" y="144"/>
                </a:lnTo>
                <a:lnTo>
                  <a:pt x="106" y="144"/>
                </a:lnTo>
                <a:lnTo>
                  <a:pt x="93" y="147"/>
                </a:lnTo>
                <a:lnTo>
                  <a:pt x="88" y="142"/>
                </a:lnTo>
                <a:lnTo>
                  <a:pt x="92" y="135"/>
                </a:lnTo>
                <a:lnTo>
                  <a:pt x="104" y="124"/>
                </a:lnTo>
                <a:lnTo>
                  <a:pt x="110" y="121"/>
                </a:lnTo>
                <a:lnTo>
                  <a:pt x="121" y="108"/>
                </a:lnTo>
                <a:lnTo>
                  <a:pt x="119" y="113"/>
                </a:lnTo>
                <a:lnTo>
                  <a:pt x="119" y="119"/>
                </a:lnTo>
                <a:lnTo>
                  <a:pt x="122" y="113"/>
                </a:lnTo>
                <a:lnTo>
                  <a:pt x="129" y="108"/>
                </a:lnTo>
                <a:lnTo>
                  <a:pt x="131" y="100"/>
                </a:lnTo>
                <a:lnTo>
                  <a:pt x="127" y="84"/>
                </a:lnTo>
                <a:lnTo>
                  <a:pt x="130" y="77"/>
                </a:lnTo>
                <a:lnTo>
                  <a:pt x="123" y="82"/>
                </a:lnTo>
                <a:lnTo>
                  <a:pt x="122" y="89"/>
                </a:lnTo>
                <a:lnTo>
                  <a:pt x="118" y="80"/>
                </a:lnTo>
                <a:lnTo>
                  <a:pt x="111" y="81"/>
                </a:lnTo>
                <a:lnTo>
                  <a:pt x="111" y="75"/>
                </a:lnTo>
                <a:lnTo>
                  <a:pt x="110" y="69"/>
                </a:lnTo>
                <a:lnTo>
                  <a:pt x="103" y="70"/>
                </a:lnTo>
                <a:lnTo>
                  <a:pt x="96" y="71"/>
                </a:lnTo>
                <a:lnTo>
                  <a:pt x="89" y="66"/>
                </a:lnTo>
                <a:lnTo>
                  <a:pt x="77" y="63"/>
                </a:lnTo>
                <a:lnTo>
                  <a:pt x="70" y="59"/>
                </a:lnTo>
                <a:lnTo>
                  <a:pt x="58" y="55"/>
                </a:lnTo>
                <a:lnTo>
                  <a:pt x="49" y="50"/>
                </a:lnTo>
                <a:lnTo>
                  <a:pt x="45" y="44"/>
                </a:lnTo>
                <a:lnTo>
                  <a:pt x="38" y="40"/>
                </a:lnTo>
                <a:lnTo>
                  <a:pt x="31" y="35"/>
                </a:lnTo>
                <a:lnTo>
                  <a:pt x="20" y="24"/>
                </a:lnTo>
                <a:lnTo>
                  <a:pt x="14" y="20"/>
                </a:lnTo>
                <a:lnTo>
                  <a:pt x="15" y="28"/>
                </a:lnTo>
                <a:lnTo>
                  <a:pt x="14" y="29"/>
                </a:lnTo>
                <a:lnTo>
                  <a:pt x="12" y="36"/>
                </a:lnTo>
                <a:lnTo>
                  <a:pt x="8" y="43"/>
                </a:lnTo>
                <a:lnTo>
                  <a:pt x="8" y="50"/>
                </a:lnTo>
                <a:lnTo>
                  <a:pt x="7" y="55"/>
                </a:lnTo>
                <a:lnTo>
                  <a:pt x="7" y="62"/>
                </a:lnTo>
                <a:lnTo>
                  <a:pt x="8" y="67"/>
                </a:lnTo>
                <a:lnTo>
                  <a:pt x="12" y="75"/>
                </a:lnTo>
                <a:lnTo>
                  <a:pt x="15" y="88"/>
                </a:lnTo>
                <a:lnTo>
                  <a:pt x="16" y="94"/>
                </a:lnTo>
                <a:lnTo>
                  <a:pt x="14" y="119"/>
                </a:lnTo>
                <a:lnTo>
                  <a:pt x="15" y="135"/>
                </a:lnTo>
                <a:lnTo>
                  <a:pt x="14" y="154"/>
                </a:lnTo>
                <a:lnTo>
                  <a:pt x="11" y="161"/>
                </a:lnTo>
                <a:lnTo>
                  <a:pt x="14" y="162"/>
                </a:lnTo>
                <a:lnTo>
                  <a:pt x="15" y="157"/>
                </a:lnTo>
                <a:lnTo>
                  <a:pt x="22" y="161"/>
                </a:lnTo>
                <a:lnTo>
                  <a:pt x="27" y="167"/>
                </a:lnTo>
                <a:lnTo>
                  <a:pt x="34" y="169"/>
                </a:lnTo>
                <a:lnTo>
                  <a:pt x="23" y="170"/>
                </a:lnTo>
                <a:lnTo>
                  <a:pt x="14" y="176"/>
                </a:lnTo>
                <a:lnTo>
                  <a:pt x="12" y="169"/>
                </a:lnTo>
                <a:lnTo>
                  <a:pt x="10" y="181"/>
                </a:lnTo>
                <a:lnTo>
                  <a:pt x="12" y="188"/>
                </a:lnTo>
                <a:lnTo>
                  <a:pt x="14" y="188"/>
                </a:lnTo>
                <a:lnTo>
                  <a:pt x="26" y="192"/>
                </a:lnTo>
                <a:lnTo>
                  <a:pt x="28" y="197"/>
                </a:lnTo>
                <a:lnTo>
                  <a:pt x="26" y="197"/>
                </a:lnTo>
                <a:lnTo>
                  <a:pt x="19" y="193"/>
                </a:lnTo>
                <a:lnTo>
                  <a:pt x="15" y="200"/>
                </a:lnTo>
                <a:lnTo>
                  <a:pt x="18" y="205"/>
                </a:lnTo>
                <a:lnTo>
                  <a:pt x="12" y="212"/>
                </a:lnTo>
                <a:lnTo>
                  <a:pt x="16" y="219"/>
                </a:lnTo>
                <a:lnTo>
                  <a:pt x="16" y="220"/>
                </a:lnTo>
                <a:lnTo>
                  <a:pt x="12" y="215"/>
                </a:lnTo>
                <a:lnTo>
                  <a:pt x="7" y="216"/>
                </a:lnTo>
                <a:lnTo>
                  <a:pt x="8" y="204"/>
                </a:lnTo>
                <a:lnTo>
                  <a:pt x="8" y="197"/>
                </a:lnTo>
                <a:lnTo>
                  <a:pt x="0" y="230"/>
                </a:lnTo>
                <a:lnTo>
                  <a:pt x="5" y="228"/>
                </a:lnTo>
                <a:lnTo>
                  <a:pt x="11" y="235"/>
                </a:lnTo>
                <a:lnTo>
                  <a:pt x="24" y="232"/>
                </a:lnTo>
                <a:lnTo>
                  <a:pt x="27" y="238"/>
                </a:lnTo>
                <a:lnTo>
                  <a:pt x="34" y="239"/>
                </a:lnTo>
                <a:lnTo>
                  <a:pt x="35" y="241"/>
                </a:lnTo>
                <a:lnTo>
                  <a:pt x="38" y="242"/>
                </a:lnTo>
                <a:lnTo>
                  <a:pt x="41" y="242"/>
                </a:lnTo>
                <a:lnTo>
                  <a:pt x="42" y="249"/>
                </a:lnTo>
                <a:lnTo>
                  <a:pt x="47" y="254"/>
                </a:lnTo>
                <a:lnTo>
                  <a:pt x="54" y="254"/>
                </a:lnTo>
                <a:lnTo>
                  <a:pt x="58" y="255"/>
                </a:lnTo>
                <a:lnTo>
                  <a:pt x="62" y="262"/>
                </a:lnTo>
                <a:lnTo>
                  <a:pt x="69" y="268"/>
                </a:lnTo>
                <a:lnTo>
                  <a:pt x="72" y="280"/>
                </a:lnTo>
                <a:lnTo>
                  <a:pt x="68" y="312"/>
                </a:lnTo>
                <a:lnTo>
                  <a:pt x="70" y="316"/>
                </a:lnTo>
                <a:lnTo>
                  <a:pt x="80" y="320"/>
                </a:lnTo>
                <a:lnTo>
                  <a:pt x="87" y="324"/>
                </a:lnTo>
                <a:lnTo>
                  <a:pt x="89" y="324"/>
                </a:lnTo>
                <a:lnTo>
                  <a:pt x="96" y="329"/>
                </a:lnTo>
                <a:lnTo>
                  <a:pt x="103" y="330"/>
                </a:lnTo>
                <a:lnTo>
                  <a:pt x="115" y="329"/>
                </a:lnTo>
                <a:lnTo>
                  <a:pt x="121" y="327"/>
                </a:lnTo>
                <a:lnTo>
                  <a:pt x="127" y="323"/>
                </a:lnTo>
                <a:lnTo>
                  <a:pt x="134" y="323"/>
                </a:lnTo>
                <a:lnTo>
                  <a:pt x="139" y="326"/>
                </a:lnTo>
                <a:lnTo>
                  <a:pt x="150" y="327"/>
                </a:lnTo>
                <a:lnTo>
                  <a:pt x="157" y="330"/>
                </a:lnTo>
                <a:lnTo>
                  <a:pt x="164" y="331"/>
                </a:lnTo>
                <a:lnTo>
                  <a:pt x="169" y="337"/>
                </a:lnTo>
                <a:lnTo>
                  <a:pt x="171" y="342"/>
                </a:lnTo>
                <a:lnTo>
                  <a:pt x="184" y="342"/>
                </a:lnTo>
                <a:lnTo>
                  <a:pt x="190" y="343"/>
                </a:lnTo>
                <a:lnTo>
                  <a:pt x="209" y="339"/>
                </a:lnTo>
                <a:lnTo>
                  <a:pt x="215" y="342"/>
                </a:lnTo>
                <a:lnTo>
                  <a:pt x="222" y="347"/>
                </a:lnTo>
                <a:lnTo>
                  <a:pt x="227" y="349"/>
                </a:lnTo>
                <a:lnTo>
                  <a:pt x="234" y="347"/>
                </a:lnTo>
                <a:lnTo>
                  <a:pt x="246" y="345"/>
                </a:lnTo>
                <a:lnTo>
                  <a:pt x="259" y="343"/>
                </a:lnTo>
                <a:lnTo>
                  <a:pt x="279" y="343"/>
                </a:lnTo>
                <a:lnTo>
                  <a:pt x="284" y="341"/>
                </a:lnTo>
                <a:lnTo>
                  <a:pt x="290" y="342"/>
                </a:lnTo>
                <a:lnTo>
                  <a:pt x="303" y="343"/>
                </a:lnTo>
                <a:lnTo>
                  <a:pt x="310" y="345"/>
                </a:lnTo>
                <a:lnTo>
                  <a:pt x="317" y="346"/>
                </a:lnTo>
                <a:lnTo>
                  <a:pt x="324" y="342"/>
                </a:lnTo>
                <a:lnTo>
                  <a:pt x="384" y="357"/>
                </a:lnTo>
                <a:lnTo>
                  <a:pt x="464" y="373"/>
                </a:lnTo>
                <a:lnTo>
                  <a:pt x="462" y="366"/>
                </a:lnTo>
                <a:lnTo>
                  <a:pt x="464" y="347"/>
                </a:lnTo>
                <a:lnTo>
                  <a:pt x="460" y="335"/>
                </a:lnTo>
                <a:lnTo>
                  <a:pt x="464" y="329"/>
                </a:lnTo>
                <a:lnTo>
                  <a:pt x="466" y="310"/>
                </a:lnTo>
                <a:lnTo>
                  <a:pt x="513" y="90"/>
                </a:lnTo>
                <a:lnTo>
                  <a:pt x="513" y="86"/>
                </a:lnTo>
                <a:lnTo>
                  <a:pt x="452" y="7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6" name="Straight Connector 25">
            <a:extLst>
              <a:ext uri="{FF2B5EF4-FFF2-40B4-BE49-F238E27FC236}">
                <a16:creationId xmlns:a16="http://schemas.microsoft.com/office/drawing/2014/main" id="{A5DE5271-B846-E82A-4F7B-714E94284423}"/>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Tree>
    <p:extLst>
      <p:ext uri="{BB962C8B-B14F-4D97-AF65-F5344CB8AC3E}">
        <p14:creationId xmlns:p14="http://schemas.microsoft.com/office/powerpoint/2010/main" val="136321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A5CD-7623-4E7E-125E-38363E43F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CFB26-4B7B-E53D-6B56-E6C39E760957}"/>
              </a:ext>
            </a:extLst>
          </p:cNvPr>
          <p:cNvSpPr>
            <a:spLocks noGrp="1"/>
          </p:cNvSpPr>
          <p:nvPr>
            <p:ph type="title"/>
          </p:nvPr>
        </p:nvSpPr>
        <p:spPr/>
        <p:txBody>
          <a:bodyPr/>
          <a:lstStyle/>
          <a:p>
            <a:r>
              <a:rPr lang="en-US"/>
              <a:t>Highlights from Other State Legislative Sessions in March</a:t>
            </a:r>
          </a:p>
        </p:txBody>
      </p:sp>
      <p:sp>
        <p:nvSpPr>
          <p:cNvPr id="3" name="Slide Number Placeholder 2">
            <a:extLst>
              <a:ext uri="{FF2B5EF4-FFF2-40B4-BE49-F238E27FC236}">
                <a16:creationId xmlns:a16="http://schemas.microsoft.com/office/drawing/2014/main" id="{436DEE04-809B-3C9F-AF92-AB763359477B}"/>
              </a:ext>
            </a:extLst>
          </p:cNvPr>
          <p:cNvSpPr>
            <a:spLocks noGrp="1"/>
          </p:cNvSpPr>
          <p:nvPr>
            <p:ph type="sldNum" sz="quarter" idx="10"/>
          </p:nvPr>
        </p:nvSpPr>
        <p:spPr/>
        <p:txBody>
          <a:bodyPr/>
          <a:lstStyle/>
          <a:p>
            <a:fld id="{233A6ECB-A6F5-154E-941C-89FF089A4B22}" type="slidenum">
              <a:rPr lang="en-US" smtClean="0"/>
              <a:pPr/>
              <a:t>33</a:t>
            </a:fld>
            <a:endParaRPr lang="en-US"/>
          </a:p>
        </p:txBody>
      </p:sp>
      <p:sp>
        <p:nvSpPr>
          <p:cNvPr id="5" name="Text Placeholder 4">
            <a:extLst>
              <a:ext uri="{FF2B5EF4-FFF2-40B4-BE49-F238E27FC236}">
                <a16:creationId xmlns:a16="http://schemas.microsoft.com/office/drawing/2014/main" id="{1AFA209A-74BC-17E9-4C05-484A958C3464}"/>
              </a:ext>
            </a:extLst>
          </p:cNvPr>
          <p:cNvSpPr>
            <a:spLocks noGrp="1"/>
          </p:cNvSpPr>
          <p:nvPr>
            <p:ph type="body" sz="quarter" idx="12"/>
          </p:nvPr>
        </p:nvSpPr>
        <p:spPr>
          <a:xfrm>
            <a:off x="640050" y="6243420"/>
            <a:ext cx="7713375" cy="365125"/>
          </a:xfrm>
        </p:spPr>
        <p:txBody>
          <a:bodyPr/>
          <a:lstStyle/>
          <a:p>
            <a:r>
              <a:rPr lang="en-US"/>
              <a:t>Sources: </a:t>
            </a:r>
            <a:r>
              <a:rPr lang="en-US">
                <a:hlinkClick r:id="rId2"/>
              </a:rPr>
              <a:t>South Dakota Bills Signed by the Governor</a:t>
            </a:r>
            <a:r>
              <a:rPr lang="en-US"/>
              <a:t>; </a:t>
            </a:r>
            <a:r>
              <a:rPr lang="en-US">
                <a:hlinkClick r:id="rId3"/>
              </a:rPr>
              <a:t>West Virginia Actions by Governor</a:t>
            </a:r>
            <a:r>
              <a:rPr lang="en-US"/>
              <a:t>; </a:t>
            </a:r>
            <a:r>
              <a:rPr lang="en-US">
                <a:hlinkClick r:id="rId4"/>
              </a:rPr>
              <a:t>Wisconsin Chaptered Acts</a:t>
            </a:r>
            <a:r>
              <a:rPr lang="en-US"/>
              <a:t>; </a:t>
            </a:r>
            <a:r>
              <a:rPr lang="en-US">
                <a:hlinkClick r:id="rId5"/>
              </a:rPr>
              <a:t>Wyoming 2026 Budget Session  </a:t>
            </a:r>
            <a:endParaRPr lang="en-US"/>
          </a:p>
        </p:txBody>
      </p:sp>
      <p:graphicFrame>
        <p:nvGraphicFramePr>
          <p:cNvPr id="38" name="Table 37">
            <a:extLst>
              <a:ext uri="{FF2B5EF4-FFF2-40B4-BE49-F238E27FC236}">
                <a16:creationId xmlns:a16="http://schemas.microsoft.com/office/drawing/2014/main" id="{87FD2F0F-410A-B527-61EB-271BFF05F6F8}"/>
              </a:ext>
            </a:extLst>
          </p:cNvPr>
          <p:cNvGraphicFramePr>
            <a:graphicFrameLocks noGrp="1"/>
          </p:cNvGraphicFramePr>
          <p:nvPr>
            <p:extLst>
              <p:ext uri="{D42A27DB-BD31-4B8C-83A1-F6EECF244321}">
                <p14:modId xmlns:p14="http://schemas.microsoft.com/office/powerpoint/2010/main" val="2174090316"/>
              </p:ext>
            </p:extLst>
          </p:nvPr>
        </p:nvGraphicFramePr>
        <p:xfrm>
          <a:off x="676706" y="1562410"/>
          <a:ext cx="10908742" cy="4299148"/>
        </p:xfrm>
        <a:graphic>
          <a:graphicData uri="http://schemas.openxmlformats.org/drawingml/2006/table">
            <a:tbl>
              <a:tblPr firstRow="1" bandRow="1">
                <a:tableStyleId>{3B4B98B0-60AC-42C2-AFA5-B58CD77FA1E5}</a:tableStyleId>
              </a:tblPr>
              <a:tblGrid>
                <a:gridCol w="1514403">
                  <a:extLst>
                    <a:ext uri="{9D8B030D-6E8A-4147-A177-3AD203B41FA5}">
                      <a16:colId xmlns:a16="http://schemas.microsoft.com/office/drawing/2014/main" val="4250936716"/>
                    </a:ext>
                  </a:extLst>
                </a:gridCol>
                <a:gridCol w="6771736">
                  <a:extLst>
                    <a:ext uri="{9D8B030D-6E8A-4147-A177-3AD203B41FA5}">
                      <a16:colId xmlns:a16="http://schemas.microsoft.com/office/drawing/2014/main" val="2651095597"/>
                    </a:ext>
                  </a:extLst>
                </a:gridCol>
                <a:gridCol w="1182182">
                  <a:extLst>
                    <a:ext uri="{9D8B030D-6E8A-4147-A177-3AD203B41FA5}">
                      <a16:colId xmlns:a16="http://schemas.microsoft.com/office/drawing/2014/main" val="3993650833"/>
                    </a:ext>
                  </a:extLst>
                </a:gridCol>
                <a:gridCol w="1440421">
                  <a:extLst>
                    <a:ext uri="{9D8B030D-6E8A-4147-A177-3AD203B41FA5}">
                      <a16:colId xmlns:a16="http://schemas.microsoft.com/office/drawing/2014/main" val="4066476534"/>
                    </a:ext>
                  </a:extLst>
                </a:gridCol>
              </a:tblGrid>
              <a:tr h="343392">
                <a:tc>
                  <a:txBody>
                    <a:bodyPr/>
                    <a:lstStyle/>
                    <a:p>
                      <a:r>
                        <a:rPr lang="en-US" sz="1600" dirty="0">
                          <a:latin typeface="Aptos" panose="020B0004020202020204" pitchFamily="34" charset="0"/>
                        </a:rPr>
                        <a:t>State</a:t>
                      </a:r>
                    </a:p>
                  </a:txBody>
                  <a:tcPr/>
                </a:tc>
                <a:tc>
                  <a:txBody>
                    <a:bodyPr/>
                    <a:lstStyle/>
                    <a:p>
                      <a:r>
                        <a:rPr lang="en-US" sz="1600">
                          <a:latin typeface="Aptos" panose="020B0004020202020204" pitchFamily="34" charset="0"/>
                        </a:rPr>
                        <a:t>Notable Legislation</a:t>
                      </a:r>
                    </a:p>
                  </a:txBody>
                  <a:tcPr/>
                </a:tc>
                <a:tc>
                  <a:txBody>
                    <a:bodyPr/>
                    <a:lstStyle/>
                    <a:p>
                      <a:r>
                        <a:rPr lang="en-US" sz="1600">
                          <a:latin typeface="Aptos" panose="020B0004020202020204" pitchFamily="34" charset="0"/>
                        </a:rPr>
                        <a:t>Adjourned</a:t>
                      </a:r>
                    </a:p>
                  </a:txBody>
                  <a:tcPr/>
                </a:tc>
                <a:tc>
                  <a:txBody>
                    <a:bodyPr/>
                    <a:lstStyle/>
                    <a:p>
                      <a:r>
                        <a:rPr lang="en-US" sz="1600">
                          <a:latin typeface="Aptos" panose="020B0004020202020204" pitchFamily="34" charset="0"/>
                        </a:rPr>
                        <a:t>Bills Enacted</a:t>
                      </a:r>
                    </a:p>
                  </a:txBody>
                  <a:tcPr/>
                </a:tc>
                <a:extLst>
                  <a:ext uri="{0D108BD9-81ED-4DB2-BD59-A6C34878D82A}">
                    <a16:rowId xmlns:a16="http://schemas.microsoft.com/office/drawing/2014/main" val="2163159664"/>
                  </a:ext>
                </a:extLst>
              </a:tr>
              <a:tr h="1081878">
                <a:tc>
                  <a:txBody>
                    <a:bodyPr/>
                    <a:lstStyle/>
                    <a:p>
                      <a:pPr algn="l"/>
                      <a:r>
                        <a:rPr lang="en-US" sz="1600" b="1">
                          <a:solidFill>
                            <a:srgbClr val="8A5DB5"/>
                          </a:solidFill>
                          <a:latin typeface="Aptos" panose="020B0004020202020204" pitchFamily="34" charset="0"/>
                        </a:rPr>
                        <a:t>South </a:t>
                      </a:r>
                    </a:p>
                    <a:p>
                      <a:pPr algn="l"/>
                      <a:r>
                        <a:rPr lang="en-US" sz="1600" b="1">
                          <a:solidFill>
                            <a:srgbClr val="8A5DB5"/>
                          </a:solidFill>
                          <a:latin typeface="Aptos" panose="020B0004020202020204" pitchFamily="34" charset="0"/>
                        </a:rPr>
                        <a:t>Dakota</a:t>
                      </a:r>
                      <a:endParaRPr lang="en-US" sz="1600">
                        <a:latin typeface="Aptos" panose="020B0004020202020204" pitchFamily="34" charset="0"/>
                      </a:endParaRPr>
                    </a:p>
                  </a:txBody>
                  <a:tcPr anchor="ctr"/>
                </a:tc>
                <a:tc>
                  <a:txBody>
                    <a:bodyPr/>
                    <a:lstStyle/>
                    <a:p>
                      <a:pPr marL="171450" indent="-171450">
                        <a:buFont typeface="Arial" panose="020B0604020202020204" pitchFamily="34" charset="0"/>
                        <a:buChar char="•"/>
                      </a:pPr>
                      <a:r>
                        <a:rPr lang="en-US" sz="1400" dirty="0">
                          <a:latin typeface="Aptos" panose="020B0004020202020204" pitchFamily="34" charset="0"/>
                          <a:hlinkClick r:id="rId6"/>
                        </a:rPr>
                        <a:t>HB 1038</a:t>
                      </a:r>
                      <a:r>
                        <a:rPr lang="en-US" sz="1400" dirty="0">
                          <a:latin typeface="Aptos" panose="020B0004020202020204" pitchFamily="34" charset="0"/>
                        </a:rPr>
                        <a:t> allows a public utility to charge a </a:t>
                      </a:r>
                      <a:r>
                        <a:rPr lang="en-US" sz="1400" dirty="0">
                          <a:solidFill>
                            <a:schemeClr val="tx1"/>
                          </a:solidFill>
                          <a:latin typeface="Aptos" panose="020B0004020202020204" pitchFamily="34" charset="0"/>
                        </a:rPr>
                        <a:t>data center for the actual electrical costs attributable to them, for those with a peak demand of ten megawatts </a:t>
                      </a:r>
                      <a:r>
                        <a:rPr lang="en-US" sz="1400" dirty="0">
                          <a:latin typeface="Aptos" panose="020B0004020202020204" pitchFamily="34" charset="0"/>
                        </a:rPr>
                        <a:t>or greater</a:t>
                      </a:r>
                    </a:p>
                    <a:p>
                      <a:pPr marL="171450" indent="-171450">
                        <a:buFont typeface="Arial" panose="020B0604020202020204" pitchFamily="34" charset="0"/>
                        <a:buChar char="•"/>
                      </a:pPr>
                      <a:r>
                        <a:rPr lang="en-US" sz="1400" dirty="0">
                          <a:latin typeface="Aptos" panose="020B0004020202020204" pitchFamily="34" charset="0"/>
                          <a:hlinkClick r:id="rId7"/>
                        </a:rPr>
                        <a:t>SB 45</a:t>
                      </a:r>
                      <a:r>
                        <a:rPr lang="en-US" sz="1400" dirty="0">
                          <a:latin typeface="Aptos" panose="020B0004020202020204" pitchFamily="34" charset="0"/>
                        </a:rPr>
                        <a:t> prohibits the </a:t>
                      </a:r>
                      <a:r>
                        <a:rPr lang="en-US" sz="1400" dirty="0">
                          <a:solidFill>
                            <a:schemeClr val="tx1"/>
                          </a:solidFill>
                          <a:latin typeface="Aptos" panose="020B0004020202020204" pitchFamily="34" charset="0"/>
                        </a:rPr>
                        <a:t>sale of intoxicating cannabinoid products to anyone younger than </a:t>
                      </a:r>
                      <a:r>
                        <a:rPr lang="en-US" sz="1400" dirty="0">
                          <a:latin typeface="Aptos" panose="020B0004020202020204" pitchFamily="34" charset="0"/>
                        </a:rPr>
                        <a:t>21</a:t>
                      </a:r>
                    </a:p>
                  </a:txBody>
                  <a:tcPr anchor="ctr"/>
                </a:tc>
                <a:tc>
                  <a:txBody>
                    <a:bodyPr/>
                    <a:lstStyle/>
                    <a:p>
                      <a:pPr algn="r"/>
                      <a:r>
                        <a:rPr lang="en-US" sz="1400">
                          <a:latin typeface="Aptos" panose="020B0004020202020204" pitchFamily="34" charset="0"/>
                        </a:rPr>
                        <a:t>March 30</a:t>
                      </a:r>
                    </a:p>
                  </a:txBody>
                  <a:tcPr anchor="ctr"/>
                </a:tc>
                <a:tc>
                  <a:txBody>
                    <a:bodyPr/>
                    <a:lstStyle/>
                    <a:p>
                      <a:pPr algn="r"/>
                      <a:r>
                        <a:rPr lang="en-US" sz="1400">
                          <a:latin typeface="Aptos" panose="020B0004020202020204" pitchFamily="34" charset="0"/>
                        </a:rPr>
                        <a:t>240</a:t>
                      </a:r>
                    </a:p>
                  </a:txBody>
                  <a:tcPr anchor="ctr"/>
                </a:tc>
                <a:extLst>
                  <a:ext uri="{0D108BD9-81ED-4DB2-BD59-A6C34878D82A}">
                    <a16:rowId xmlns:a16="http://schemas.microsoft.com/office/drawing/2014/main" val="373917293"/>
                  </a:ext>
                </a:extLst>
              </a:tr>
              <a:tr h="960394">
                <a:tc>
                  <a:txBody>
                    <a:bodyPr/>
                    <a:lstStyle/>
                    <a:p>
                      <a:pPr algn="l"/>
                      <a:r>
                        <a:rPr lang="en-US" sz="1600" b="1">
                          <a:solidFill>
                            <a:srgbClr val="8A5DB5"/>
                          </a:solidFill>
                          <a:latin typeface="Aptos" panose="020B0004020202020204" pitchFamily="34" charset="0"/>
                        </a:rPr>
                        <a:t>West </a:t>
                      </a:r>
                    </a:p>
                    <a:p>
                      <a:pPr algn="l"/>
                      <a:r>
                        <a:rPr lang="en-US" sz="1600" b="1">
                          <a:solidFill>
                            <a:srgbClr val="8A5DB5"/>
                          </a:solidFill>
                          <a:latin typeface="Aptos" panose="020B0004020202020204" pitchFamily="34" charset="0"/>
                        </a:rPr>
                        <a:t>Virginia</a:t>
                      </a:r>
                      <a:endParaRPr lang="en-US" sz="1600">
                        <a:latin typeface="Aptos" panose="020B0004020202020204" pitchFamily="34" charset="0"/>
                      </a:endParaRPr>
                    </a:p>
                  </a:txBody>
                  <a:tcPr anchor="ctr"/>
                </a:tc>
                <a:tc>
                  <a:txBody>
                    <a:bodyPr/>
                    <a:lstStyle/>
                    <a:p>
                      <a:pPr marL="171450" indent="-171450">
                        <a:buFont typeface="Arial" panose="020B0604020202020204" pitchFamily="34" charset="0"/>
                        <a:buChar char="•"/>
                      </a:pPr>
                      <a:r>
                        <a:rPr lang="en-US" sz="1400">
                          <a:latin typeface="Aptos" panose="020B0004020202020204" pitchFamily="34" charset="0"/>
                          <a:hlinkClick r:id="rId8"/>
                        </a:rPr>
                        <a:t>SB 392</a:t>
                      </a:r>
                      <a:r>
                        <a:rPr lang="en-US" sz="1400">
                          <a:solidFill>
                            <a:srgbClr val="FF0000"/>
                          </a:solidFill>
                          <a:latin typeface="Aptos" panose="020B0004020202020204" pitchFamily="34" charset="0"/>
                        </a:rPr>
                        <a:t> </a:t>
                      </a:r>
                      <a:r>
                        <a:rPr lang="en-US" sz="1400">
                          <a:solidFill>
                            <a:schemeClr val="tx1"/>
                          </a:solidFill>
                          <a:latin typeface="Aptos" panose="020B0004020202020204" pitchFamily="34" charset="0"/>
                        </a:rPr>
                        <a:t>reduces personal </a:t>
                      </a:r>
                      <a:r>
                        <a:rPr lang="en-US" sz="1400">
                          <a:solidFill>
                            <a:schemeClr val="tx1"/>
                          </a:solidFill>
                          <a:latin typeface="Aptos" panose="020B0004020202020204" pitchFamily="34" charset="0"/>
                          <a:hlinkClick r:id="rId9"/>
                        </a:rPr>
                        <a:t>income taxes</a:t>
                      </a:r>
                      <a:r>
                        <a:rPr lang="en-US" sz="1400">
                          <a:solidFill>
                            <a:schemeClr val="tx1"/>
                          </a:solidFill>
                          <a:latin typeface="Aptos" panose="020B0004020202020204" pitchFamily="34" charset="0"/>
                        </a:rPr>
                        <a:t> by 5%; </a:t>
                      </a:r>
                      <a:r>
                        <a:rPr lang="en-US" sz="1400">
                          <a:solidFill>
                            <a:schemeClr val="tx1"/>
                          </a:solidFill>
                          <a:latin typeface="Aptos" panose="020B0004020202020204" pitchFamily="34" charset="0"/>
                          <a:hlinkClick r:id="rId10"/>
                        </a:rPr>
                        <a:t>SB393</a:t>
                      </a:r>
                      <a:r>
                        <a:rPr lang="en-US" sz="1400">
                          <a:solidFill>
                            <a:schemeClr val="tx1"/>
                          </a:solidFill>
                          <a:latin typeface="Aptos" panose="020B0004020202020204" pitchFamily="34" charset="0"/>
                        </a:rPr>
                        <a:t> and </a:t>
                      </a:r>
                      <a:r>
                        <a:rPr lang="en-US" sz="1400">
                          <a:solidFill>
                            <a:schemeClr val="tx1"/>
                          </a:solidFill>
                          <a:latin typeface="Aptos" panose="020B0004020202020204" pitchFamily="34" charset="0"/>
                          <a:hlinkClick r:id="rId11"/>
                        </a:rPr>
                        <a:t>SB400</a:t>
                      </a:r>
                      <a:r>
                        <a:rPr lang="en-US" sz="1400">
                          <a:solidFill>
                            <a:schemeClr val="tx1"/>
                          </a:solidFill>
                          <a:latin typeface="Aptos" panose="020B0004020202020204" pitchFamily="34" charset="0"/>
                        </a:rPr>
                        <a:t> align state tax code with permanent provisions of the 2025 GOP federal </a:t>
                      </a:r>
                      <a:r>
                        <a:rPr lang="en-US" sz="1400">
                          <a:latin typeface="Aptos" panose="020B0004020202020204" pitchFamily="34" charset="0"/>
                        </a:rPr>
                        <a:t>tax bill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ptos" panose="020B0004020202020204" pitchFamily="34" charset="0"/>
                          <a:hlinkClick r:id="rId12"/>
                        </a:rPr>
                        <a:t>HB 4009</a:t>
                      </a:r>
                      <a:r>
                        <a:rPr lang="en-US" sz="1400">
                          <a:latin typeface="Aptos" panose="020B0004020202020204" pitchFamily="34" charset="0"/>
                        </a:rPr>
                        <a:t> establishes a voluntary </a:t>
                      </a:r>
                      <a:r>
                        <a:rPr lang="en-US" sz="1400">
                          <a:latin typeface="Aptos" panose="020B0004020202020204" pitchFamily="34" charset="0"/>
                          <a:hlinkClick r:id="rId13"/>
                        </a:rPr>
                        <a:t>portable benefit plan</a:t>
                      </a:r>
                      <a:r>
                        <a:rPr lang="en-US" sz="1400">
                          <a:latin typeface="Aptos" panose="020B0004020202020204" pitchFamily="34" charset="0"/>
                        </a:rPr>
                        <a:t> </a:t>
                      </a:r>
                      <a:r>
                        <a:rPr lang="en-US" sz="1400">
                          <a:solidFill>
                            <a:schemeClr val="tx1"/>
                          </a:solidFill>
                          <a:latin typeface="Aptos" panose="020B0004020202020204" pitchFamily="34" charset="0"/>
                        </a:rPr>
                        <a:t>for gig workers</a:t>
                      </a:r>
                      <a:endParaRPr lang="en-US" sz="1400" strike="sngStrike">
                        <a:solidFill>
                          <a:schemeClr val="tx1"/>
                        </a:solidFill>
                        <a:latin typeface="Aptos" panose="020B0004020202020204" pitchFamily="34" charset="0"/>
                      </a:endParaRPr>
                    </a:p>
                  </a:txBody>
                  <a:tcPr anchor="ctr"/>
                </a:tc>
                <a:tc>
                  <a:txBody>
                    <a:bodyPr/>
                    <a:lstStyle/>
                    <a:p>
                      <a:pPr algn="r"/>
                      <a:r>
                        <a:rPr lang="en-US" sz="1400">
                          <a:latin typeface="Aptos" panose="020B0004020202020204" pitchFamily="34" charset="0"/>
                        </a:rPr>
                        <a:t>March 14</a:t>
                      </a:r>
                    </a:p>
                  </a:txBody>
                  <a:tcPr anchor="ctr"/>
                </a:tc>
                <a:tc>
                  <a:txBody>
                    <a:bodyPr/>
                    <a:lstStyle/>
                    <a:p>
                      <a:pPr algn="r"/>
                      <a:r>
                        <a:rPr lang="en-US" sz="1400">
                          <a:latin typeface="Aptos" panose="020B0004020202020204" pitchFamily="34" charset="0"/>
                        </a:rPr>
                        <a:t>290+</a:t>
                      </a:r>
                    </a:p>
                  </a:txBody>
                  <a:tcPr anchor="ctr"/>
                </a:tc>
                <a:extLst>
                  <a:ext uri="{0D108BD9-81ED-4DB2-BD59-A6C34878D82A}">
                    <a16:rowId xmlns:a16="http://schemas.microsoft.com/office/drawing/2014/main" val="2934888508"/>
                  </a:ext>
                </a:extLst>
              </a:tr>
              <a:tr h="953090">
                <a:tc>
                  <a:txBody>
                    <a:bodyPr/>
                    <a:lstStyle/>
                    <a:p>
                      <a:pPr algn="l"/>
                      <a:r>
                        <a:rPr lang="en-US" sz="1600" b="1">
                          <a:solidFill>
                            <a:srgbClr val="8A5DB5"/>
                          </a:solidFill>
                          <a:latin typeface="Aptos" panose="020B0004020202020204" pitchFamily="34" charset="0"/>
                        </a:rPr>
                        <a:t>Wisconsin</a:t>
                      </a:r>
                      <a:endParaRPr lang="en-US" sz="1600">
                        <a:latin typeface="Aptos" panose="020B0004020202020204" pitchFamily="34" charset="0"/>
                      </a:endParaRPr>
                    </a:p>
                  </a:txBody>
                  <a:tcPr anchor="ctr"/>
                </a:tc>
                <a:tc>
                  <a:txBody>
                    <a:bodyPr/>
                    <a:lstStyle/>
                    <a:p>
                      <a:pPr marL="171450" indent="-171450">
                        <a:buFont typeface="Arial" panose="020B0604020202020204" pitchFamily="34" charset="0"/>
                        <a:buChar char="•"/>
                      </a:pPr>
                      <a:r>
                        <a:rPr lang="en-US" sz="1400">
                          <a:latin typeface="Aptos" panose="020B0004020202020204" pitchFamily="34" charset="0"/>
                          <a:hlinkClick r:id="rId14"/>
                        </a:rPr>
                        <a:t>AB 180</a:t>
                      </a:r>
                      <a:r>
                        <a:rPr lang="en-US" sz="1400">
                          <a:latin typeface="Aptos" panose="020B0004020202020204" pitchFamily="34" charset="0"/>
                        </a:rPr>
                        <a:t> prohibits the use of </a:t>
                      </a:r>
                      <a:r>
                        <a:rPr lang="en-US" sz="1400">
                          <a:latin typeface="Aptos" panose="020B0004020202020204" pitchFamily="34" charset="0"/>
                          <a:hlinkClick r:id="rId15"/>
                        </a:rPr>
                        <a:t>food access benefits</a:t>
                      </a:r>
                      <a:r>
                        <a:rPr lang="en-US" sz="1400">
                          <a:latin typeface="Aptos" panose="020B0004020202020204" pitchFamily="34" charset="0"/>
                        </a:rPr>
                        <a:t> to purchase candy and soda</a:t>
                      </a:r>
                    </a:p>
                  </a:txBody>
                  <a:tcPr anchor="ctr"/>
                </a:tc>
                <a:tc>
                  <a:txBody>
                    <a:bodyPr/>
                    <a:lstStyle/>
                    <a:p>
                      <a:pPr algn="r"/>
                      <a:r>
                        <a:rPr lang="en-US" sz="1400" dirty="0">
                          <a:latin typeface="Aptos" panose="020B0004020202020204" pitchFamily="34" charset="0"/>
                        </a:rPr>
                        <a:t>March 19</a:t>
                      </a:r>
                      <a:br>
                        <a:rPr lang="en-US" sz="1400" dirty="0">
                          <a:latin typeface="Aptos" panose="020B0004020202020204" pitchFamily="34" charset="0"/>
                        </a:rPr>
                      </a:br>
                      <a:r>
                        <a:rPr lang="en-US" sz="1400" dirty="0">
                          <a:latin typeface="Aptos" panose="020B0004020202020204" pitchFamily="34" charset="0"/>
                          <a:hlinkClick r:id="rId16"/>
                        </a:rPr>
                        <a:t>April special</a:t>
                      </a:r>
                      <a:endParaRPr lang="en-US" sz="1400" dirty="0">
                        <a:latin typeface="Aptos" panose="020B0004020202020204" pitchFamily="34" charset="0"/>
                      </a:endParaRPr>
                    </a:p>
                  </a:txBody>
                  <a:tcPr anchor="ctr"/>
                </a:tc>
                <a:tc>
                  <a:txBody>
                    <a:bodyPr/>
                    <a:lstStyle/>
                    <a:p>
                      <a:pPr algn="r"/>
                      <a:r>
                        <a:rPr lang="en-US" sz="1400">
                          <a:latin typeface="Aptos" panose="020B0004020202020204" pitchFamily="34" charset="0"/>
                        </a:rPr>
                        <a:t>160+</a:t>
                      </a:r>
                    </a:p>
                  </a:txBody>
                  <a:tcPr anchor="ctr"/>
                </a:tc>
                <a:extLst>
                  <a:ext uri="{0D108BD9-81ED-4DB2-BD59-A6C34878D82A}">
                    <a16:rowId xmlns:a16="http://schemas.microsoft.com/office/drawing/2014/main" val="495232976"/>
                  </a:ext>
                </a:extLst>
              </a:tr>
              <a:tr h="960394">
                <a:tc>
                  <a:txBody>
                    <a:bodyPr/>
                    <a:lstStyle/>
                    <a:p>
                      <a:pPr algn="l"/>
                      <a:r>
                        <a:rPr lang="en-US" sz="1600" b="1">
                          <a:solidFill>
                            <a:srgbClr val="8A5DB5"/>
                          </a:solidFill>
                          <a:latin typeface="Aptos" panose="020B0004020202020204" pitchFamily="34" charset="0"/>
                        </a:rPr>
                        <a:t>Wyoming</a:t>
                      </a:r>
                      <a:endParaRPr lang="en-US" sz="1600">
                        <a:latin typeface="Aptos" panose="020B0004020202020204" pitchFamily="34" charset="0"/>
                      </a:endParaRPr>
                    </a:p>
                  </a:txBody>
                  <a:tcPr anchor="ctr"/>
                </a:tc>
                <a:tc>
                  <a:txBody>
                    <a:bodyPr/>
                    <a:lstStyle/>
                    <a:p>
                      <a:pPr marL="171450" indent="-171450">
                        <a:buFont typeface="Arial" panose="020B0604020202020204" pitchFamily="34" charset="0"/>
                        <a:buChar char="•"/>
                      </a:pPr>
                      <a:r>
                        <a:rPr lang="en-US" sz="1400">
                          <a:latin typeface="Aptos" panose="020B0004020202020204" pitchFamily="34" charset="0"/>
                          <a:hlinkClick r:id="rId17"/>
                        </a:rPr>
                        <a:t>HB 96</a:t>
                      </a:r>
                      <a:r>
                        <a:rPr lang="en-US" sz="1400">
                          <a:latin typeface="Aptos" panose="020B0004020202020204" pitchFamily="34" charset="0"/>
                        </a:rPr>
                        <a:t> reduces the required age for a concealed carry permit to 18 from 21</a:t>
                      </a:r>
                    </a:p>
                    <a:p>
                      <a:pPr marL="171450" indent="-171450">
                        <a:buFont typeface="Arial" panose="020B0604020202020204" pitchFamily="34" charset="0"/>
                        <a:buChar char="•"/>
                      </a:pPr>
                      <a:r>
                        <a:rPr lang="en-US" sz="1400">
                          <a:latin typeface="Aptos" panose="020B0004020202020204" pitchFamily="34" charset="0"/>
                          <a:hlinkClick r:id="rId18"/>
                        </a:rPr>
                        <a:t>SF41</a:t>
                      </a:r>
                      <a:r>
                        <a:rPr lang="en-US" sz="1400">
                          <a:latin typeface="Aptos" panose="020B0004020202020204" pitchFamily="34" charset="0"/>
                        </a:rPr>
                        <a:t> creates </a:t>
                      </a:r>
                      <a:r>
                        <a:rPr lang="en-US" sz="1400">
                          <a:latin typeface="Aptos" panose="020B0004020202020204" pitchFamily="34" charset="0"/>
                          <a:hlinkClick r:id="rId19"/>
                        </a:rPr>
                        <a:t>portable benefit accounts</a:t>
                      </a:r>
                      <a:r>
                        <a:rPr lang="en-US" sz="1400">
                          <a:latin typeface="Aptos" panose="020B0004020202020204" pitchFamily="34" charset="0"/>
                        </a:rPr>
                        <a:t> </a:t>
                      </a:r>
                      <a:r>
                        <a:rPr lang="en-US" sz="1400">
                          <a:solidFill>
                            <a:schemeClr val="tx1"/>
                          </a:solidFill>
                          <a:latin typeface="Aptos" panose="020B0004020202020204" pitchFamily="34" charset="0"/>
                        </a:rPr>
                        <a:t>for gig workers and </a:t>
                      </a:r>
                      <a:r>
                        <a:rPr lang="en-US" sz="1400">
                          <a:latin typeface="Aptos" panose="020B0004020202020204" pitchFamily="34" charset="0"/>
                        </a:rPr>
                        <a:t>allows employers to contribute to them </a:t>
                      </a:r>
                      <a:r>
                        <a:rPr lang="en-US" sz="1400">
                          <a:solidFill>
                            <a:schemeClr val="tx1"/>
                          </a:solidFill>
                          <a:latin typeface="Aptos" panose="020B0004020202020204" pitchFamily="34" charset="0"/>
                        </a:rPr>
                        <a:t>without affecting their employment classification</a:t>
                      </a:r>
                    </a:p>
                  </a:txBody>
                  <a:tcPr anchor="ctr"/>
                </a:tc>
                <a:tc>
                  <a:txBody>
                    <a:bodyPr/>
                    <a:lstStyle/>
                    <a:p>
                      <a:pPr algn="r"/>
                      <a:r>
                        <a:rPr lang="en-US" sz="1400">
                          <a:latin typeface="Aptos" panose="020B0004020202020204" pitchFamily="34" charset="0"/>
                        </a:rPr>
                        <a:t>March 11</a:t>
                      </a:r>
                    </a:p>
                  </a:txBody>
                  <a:tcPr anchor="ctr"/>
                </a:tc>
                <a:tc>
                  <a:txBody>
                    <a:bodyPr/>
                    <a:lstStyle/>
                    <a:p>
                      <a:pPr algn="r"/>
                      <a:r>
                        <a:rPr lang="en-US" sz="1400">
                          <a:latin typeface="Aptos" panose="020B0004020202020204" pitchFamily="34" charset="0"/>
                        </a:rPr>
                        <a:t>100+</a:t>
                      </a:r>
                    </a:p>
                  </a:txBody>
                  <a:tcPr anchor="ctr"/>
                </a:tc>
                <a:extLst>
                  <a:ext uri="{0D108BD9-81ED-4DB2-BD59-A6C34878D82A}">
                    <a16:rowId xmlns:a16="http://schemas.microsoft.com/office/drawing/2014/main" val="3346722670"/>
                  </a:ext>
                </a:extLst>
              </a:tr>
            </a:tbl>
          </a:graphicData>
        </a:graphic>
      </p:graphicFrame>
      <p:pic>
        <p:nvPicPr>
          <p:cNvPr id="7" name="Graphic 6" descr="Fluorescent Light Bulb with solid fill">
            <a:extLst>
              <a:ext uri="{FF2B5EF4-FFF2-40B4-BE49-F238E27FC236}">
                <a16:creationId xmlns:a16="http://schemas.microsoft.com/office/drawing/2014/main" id="{D1CDCEF4-8499-756A-C7F0-078A858A61B6}"/>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838388" y="2038415"/>
            <a:ext cx="365760" cy="365760"/>
          </a:xfrm>
          <a:prstGeom prst="rect">
            <a:avLst/>
          </a:prstGeom>
        </p:spPr>
      </p:pic>
      <p:pic>
        <p:nvPicPr>
          <p:cNvPr id="11" name="Graphic 10" descr="Tax with solid fill">
            <a:extLst>
              <a:ext uri="{FF2B5EF4-FFF2-40B4-BE49-F238E27FC236}">
                <a16:creationId xmlns:a16="http://schemas.microsoft.com/office/drawing/2014/main" id="{05618813-DEAA-76CA-1C00-23BF98CC4B94}"/>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838388" y="3147301"/>
            <a:ext cx="365760" cy="365760"/>
          </a:xfrm>
          <a:prstGeom prst="rect">
            <a:avLst/>
          </a:prstGeom>
        </p:spPr>
      </p:pic>
      <p:pic>
        <p:nvPicPr>
          <p:cNvPr id="13" name="Graphic 12" descr="Shield with solid fill">
            <a:extLst>
              <a:ext uri="{FF2B5EF4-FFF2-40B4-BE49-F238E27FC236}">
                <a16:creationId xmlns:a16="http://schemas.microsoft.com/office/drawing/2014/main" id="{85E50FC8-04DA-8363-C56F-EABFE7F17D83}"/>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61248" y="5080810"/>
            <a:ext cx="320040" cy="320040"/>
          </a:xfrm>
          <a:prstGeom prst="rect">
            <a:avLst/>
          </a:prstGeom>
        </p:spPr>
      </p:pic>
      <p:pic>
        <p:nvPicPr>
          <p:cNvPr id="17" name="Graphic 16" descr="Construction worker male with solid fill">
            <a:extLst>
              <a:ext uri="{FF2B5EF4-FFF2-40B4-BE49-F238E27FC236}">
                <a16:creationId xmlns:a16="http://schemas.microsoft.com/office/drawing/2014/main" id="{AD27B842-5262-6438-9EDF-2C221FA94421}"/>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38388" y="5406936"/>
            <a:ext cx="365760" cy="365760"/>
          </a:xfrm>
          <a:prstGeom prst="rect">
            <a:avLst/>
          </a:prstGeom>
        </p:spPr>
      </p:pic>
      <p:pic>
        <p:nvPicPr>
          <p:cNvPr id="18" name="Graphic 17" descr="Construction worker male with solid fill">
            <a:extLst>
              <a:ext uri="{FF2B5EF4-FFF2-40B4-BE49-F238E27FC236}">
                <a16:creationId xmlns:a16="http://schemas.microsoft.com/office/drawing/2014/main" id="{4CE29CC8-9E91-FB89-691F-40EB434E0B5F}"/>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38388" y="3598604"/>
            <a:ext cx="365760" cy="365760"/>
          </a:xfrm>
          <a:prstGeom prst="rect">
            <a:avLst/>
          </a:prstGeom>
        </p:spPr>
      </p:pic>
      <p:pic>
        <p:nvPicPr>
          <p:cNvPr id="24" name="Graphic 23" descr="Tractor with solid fill">
            <a:extLst>
              <a:ext uri="{FF2B5EF4-FFF2-40B4-BE49-F238E27FC236}">
                <a16:creationId xmlns:a16="http://schemas.microsoft.com/office/drawing/2014/main" id="{AB31637C-7AC3-DE38-B07A-41F8A29E0B74}"/>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838388" y="4321270"/>
            <a:ext cx="365760" cy="365760"/>
          </a:xfrm>
          <a:prstGeom prst="rect">
            <a:avLst/>
          </a:prstGeom>
        </p:spPr>
      </p:pic>
      <p:pic>
        <p:nvPicPr>
          <p:cNvPr id="8" name="Picture 7">
            <a:extLst>
              <a:ext uri="{FF2B5EF4-FFF2-40B4-BE49-F238E27FC236}">
                <a16:creationId xmlns:a16="http://schemas.microsoft.com/office/drawing/2014/main" id="{16832531-016F-ED89-2710-D84D6C6F0F5F}"/>
              </a:ext>
            </a:extLst>
          </p:cNvPr>
          <p:cNvPicPr>
            <a:picLocks noChangeAspect="1"/>
          </p:cNvPicPr>
          <p:nvPr/>
        </p:nvPicPr>
        <p:blipFill>
          <a:blip r:embed="rId25">
            <a:duotone>
              <a:schemeClr val="accent4">
                <a:shade val="45000"/>
                <a:satMod val="135000"/>
              </a:schemeClr>
              <a:prstClr val="white"/>
            </a:duotone>
          </a:blip>
          <a:stretch>
            <a:fillRect/>
          </a:stretch>
        </p:blipFill>
        <p:spPr>
          <a:xfrm>
            <a:off x="1861249" y="2597515"/>
            <a:ext cx="320040" cy="316040"/>
          </a:xfrm>
          <a:prstGeom prst="rect">
            <a:avLst/>
          </a:prstGeom>
        </p:spPr>
      </p:pic>
    </p:spTree>
    <p:extLst>
      <p:ext uri="{BB962C8B-B14F-4D97-AF65-F5344CB8AC3E}">
        <p14:creationId xmlns:p14="http://schemas.microsoft.com/office/powerpoint/2010/main" val="2343980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DB8B3DD-EBD1-4EC8-B86F-7D89B4DAA2C9}"/>
              </a:ext>
            </a:extLst>
          </p:cNvPr>
          <p:cNvSpPr txBox="1">
            <a:spLocks/>
          </p:cNvSpPr>
          <p:nvPr/>
        </p:nvSpPr>
        <p:spPr>
          <a:xfrm>
            <a:off x="6094413" y="1694316"/>
            <a:ext cx="3656648" cy="3964542"/>
          </a:xfrm>
          <a:prstGeom prst="rect">
            <a:avLst/>
          </a:prstGeom>
        </p:spPr>
        <p:txBody>
          <a:bodyPr/>
          <a:lstStyle>
            <a:lvl1pPr marL="0">
              <a:defRPr lang="en-US" sz="1500" b="1" dirty="0" smtClean="0">
                <a:solidFill>
                  <a:schemeClr val="tx1"/>
                </a:solidFill>
                <a:latin typeface="Arial" charset="0"/>
                <a:ea typeface="Arial" charset="0"/>
                <a:cs typeface="Arial" charset="0"/>
              </a:defRPr>
            </a:lvl1pPr>
            <a:lvl2pPr marL="342900">
              <a:defRPr>
                <a:latin typeface="Arial" charset="0"/>
                <a:ea typeface="Arial" charset="0"/>
                <a:cs typeface="Arial" charset="0"/>
              </a:defRPr>
            </a:lvl2pPr>
            <a:lvl3pPr marL="685800">
              <a:defRPr>
                <a:latin typeface="Arial" charset="0"/>
                <a:ea typeface="Arial" charset="0"/>
                <a:cs typeface="Arial" charset="0"/>
              </a:defRPr>
            </a:lvl3pPr>
            <a:lvl4pPr marL="1028700">
              <a:defRPr>
                <a:latin typeface="Arial" charset="0"/>
                <a:ea typeface="Arial" charset="0"/>
                <a:cs typeface="Arial" charset="0"/>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defRPr/>
            </a:pPr>
            <a:endParaRPr b="0">
              <a:solidFill>
                <a:srgbClr val="1E1E1E"/>
              </a:solidFill>
              <a:latin typeface="Arial" panose="020B0604020202020204"/>
            </a:endParaRPr>
          </a:p>
          <a:p>
            <a:pPr marL="285664" indent="-285664">
              <a:buFont typeface="Arial" panose="020B0604020202020204" pitchFamily="34" charset="0"/>
              <a:buChar char="•"/>
              <a:defRPr/>
            </a:pPr>
            <a:endParaRPr b="0">
              <a:solidFill>
                <a:srgbClr val="1E1E1E"/>
              </a:solidFill>
              <a:latin typeface="Arial" panose="020B0604020202020204"/>
            </a:endParaRPr>
          </a:p>
          <a:p>
            <a:pPr marL="285664" indent="-285664">
              <a:buFont typeface="Arial" panose="020B0604020202020204" pitchFamily="34" charset="0"/>
              <a:buChar char="•"/>
              <a:defRPr/>
            </a:pPr>
            <a:endParaRPr b="0" kern="0">
              <a:solidFill>
                <a:srgbClr val="000000"/>
              </a:solidFill>
            </a:endParaRPr>
          </a:p>
          <a:p>
            <a:pPr marL="285664" indent="-285664">
              <a:buFont typeface="Arial" panose="020B0604020202020204" pitchFamily="34" charset="0"/>
              <a:buChar char="•"/>
              <a:defRPr/>
            </a:pPr>
            <a:endParaRPr b="0" kern="0">
              <a:solidFill>
                <a:srgbClr val="000000"/>
              </a:solidFill>
            </a:endParaRPr>
          </a:p>
          <a:p>
            <a:pPr>
              <a:defRPr/>
            </a:pPr>
            <a:endParaRPr b="0" kern="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0AC3B-A3BA-5B28-8745-0C6B0F7254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7F7CF8-2B60-E06F-E227-A6356AEC186F}"/>
              </a:ext>
            </a:extLst>
          </p:cNvPr>
          <p:cNvSpPr>
            <a:spLocks noGrp="1"/>
          </p:cNvSpPr>
          <p:nvPr>
            <p:ph type="ctrTitle"/>
          </p:nvPr>
        </p:nvSpPr>
        <p:spPr/>
        <p:txBody>
          <a:bodyPr/>
          <a:lstStyle/>
          <a:p>
            <a:r>
              <a:rPr lang="en-US"/>
              <a:t>State Legislative Sessions</a:t>
            </a:r>
            <a:br>
              <a:rPr lang="en-US"/>
            </a:br>
            <a:r>
              <a:rPr lang="en-US">
                <a:solidFill>
                  <a:srgbClr val="8A5DB5"/>
                </a:solidFill>
              </a:rPr>
              <a:t>June Adjournments</a:t>
            </a:r>
          </a:p>
        </p:txBody>
      </p:sp>
    </p:spTree>
    <p:extLst>
      <p:ext uri="{BB962C8B-B14F-4D97-AF65-F5344CB8AC3E}">
        <p14:creationId xmlns:p14="http://schemas.microsoft.com/office/powerpoint/2010/main" val="33022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0A4A7-684C-7F29-06BA-EF2BE5B04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8EF21-C9EE-5397-DFC2-6F42C03403DA}"/>
              </a:ext>
            </a:extLst>
          </p:cNvPr>
          <p:cNvSpPr>
            <a:spLocks noGrp="1"/>
          </p:cNvSpPr>
          <p:nvPr>
            <p:ph type="title"/>
          </p:nvPr>
        </p:nvSpPr>
        <p:spPr/>
        <p:txBody>
          <a:bodyPr/>
          <a:lstStyle/>
          <a:p>
            <a:r>
              <a:rPr lang="en-US" dirty="0">
                <a:latin typeface="Aptos Black" panose="020B0004020202020204" pitchFamily="34" charset="0"/>
              </a:rPr>
              <a:t>Arizona</a:t>
            </a:r>
            <a:r>
              <a:rPr lang="en-US" dirty="0"/>
              <a:t>: Tax Conformity, Data Center, Voter ID Policies Pass</a:t>
            </a:r>
          </a:p>
        </p:txBody>
      </p:sp>
      <p:sp>
        <p:nvSpPr>
          <p:cNvPr id="3" name="Slide Number Placeholder 2">
            <a:extLst>
              <a:ext uri="{FF2B5EF4-FFF2-40B4-BE49-F238E27FC236}">
                <a16:creationId xmlns:a16="http://schemas.microsoft.com/office/drawing/2014/main" id="{9584A8A4-67FC-A180-63A4-E785C71F787F}"/>
              </a:ext>
            </a:extLst>
          </p:cNvPr>
          <p:cNvSpPr>
            <a:spLocks noGrp="1"/>
          </p:cNvSpPr>
          <p:nvPr>
            <p:ph type="sldNum" sz="quarter" idx="10"/>
          </p:nvPr>
        </p:nvSpPr>
        <p:spPr/>
        <p:txBody>
          <a:bodyPr/>
          <a:lstStyle/>
          <a:p>
            <a:fld id="{233A6ECB-A6F5-154E-941C-89FF089A4B22}" type="slidenum">
              <a:rPr lang="en-US" smtClean="0"/>
              <a:pPr/>
              <a:t>5</a:t>
            </a:fld>
            <a:endParaRPr lang="en-US"/>
          </a:p>
        </p:txBody>
      </p:sp>
      <p:graphicFrame>
        <p:nvGraphicFramePr>
          <p:cNvPr id="26" name="Diagram 25">
            <a:extLst>
              <a:ext uri="{FF2B5EF4-FFF2-40B4-BE49-F238E27FC236}">
                <a16:creationId xmlns:a16="http://schemas.microsoft.com/office/drawing/2014/main" id="{E5ADC794-C0B1-3CBD-B6BC-8F431D4CECA4}"/>
              </a:ext>
            </a:extLst>
          </p:cNvPr>
          <p:cNvGraphicFramePr/>
          <p:nvPr>
            <p:extLst>
              <p:ext uri="{D42A27DB-BD31-4B8C-83A1-F6EECF244321}">
                <p14:modId xmlns:p14="http://schemas.microsoft.com/office/powerpoint/2010/main" val="3500507466"/>
              </p:ext>
            </p:extLst>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C00217C2-E451-0C78-481D-61D4E0DCEB25}"/>
              </a:ext>
            </a:extLst>
          </p:cNvPr>
          <p:cNvSpPr txBox="1"/>
          <p:nvPr/>
        </p:nvSpPr>
        <p:spPr>
          <a:xfrm>
            <a:off x="1277472" y="1557254"/>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Tax Conformity</a:t>
            </a:r>
          </a:p>
        </p:txBody>
      </p:sp>
      <p:sp>
        <p:nvSpPr>
          <p:cNvPr id="30" name="TextBox 29">
            <a:extLst>
              <a:ext uri="{FF2B5EF4-FFF2-40B4-BE49-F238E27FC236}">
                <a16:creationId xmlns:a16="http://schemas.microsoft.com/office/drawing/2014/main" id="{CBB8CB26-6FD4-D1AD-233A-E6E46F54E704}"/>
              </a:ext>
            </a:extLst>
          </p:cNvPr>
          <p:cNvSpPr txBox="1"/>
          <p:nvPr/>
        </p:nvSpPr>
        <p:spPr>
          <a:xfrm>
            <a:off x="1277472" y="4428821"/>
            <a:ext cx="1199112"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solidFill>
                  <a:schemeClr val="accent1"/>
                </a:solidFill>
              </a:rPr>
              <a:t>Affirmative Action Rules</a:t>
            </a:r>
          </a:p>
        </p:txBody>
      </p:sp>
      <p:sp>
        <p:nvSpPr>
          <p:cNvPr id="32" name="Straight Connector 31">
            <a:extLst>
              <a:ext uri="{FF2B5EF4-FFF2-40B4-BE49-F238E27FC236}">
                <a16:creationId xmlns:a16="http://schemas.microsoft.com/office/drawing/2014/main" id="{7F083555-830A-42C3-AD8C-9BEAE3DCE44B}"/>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39" name="Straight Connector 38">
            <a:extLst>
              <a:ext uri="{FF2B5EF4-FFF2-40B4-BE49-F238E27FC236}">
                <a16:creationId xmlns:a16="http://schemas.microsoft.com/office/drawing/2014/main" id="{26D8C46A-10D6-F593-A2A9-FB4944E30ADF}"/>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40" name="Freeform: Shape 39">
            <a:extLst>
              <a:ext uri="{FF2B5EF4-FFF2-40B4-BE49-F238E27FC236}">
                <a16:creationId xmlns:a16="http://schemas.microsoft.com/office/drawing/2014/main" id="{ACEDDEC3-265F-F615-2807-E6FFA630ADD1}"/>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41" name="Freeform: Shape 40">
            <a:extLst>
              <a:ext uri="{FF2B5EF4-FFF2-40B4-BE49-F238E27FC236}">
                <a16:creationId xmlns:a16="http://schemas.microsoft.com/office/drawing/2014/main" id="{9FD76A0B-21C4-F4C6-ED16-F6C3123D35D7}"/>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45" name="Text Placeholder 26">
            <a:extLst>
              <a:ext uri="{FF2B5EF4-FFF2-40B4-BE49-F238E27FC236}">
                <a16:creationId xmlns:a16="http://schemas.microsoft.com/office/drawing/2014/main" id="{D2828BEB-5DAE-CC66-1549-6E946DD76138}"/>
              </a:ext>
            </a:extLst>
          </p:cNvPr>
          <p:cNvSpPr>
            <a:spLocks noGrp="1"/>
          </p:cNvSpPr>
          <p:nvPr>
            <p:ph type="body" sz="quarter" idx="12"/>
          </p:nvPr>
        </p:nvSpPr>
        <p:spPr>
          <a:xfrm>
            <a:off x="640050" y="6243420"/>
            <a:ext cx="6954837" cy="365125"/>
          </a:xfrm>
        </p:spPr>
        <p:txBody>
          <a:bodyPr/>
          <a:lstStyle/>
          <a:p>
            <a:r>
              <a:rPr lang="en-US"/>
              <a:t>Sources: </a:t>
            </a:r>
            <a:r>
              <a:rPr lang="en-US">
                <a:hlinkClick r:id="rId8"/>
              </a:rPr>
              <a:t>Arizona Constitution</a:t>
            </a:r>
            <a:r>
              <a:rPr lang="en-US"/>
              <a:t>; </a:t>
            </a:r>
            <a:r>
              <a:rPr lang="en-US">
                <a:hlinkClick r:id="rId9"/>
              </a:rPr>
              <a:t>Arizona Session Laws</a:t>
            </a:r>
            <a:endParaRPr lang="en-US"/>
          </a:p>
        </p:txBody>
      </p:sp>
      <p:sp>
        <p:nvSpPr>
          <p:cNvPr id="46" name="TextBox 45">
            <a:extLst>
              <a:ext uri="{FF2B5EF4-FFF2-40B4-BE49-F238E27FC236}">
                <a16:creationId xmlns:a16="http://schemas.microsoft.com/office/drawing/2014/main" id="{930D0D95-B491-06F8-A917-23A80D3FCBD0}"/>
              </a:ext>
            </a:extLst>
          </p:cNvPr>
          <p:cNvSpPr txBox="1"/>
          <p:nvPr/>
        </p:nvSpPr>
        <p:spPr>
          <a:xfrm>
            <a:off x="1308275" y="2511225"/>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Data Centers</a:t>
            </a:r>
          </a:p>
        </p:txBody>
      </p:sp>
      <p:sp>
        <p:nvSpPr>
          <p:cNvPr id="9" name="TextBox 8">
            <a:extLst>
              <a:ext uri="{FF2B5EF4-FFF2-40B4-BE49-F238E27FC236}">
                <a16:creationId xmlns:a16="http://schemas.microsoft.com/office/drawing/2014/main" id="{8B82711F-75B9-593F-1F99-8E65B11B07E4}"/>
              </a:ext>
            </a:extLst>
          </p:cNvPr>
          <p:cNvSpPr txBox="1"/>
          <p:nvPr/>
        </p:nvSpPr>
        <p:spPr>
          <a:xfrm>
            <a:off x="1308275" y="3541942"/>
            <a:ext cx="1199112" cy="323165"/>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solidFill>
                  <a:schemeClr val="accent1"/>
                </a:solidFill>
              </a:rPr>
              <a:t>Voter ID</a:t>
            </a:r>
          </a:p>
        </p:txBody>
      </p:sp>
      <p:sp>
        <p:nvSpPr>
          <p:cNvPr id="15" name="Rectangle 14">
            <a:extLst>
              <a:ext uri="{FF2B5EF4-FFF2-40B4-BE49-F238E27FC236}">
                <a16:creationId xmlns:a16="http://schemas.microsoft.com/office/drawing/2014/main" id="{2A3F5345-AE95-6A6D-2ECF-6A9A45D246D0}"/>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12</a:t>
            </a:r>
          </a:p>
        </p:txBody>
      </p:sp>
      <p:sp>
        <p:nvSpPr>
          <p:cNvPr id="17" name="Freeform: Shape 16">
            <a:extLst>
              <a:ext uri="{FF2B5EF4-FFF2-40B4-BE49-F238E27FC236}">
                <a16:creationId xmlns:a16="http://schemas.microsoft.com/office/drawing/2014/main" id="{CBBD4EE7-5AEC-80B4-335D-36C997D46F4C}"/>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a:t>
            </a:r>
            <a:r>
              <a:rPr lang="en-US" sz="1400">
                <a:latin typeface="Aptos" panose="020B0004020202020204" pitchFamily="34" charset="0"/>
              </a:rPr>
              <a:t>c</a:t>
            </a:r>
            <a:r>
              <a:rPr lang="en-US" sz="1400" kern="1200">
                <a:latin typeface="Aptos" panose="020B0004020202020204" pitchFamily="34" charset="0"/>
              </a:rPr>
              <a:t>ommenced </a:t>
            </a:r>
          </a:p>
        </p:txBody>
      </p:sp>
      <p:sp>
        <p:nvSpPr>
          <p:cNvPr id="18" name="Rectangle 17">
            <a:extLst>
              <a:ext uri="{FF2B5EF4-FFF2-40B4-BE49-F238E27FC236}">
                <a16:creationId xmlns:a16="http://schemas.microsoft.com/office/drawing/2014/main" id="{9B8BBFEE-08DA-152F-890C-3C5B4EFA989F}"/>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FEBRUARY 20</a:t>
            </a:r>
          </a:p>
        </p:txBody>
      </p:sp>
      <p:sp>
        <p:nvSpPr>
          <p:cNvPr id="19" name="Freeform: Shape 18">
            <a:extLst>
              <a:ext uri="{FF2B5EF4-FFF2-40B4-BE49-F238E27FC236}">
                <a16:creationId xmlns:a16="http://schemas.microsoft.com/office/drawing/2014/main" id="{079D4BFA-103A-C763-751E-88DDF9B6E953}"/>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Last day to be heard in committee in original chamber</a:t>
            </a:r>
          </a:p>
        </p:txBody>
      </p:sp>
      <p:sp>
        <p:nvSpPr>
          <p:cNvPr id="20" name="Rectangle 19">
            <a:extLst>
              <a:ext uri="{FF2B5EF4-FFF2-40B4-BE49-F238E27FC236}">
                <a16:creationId xmlns:a16="http://schemas.microsoft.com/office/drawing/2014/main" id="{CED274B5-7449-5E34-0DFD-E5EA512C91F9}"/>
              </a:ext>
            </a:extLst>
          </p:cNvPr>
          <p:cNvSpPr/>
          <p:nvPr/>
        </p:nvSpPr>
        <p:spPr>
          <a:xfrm>
            <a:off x="9686798" y="2950952"/>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JUNE 13</a:t>
            </a:r>
          </a:p>
        </p:txBody>
      </p:sp>
      <p:sp>
        <p:nvSpPr>
          <p:cNvPr id="21" name="Rectangle 20">
            <a:extLst>
              <a:ext uri="{FF2B5EF4-FFF2-40B4-BE49-F238E27FC236}">
                <a16:creationId xmlns:a16="http://schemas.microsoft.com/office/drawing/2014/main" id="{64CC9640-E311-7416-A861-E679D8B1E5FB}"/>
              </a:ext>
            </a:extLst>
          </p:cNvPr>
          <p:cNvSpPr/>
          <p:nvPr/>
        </p:nvSpPr>
        <p:spPr>
          <a:xfrm>
            <a:off x="9686798" y="3508050"/>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10 DAYS</a:t>
            </a:r>
          </a:p>
        </p:txBody>
      </p:sp>
      <p:sp>
        <p:nvSpPr>
          <p:cNvPr id="22" name="Freeform: Shape 21">
            <a:extLst>
              <a:ext uri="{FF2B5EF4-FFF2-40B4-BE49-F238E27FC236}">
                <a16:creationId xmlns:a16="http://schemas.microsoft.com/office/drawing/2014/main" id="{CD8C943F-61D5-1C14-D160-CD67A42852E1}"/>
              </a:ext>
            </a:extLst>
          </p:cNvPr>
          <p:cNvSpPr/>
          <p:nvPr/>
        </p:nvSpPr>
        <p:spPr>
          <a:xfrm>
            <a:off x="9687417" y="3136284"/>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23" name="Freeform: Shape 22">
            <a:extLst>
              <a:ext uri="{FF2B5EF4-FFF2-40B4-BE49-F238E27FC236}">
                <a16:creationId xmlns:a16="http://schemas.microsoft.com/office/drawing/2014/main" id="{5E6E4965-414A-9F64-F29A-24E4792D93F1}"/>
              </a:ext>
            </a:extLst>
          </p:cNvPr>
          <p:cNvSpPr/>
          <p:nvPr/>
        </p:nvSpPr>
        <p:spPr>
          <a:xfrm>
            <a:off x="9687417" y="3693385"/>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adjournment or bills become law</a:t>
            </a:r>
          </a:p>
        </p:txBody>
      </p:sp>
      <p:sp>
        <p:nvSpPr>
          <p:cNvPr id="12" name="Freeform: Shape 11">
            <a:extLst>
              <a:ext uri="{FF2B5EF4-FFF2-40B4-BE49-F238E27FC236}">
                <a16:creationId xmlns:a16="http://schemas.microsoft.com/office/drawing/2014/main" id="{97959903-BFC3-EBC3-A1CE-64EE2D2E017B}"/>
              </a:ext>
            </a:extLst>
          </p:cNvPr>
          <p:cNvSpPr/>
          <p:nvPr/>
        </p:nvSpPr>
        <p:spPr>
          <a:xfrm>
            <a:off x="10192619" y="5395817"/>
            <a:ext cx="153086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260+ Enacted</a:t>
            </a:r>
            <a:endParaRPr lang="en-US" b="1" kern="1200">
              <a:solidFill>
                <a:schemeClr val="tx1"/>
              </a:solidFill>
              <a:latin typeface="Aptos" panose="020B0004020202020204" pitchFamily="34" charset="0"/>
            </a:endParaRPr>
          </a:p>
        </p:txBody>
      </p:sp>
      <p:sp>
        <p:nvSpPr>
          <p:cNvPr id="13" name="Straight Connector 12">
            <a:extLst>
              <a:ext uri="{FF2B5EF4-FFF2-40B4-BE49-F238E27FC236}">
                <a16:creationId xmlns:a16="http://schemas.microsoft.com/office/drawing/2014/main" id="{C44266F9-3CED-F871-45D9-945A0EBDE1EB}"/>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6" name="Freeform 50">
            <a:extLst>
              <a:ext uri="{FF2B5EF4-FFF2-40B4-BE49-F238E27FC236}">
                <a16:creationId xmlns:a16="http://schemas.microsoft.com/office/drawing/2014/main" id="{541AEB91-56BB-DB6C-128B-A71776264784}"/>
              </a:ext>
            </a:extLst>
          </p:cNvPr>
          <p:cNvSpPr>
            <a:spLocks noChangeAspect="1"/>
          </p:cNvSpPr>
          <p:nvPr/>
        </p:nvSpPr>
        <p:spPr bwMode="auto">
          <a:xfrm>
            <a:off x="9686798" y="5221557"/>
            <a:ext cx="488066" cy="562361"/>
          </a:xfrm>
          <a:custGeom>
            <a:avLst/>
            <a:gdLst>
              <a:gd name="T0" fmla="*/ 210 w 520"/>
              <a:gd name="T1" fmla="*/ 12 h 609"/>
              <a:gd name="T2" fmla="*/ 126 w 520"/>
              <a:gd name="T3" fmla="*/ 75 h 609"/>
              <a:gd name="T4" fmla="*/ 112 w 520"/>
              <a:gd name="T5" fmla="*/ 92 h 609"/>
              <a:gd name="T6" fmla="*/ 103 w 520"/>
              <a:gd name="T7" fmla="*/ 83 h 609"/>
              <a:gd name="T8" fmla="*/ 90 w 520"/>
              <a:gd name="T9" fmla="*/ 77 h 609"/>
              <a:gd name="T10" fmla="*/ 78 w 520"/>
              <a:gd name="T11" fmla="*/ 74 h 609"/>
              <a:gd name="T12" fmla="*/ 67 w 520"/>
              <a:gd name="T13" fmla="*/ 88 h 609"/>
              <a:gd name="T14" fmla="*/ 67 w 520"/>
              <a:gd name="T15" fmla="*/ 105 h 609"/>
              <a:gd name="T16" fmla="*/ 69 w 520"/>
              <a:gd name="T17" fmla="*/ 124 h 609"/>
              <a:gd name="T18" fmla="*/ 66 w 520"/>
              <a:gd name="T19" fmla="*/ 139 h 609"/>
              <a:gd name="T20" fmla="*/ 67 w 520"/>
              <a:gd name="T21" fmla="*/ 166 h 609"/>
              <a:gd name="T22" fmla="*/ 59 w 520"/>
              <a:gd name="T23" fmla="*/ 185 h 609"/>
              <a:gd name="T24" fmla="*/ 58 w 520"/>
              <a:gd name="T25" fmla="*/ 199 h 609"/>
              <a:gd name="T26" fmla="*/ 67 w 520"/>
              <a:gd name="T27" fmla="*/ 220 h 609"/>
              <a:gd name="T28" fmla="*/ 70 w 520"/>
              <a:gd name="T29" fmla="*/ 232 h 609"/>
              <a:gd name="T30" fmla="*/ 82 w 520"/>
              <a:gd name="T31" fmla="*/ 253 h 609"/>
              <a:gd name="T32" fmla="*/ 81 w 520"/>
              <a:gd name="T33" fmla="*/ 263 h 609"/>
              <a:gd name="T34" fmla="*/ 57 w 520"/>
              <a:gd name="T35" fmla="*/ 281 h 609"/>
              <a:gd name="T36" fmla="*/ 47 w 520"/>
              <a:gd name="T37" fmla="*/ 296 h 609"/>
              <a:gd name="T38" fmla="*/ 43 w 520"/>
              <a:gd name="T39" fmla="*/ 315 h 609"/>
              <a:gd name="T40" fmla="*/ 30 w 520"/>
              <a:gd name="T41" fmla="*/ 337 h 609"/>
              <a:gd name="T42" fmla="*/ 20 w 520"/>
              <a:gd name="T43" fmla="*/ 346 h 609"/>
              <a:gd name="T44" fmla="*/ 23 w 520"/>
              <a:gd name="T45" fmla="*/ 360 h 609"/>
              <a:gd name="T46" fmla="*/ 20 w 520"/>
              <a:gd name="T47" fmla="*/ 372 h 609"/>
              <a:gd name="T48" fmla="*/ 34 w 520"/>
              <a:gd name="T49" fmla="*/ 378 h 609"/>
              <a:gd name="T50" fmla="*/ 34 w 520"/>
              <a:gd name="T51" fmla="*/ 395 h 609"/>
              <a:gd name="T52" fmla="*/ 25 w 520"/>
              <a:gd name="T53" fmla="*/ 404 h 609"/>
              <a:gd name="T54" fmla="*/ 17 w 520"/>
              <a:gd name="T55" fmla="*/ 402 h 609"/>
              <a:gd name="T56" fmla="*/ 11 w 520"/>
              <a:gd name="T57" fmla="*/ 403 h 609"/>
              <a:gd name="T58" fmla="*/ 0 w 520"/>
              <a:gd name="T59" fmla="*/ 422 h 609"/>
              <a:gd name="T60" fmla="*/ 180 w 520"/>
              <a:gd name="T61" fmla="*/ 526 h 609"/>
              <a:gd name="T62" fmla="*/ 410 w 520"/>
              <a:gd name="T63" fmla="*/ 603 h 609"/>
              <a:gd name="T64" fmla="*/ 450 w 520"/>
              <a:gd name="T65" fmla="*/ 606 h 609"/>
              <a:gd name="T66" fmla="*/ 415 w 520"/>
              <a:gd name="T67" fmla="*/ 4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609">
                <a:moveTo>
                  <a:pt x="314" y="28"/>
                </a:moveTo>
                <a:lnTo>
                  <a:pt x="210" y="12"/>
                </a:lnTo>
                <a:lnTo>
                  <a:pt x="139" y="0"/>
                </a:lnTo>
                <a:lnTo>
                  <a:pt x="126" y="75"/>
                </a:lnTo>
                <a:lnTo>
                  <a:pt x="119" y="85"/>
                </a:lnTo>
                <a:lnTo>
                  <a:pt x="112" y="92"/>
                </a:lnTo>
                <a:lnTo>
                  <a:pt x="105" y="90"/>
                </a:lnTo>
                <a:lnTo>
                  <a:pt x="103" y="83"/>
                </a:lnTo>
                <a:lnTo>
                  <a:pt x="97" y="77"/>
                </a:lnTo>
                <a:lnTo>
                  <a:pt x="90" y="77"/>
                </a:lnTo>
                <a:lnTo>
                  <a:pt x="85" y="73"/>
                </a:lnTo>
                <a:lnTo>
                  <a:pt x="78" y="74"/>
                </a:lnTo>
                <a:lnTo>
                  <a:pt x="70" y="79"/>
                </a:lnTo>
                <a:lnTo>
                  <a:pt x="67" y="88"/>
                </a:lnTo>
                <a:lnTo>
                  <a:pt x="71" y="100"/>
                </a:lnTo>
                <a:lnTo>
                  <a:pt x="67" y="105"/>
                </a:lnTo>
                <a:lnTo>
                  <a:pt x="67" y="112"/>
                </a:lnTo>
                <a:lnTo>
                  <a:pt x="69" y="124"/>
                </a:lnTo>
                <a:lnTo>
                  <a:pt x="66" y="132"/>
                </a:lnTo>
                <a:lnTo>
                  <a:pt x="66" y="139"/>
                </a:lnTo>
                <a:lnTo>
                  <a:pt x="67" y="151"/>
                </a:lnTo>
                <a:lnTo>
                  <a:pt x="67" y="166"/>
                </a:lnTo>
                <a:lnTo>
                  <a:pt x="61" y="171"/>
                </a:lnTo>
                <a:lnTo>
                  <a:pt x="59" y="185"/>
                </a:lnTo>
                <a:lnTo>
                  <a:pt x="58" y="192"/>
                </a:lnTo>
                <a:lnTo>
                  <a:pt x="58" y="199"/>
                </a:lnTo>
                <a:lnTo>
                  <a:pt x="65" y="211"/>
                </a:lnTo>
                <a:lnTo>
                  <a:pt x="67" y="220"/>
                </a:lnTo>
                <a:lnTo>
                  <a:pt x="67" y="226"/>
                </a:lnTo>
                <a:lnTo>
                  <a:pt x="70" y="232"/>
                </a:lnTo>
                <a:lnTo>
                  <a:pt x="70" y="239"/>
                </a:lnTo>
                <a:lnTo>
                  <a:pt x="82" y="253"/>
                </a:lnTo>
                <a:lnTo>
                  <a:pt x="86" y="258"/>
                </a:lnTo>
                <a:lnTo>
                  <a:pt x="81" y="263"/>
                </a:lnTo>
                <a:lnTo>
                  <a:pt x="59" y="276"/>
                </a:lnTo>
                <a:lnTo>
                  <a:pt x="57" y="281"/>
                </a:lnTo>
                <a:lnTo>
                  <a:pt x="51" y="285"/>
                </a:lnTo>
                <a:lnTo>
                  <a:pt x="47" y="296"/>
                </a:lnTo>
                <a:lnTo>
                  <a:pt x="47" y="308"/>
                </a:lnTo>
                <a:lnTo>
                  <a:pt x="43" y="315"/>
                </a:lnTo>
                <a:lnTo>
                  <a:pt x="40" y="323"/>
                </a:lnTo>
                <a:lnTo>
                  <a:pt x="30" y="337"/>
                </a:lnTo>
                <a:lnTo>
                  <a:pt x="24" y="341"/>
                </a:lnTo>
                <a:lnTo>
                  <a:pt x="20" y="346"/>
                </a:lnTo>
                <a:lnTo>
                  <a:pt x="23" y="354"/>
                </a:lnTo>
                <a:lnTo>
                  <a:pt x="23" y="360"/>
                </a:lnTo>
                <a:lnTo>
                  <a:pt x="19" y="366"/>
                </a:lnTo>
                <a:lnTo>
                  <a:pt x="20" y="372"/>
                </a:lnTo>
                <a:lnTo>
                  <a:pt x="27" y="374"/>
                </a:lnTo>
                <a:lnTo>
                  <a:pt x="34" y="378"/>
                </a:lnTo>
                <a:lnTo>
                  <a:pt x="35" y="384"/>
                </a:lnTo>
                <a:lnTo>
                  <a:pt x="34" y="395"/>
                </a:lnTo>
                <a:lnTo>
                  <a:pt x="27" y="399"/>
                </a:lnTo>
                <a:lnTo>
                  <a:pt x="25" y="404"/>
                </a:lnTo>
                <a:lnTo>
                  <a:pt x="19" y="403"/>
                </a:lnTo>
                <a:lnTo>
                  <a:pt x="17" y="402"/>
                </a:lnTo>
                <a:lnTo>
                  <a:pt x="13" y="403"/>
                </a:lnTo>
                <a:lnTo>
                  <a:pt x="11" y="403"/>
                </a:lnTo>
                <a:lnTo>
                  <a:pt x="2" y="415"/>
                </a:lnTo>
                <a:lnTo>
                  <a:pt x="0" y="422"/>
                </a:lnTo>
                <a:lnTo>
                  <a:pt x="19" y="434"/>
                </a:lnTo>
                <a:lnTo>
                  <a:pt x="180" y="526"/>
                </a:lnTo>
                <a:lnTo>
                  <a:pt x="287" y="586"/>
                </a:lnTo>
                <a:lnTo>
                  <a:pt x="410" y="603"/>
                </a:lnTo>
                <a:lnTo>
                  <a:pt x="450" y="609"/>
                </a:lnTo>
                <a:lnTo>
                  <a:pt x="450" y="606"/>
                </a:lnTo>
                <a:lnTo>
                  <a:pt x="520" y="58"/>
                </a:lnTo>
                <a:lnTo>
                  <a:pt x="415" y="44"/>
                </a:lnTo>
                <a:lnTo>
                  <a:pt x="314" y="28"/>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 name="TextBox 9">
            <a:extLst>
              <a:ext uri="{FF2B5EF4-FFF2-40B4-BE49-F238E27FC236}">
                <a16:creationId xmlns:a16="http://schemas.microsoft.com/office/drawing/2014/main" id="{93CCA76D-265A-64CE-5AF8-C00BC6A17CFE}"/>
              </a:ext>
            </a:extLst>
          </p:cNvPr>
          <p:cNvSpPr txBox="1"/>
          <p:nvPr/>
        </p:nvSpPr>
        <p:spPr>
          <a:xfrm>
            <a:off x="1277472" y="5321840"/>
            <a:ext cx="1199112" cy="784830"/>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solidFill>
                  <a:schemeClr val="accent1"/>
                </a:solidFill>
              </a:rPr>
              <a:t>School Restroom Policy</a:t>
            </a:r>
          </a:p>
        </p:txBody>
      </p:sp>
    </p:spTree>
    <p:extLst>
      <p:ext uri="{BB962C8B-B14F-4D97-AF65-F5344CB8AC3E}">
        <p14:creationId xmlns:p14="http://schemas.microsoft.com/office/powerpoint/2010/main" val="96651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699E-7CE8-8F1A-4B14-239FC707A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BB476-2B6C-B92B-D21D-9B711AB5C9F0}"/>
              </a:ext>
            </a:extLst>
          </p:cNvPr>
          <p:cNvSpPr>
            <a:spLocks noGrp="1"/>
          </p:cNvSpPr>
          <p:nvPr>
            <p:ph type="title"/>
          </p:nvPr>
        </p:nvSpPr>
        <p:spPr>
          <a:xfrm>
            <a:off x="630934" y="612648"/>
            <a:ext cx="11177295" cy="685800"/>
          </a:xfrm>
        </p:spPr>
        <p:txBody>
          <a:bodyPr/>
          <a:lstStyle/>
          <a:p>
            <a:r>
              <a:rPr lang="en-US" dirty="0">
                <a:latin typeface="Aptos Black" panose="020B0004020202020204" pitchFamily="34" charset="0"/>
              </a:rPr>
              <a:t>Louisiana</a:t>
            </a:r>
            <a:r>
              <a:rPr lang="en-US" dirty="0"/>
              <a:t>: Privacy, Voter Citizenship, </a:t>
            </a:r>
            <a:r>
              <a:rPr lang="en-US"/>
              <a:t>AI Deepfakes </a:t>
            </a:r>
            <a:r>
              <a:rPr lang="en-US" dirty="0"/>
              <a:t>All Top Issues</a:t>
            </a:r>
          </a:p>
        </p:txBody>
      </p:sp>
      <p:sp>
        <p:nvSpPr>
          <p:cNvPr id="3" name="Slide Number Placeholder 2">
            <a:extLst>
              <a:ext uri="{FF2B5EF4-FFF2-40B4-BE49-F238E27FC236}">
                <a16:creationId xmlns:a16="http://schemas.microsoft.com/office/drawing/2014/main" id="{13BCFDE1-1240-BB9C-2D3B-99D045FE6E6A}"/>
              </a:ext>
            </a:extLst>
          </p:cNvPr>
          <p:cNvSpPr>
            <a:spLocks noGrp="1"/>
          </p:cNvSpPr>
          <p:nvPr>
            <p:ph type="sldNum" sz="quarter" idx="10"/>
          </p:nvPr>
        </p:nvSpPr>
        <p:spPr/>
        <p:txBody>
          <a:bodyPr/>
          <a:lstStyle/>
          <a:p>
            <a:fld id="{233A6ECB-A6F5-154E-941C-89FF089A4B22}" type="slidenum">
              <a:rPr lang="en-US" smtClean="0"/>
              <a:pPr/>
              <a:t>6</a:t>
            </a:fld>
            <a:endParaRPr lang="en-US"/>
          </a:p>
        </p:txBody>
      </p:sp>
      <p:graphicFrame>
        <p:nvGraphicFramePr>
          <p:cNvPr id="26" name="Diagram 25">
            <a:extLst>
              <a:ext uri="{FF2B5EF4-FFF2-40B4-BE49-F238E27FC236}">
                <a16:creationId xmlns:a16="http://schemas.microsoft.com/office/drawing/2014/main" id="{04EAA3E8-5264-CA52-BB9B-5AB9AF795713}"/>
              </a:ext>
            </a:extLst>
          </p:cNvPr>
          <p:cNvGraphicFramePr/>
          <p:nvPr>
            <p:extLst>
              <p:ext uri="{D42A27DB-BD31-4B8C-83A1-F6EECF244321}">
                <p14:modId xmlns:p14="http://schemas.microsoft.com/office/powerpoint/2010/main" val="2490445299"/>
              </p:ext>
            </p:extLst>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4042F08B-BB77-6DB4-0325-21E8FBC1DF1F}"/>
              </a:ext>
            </a:extLst>
          </p:cNvPr>
          <p:cNvSpPr txBox="1"/>
          <p:nvPr/>
        </p:nvSpPr>
        <p:spPr>
          <a:xfrm>
            <a:off x="1296691" y="1615374"/>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Privacy Framework</a:t>
            </a:r>
          </a:p>
        </p:txBody>
      </p:sp>
      <p:sp>
        <p:nvSpPr>
          <p:cNvPr id="30" name="TextBox 29">
            <a:extLst>
              <a:ext uri="{FF2B5EF4-FFF2-40B4-BE49-F238E27FC236}">
                <a16:creationId xmlns:a16="http://schemas.microsoft.com/office/drawing/2014/main" id="{664241F3-182D-083F-A172-40C0CD8F6EE0}"/>
              </a:ext>
            </a:extLst>
          </p:cNvPr>
          <p:cNvSpPr txBox="1"/>
          <p:nvPr/>
        </p:nvSpPr>
        <p:spPr>
          <a:xfrm>
            <a:off x="1277472" y="4479790"/>
            <a:ext cx="1290955"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solidFill>
                  <a:schemeClr val="accent1"/>
                </a:solidFill>
              </a:rPr>
              <a:t>Employee Pronouns</a:t>
            </a:r>
          </a:p>
        </p:txBody>
      </p:sp>
      <p:sp>
        <p:nvSpPr>
          <p:cNvPr id="32" name="Straight Connector 31">
            <a:extLst>
              <a:ext uri="{FF2B5EF4-FFF2-40B4-BE49-F238E27FC236}">
                <a16:creationId xmlns:a16="http://schemas.microsoft.com/office/drawing/2014/main" id="{A00CFDC3-012A-75CA-CB39-B611B8DBB892}"/>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39" name="Straight Connector 38">
            <a:extLst>
              <a:ext uri="{FF2B5EF4-FFF2-40B4-BE49-F238E27FC236}">
                <a16:creationId xmlns:a16="http://schemas.microsoft.com/office/drawing/2014/main" id="{E6A769E4-72FF-2215-1FCA-5002B9B66E53}"/>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40" name="Freeform: Shape 39">
            <a:extLst>
              <a:ext uri="{FF2B5EF4-FFF2-40B4-BE49-F238E27FC236}">
                <a16:creationId xmlns:a16="http://schemas.microsoft.com/office/drawing/2014/main" id="{2C4A61E4-8340-CF40-BA81-5F5DDAF9D795}"/>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41" name="Freeform: Shape 40">
            <a:extLst>
              <a:ext uri="{FF2B5EF4-FFF2-40B4-BE49-F238E27FC236}">
                <a16:creationId xmlns:a16="http://schemas.microsoft.com/office/drawing/2014/main" id="{9DE2A7DB-0931-A77D-79D4-B59700BC4AC1}"/>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45" name="Text Placeholder 26">
            <a:extLst>
              <a:ext uri="{FF2B5EF4-FFF2-40B4-BE49-F238E27FC236}">
                <a16:creationId xmlns:a16="http://schemas.microsoft.com/office/drawing/2014/main" id="{A0B9C357-7F17-25FA-601E-40F0BAAD8452}"/>
              </a:ext>
            </a:extLst>
          </p:cNvPr>
          <p:cNvSpPr>
            <a:spLocks noGrp="1"/>
          </p:cNvSpPr>
          <p:nvPr>
            <p:ph type="body" sz="quarter" idx="12"/>
          </p:nvPr>
        </p:nvSpPr>
        <p:spPr>
          <a:xfrm>
            <a:off x="640048" y="6243421"/>
            <a:ext cx="6954837" cy="365125"/>
          </a:xfrm>
        </p:spPr>
        <p:txBody>
          <a:bodyPr/>
          <a:lstStyle/>
          <a:p>
            <a:r>
              <a:rPr lang="en-US"/>
              <a:t>Sources: </a:t>
            </a:r>
            <a:r>
              <a:rPr lang="en-US">
                <a:hlinkClick r:id="rId8"/>
              </a:rPr>
              <a:t>Louisiana Acts of the 2026 Regular Session</a:t>
            </a:r>
            <a:r>
              <a:rPr lang="en-US"/>
              <a:t>; </a:t>
            </a:r>
            <a:r>
              <a:rPr lang="en-US">
                <a:hlinkClick r:id="rId9"/>
              </a:rPr>
              <a:t>Louisiana Constitution</a:t>
            </a:r>
            <a:r>
              <a:rPr lang="en-US"/>
              <a:t> </a:t>
            </a:r>
          </a:p>
        </p:txBody>
      </p:sp>
      <p:sp>
        <p:nvSpPr>
          <p:cNvPr id="46" name="TextBox 45">
            <a:extLst>
              <a:ext uri="{FF2B5EF4-FFF2-40B4-BE49-F238E27FC236}">
                <a16:creationId xmlns:a16="http://schemas.microsoft.com/office/drawing/2014/main" id="{8D88B35E-CA10-C111-F79A-CA28547FDEA0}"/>
              </a:ext>
            </a:extLst>
          </p:cNvPr>
          <p:cNvSpPr txBox="1"/>
          <p:nvPr/>
        </p:nvSpPr>
        <p:spPr>
          <a:xfrm>
            <a:off x="1296691" y="3498046"/>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solidFill>
                  <a:schemeClr val="accent1"/>
                </a:solidFill>
              </a:rPr>
              <a:t>Deepfake Reporting</a:t>
            </a:r>
          </a:p>
        </p:txBody>
      </p:sp>
      <p:sp>
        <p:nvSpPr>
          <p:cNvPr id="7" name="TextBox 6">
            <a:extLst>
              <a:ext uri="{FF2B5EF4-FFF2-40B4-BE49-F238E27FC236}">
                <a16:creationId xmlns:a16="http://schemas.microsoft.com/office/drawing/2014/main" id="{CEB19F44-139E-785E-78CB-68A608199425}"/>
              </a:ext>
            </a:extLst>
          </p:cNvPr>
          <p:cNvSpPr txBox="1"/>
          <p:nvPr/>
        </p:nvSpPr>
        <p:spPr>
          <a:xfrm>
            <a:off x="1277472" y="5408616"/>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solidFill>
                  <a:schemeClr val="accent1"/>
                </a:solidFill>
              </a:rPr>
              <a:t>Collegiate Athlete Pay</a:t>
            </a:r>
          </a:p>
        </p:txBody>
      </p:sp>
      <p:sp>
        <p:nvSpPr>
          <p:cNvPr id="15" name="Rectangle 14">
            <a:extLst>
              <a:ext uri="{FF2B5EF4-FFF2-40B4-BE49-F238E27FC236}">
                <a16:creationId xmlns:a16="http://schemas.microsoft.com/office/drawing/2014/main" id="{F70CFD73-1C08-409D-BD5C-AD5B4CF90245}"/>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MARCH 9</a:t>
            </a:r>
          </a:p>
        </p:txBody>
      </p:sp>
      <p:sp>
        <p:nvSpPr>
          <p:cNvPr id="17" name="Freeform: Shape 16">
            <a:extLst>
              <a:ext uri="{FF2B5EF4-FFF2-40B4-BE49-F238E27FC236}">
                <a16:creationId xmlns:a16="http://schemas.microsoft.com/office/drawing/2014/main" id="{8F05E434-4FAE-1561-8D67-7178B2B4351B}"/>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a:t>
            </a:r>
            <a:r>
              <a:rPr lang="en-US" sz="1400">
                <a:latin typeface="Aptos" panose="020B0004020202020204" pitchFamily="34" charset="0"/>
              </a:rPr>
              <a:t>c</a:t>
            </a:r>
            <a:r>
              <a:rPr lang="en-US" sz="1400" kern="1200">
                <a:latin typeface="Aptos" panose="020B0004020202020204" pitchFamily="34" charset="0"/>
              </a:rPr>
              <a:t>ommenced </a:t>
            </a:r>
          </a:p>
        </p:txBody>
      </p:sp>
      <p:sp>
        <p:nvSpPr>
          <p:cNvPr id="23" name="Freeform: Shape 22">
            <a:extLst>
              <a:ext uri="{FF2B5EF4-FFF2-40B4-BE49-F238E27FC236}">
                <a16:creationId xmlns:a16="http://schemas.microsoft.com/office/drawing/2014/main" id="{B9D68F4B-9216-BD67-AFFC-047C492F9686}"/>
              </a:ext>
            </a:extLst>
          </p:cNvPr>
          <p:cNvSpPr/>
          <p:nvPr/>
        </p:nvSpPr>
        <p:spPr>
          <a:xfrm>
            <a:off x="9638548" y="3532974"/>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a:solidFill>
                  <a:schemeClr val="tx1"/>
                </a:solidFill>
                <a:latin typeface="Aptos" panose="020B0004020202020204" pitchFamily="34" charset="0"/>
              </a:rPr>
              <a:t>Deadline for governor action after adjournment or bills become law</a:t>
            </a:r>
          </a:p>
        </p:txBody>
      </p:sp>
      <p:sp>
        <p:nvSpPr>
          <p:cNvPr id="12" name="Freeform: Shape 11">
            <a:extLst>
              <a:ext uri="{FF2B5EF4-FFF2-40B4-BE49-F238E27FC236}">
                <a16:creationId xmlns:a16="http://schemas.microsoft.com/office/drawing/2014/main" id="{FE07CACE-A437-5A6D-1996-8D1E7218CEDE}"/>
              </a:ext>
            </a:extLst>
          </p:cNvPr>
          <p:cNvSpPr/>
          <p:nvPr/>
        </p:nvSpPr>
        <p:spPr>
          <a:xfrm>
            <a:off x="10192619" y="5395817"/>
            <a:ext cx="153086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970+ Enacted</a:t>
            </a:r>
            <a:endParaRPr lang="en-US" b="1" kern="1200">
              <a:solidFill>
                <a:schemeClr val="tx1"/>
              </a:solidFill>
              <a:latin typeface="Aptos" panose="020B0004020202020204" pitchFamily="34" charset="0"/>
            </a:endParaRPr>
          </a:p>
        </p:txBody>
      </p:sp>
      <p:sp>
        <p:nvSpPr>
          <p:cNvPr id="13" name="Straight Connector 12">
            <a:extLst>
              <a:ext uri="{FF2B5EF4-FFF2-40B4-BE49-F238E27FC236}">
                <a16:creationId xmlns:a16="http://schemas.microsoft.com/office/drawing/2014/main" id="{509460BA-DCB7-EABA-C315-85BD4BCC4E3B}"/>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5" name="TextBox 4">
            <a:extLst>
              <a:ext uri="{FF2B5EF4-FFF2-40B4-BE49-F238E27FC236}">
                <a16:creationId xmlns:a16="http://schemas.microsoft.com/office/drawing/2014/main" id="{CE014907-474A-192E-724E-E5CD38D9D9B0}"/>
              </a:ext>
            </a:extLst>
          </p:cNvPr>
          <p:cNvSpPr txBox="1"/>
          <p:nvPr/>
        </p:nvSpPr>
        <p:spPr>
          <a:xfrm>
            <a:off x="1288223" y="2530204"/>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solidFill>
                  <a:schemeClr val="accent1"/>
                </a:solidFill>
              </a:rPr>
              <a:t>Voter Registration</a:t>
            </a:r>
          </a:p>
        </p:txBody>
      </p:sp>
      <p:sp>
        <p:nvSpPr>
          <p:cNvPr id="8" name="Rectangle 7">
            <a:extLst>
              <a:ext uri="{FF2B5EF4-FFF2-40B4-BE49-F238E27FC236}">
                <a16:creationId xmlns:a16="http://schemas.microsoft.com/office/drawing/2014/main" id="{E00812AD-9ED1-A56C-D0A1-BD1A02CCA469}"/>
              </a:ext>
            </a:extLst>
          </p:cNvPr>
          <p:cNvSpPr/>
          <p:nvPr/>
        </p:nvSpPr>
        <p:spPr>
          <a:xfrm>
            <a:off x="9686798" y="2094358"/>
            <a:ext cx="1828800" cy="182880"/>
          </a:xfrm>
          <a:prstGeom prst="rect">
            <a:avLst/>
          </a:prstGeom>
          <a:solidFill>
            <a:srgbClr val="8A5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MAY 29</a:t>
            </a:r>
          </a:p>
        </p:txBody>
      </p:sp>
      <p:sp>
        <p:nvSpPr>
          <p:cNvPr id="11" name="Freeform: Shape 10">
            <a:extLst>
              <a:ext uri="{FF2B5EF4-FFF2-40B4-BE49-F238E27FC236}">
                <a16:creationId xmlns:a16="http://schemas.microsoft.com/office/drawing/2014/main" id="{982BC108-1CE5-41C3-341C-9146908B1A6A}"/>
              </a:ext>
            </a:extLst>
          </p:cNvPr>
          <p:cNvSpPr>
            <a:spLocks/>
          </p:cNvSpPr>
          <p:nvPr/>
        </p:nvSpPr>
        <p:spPr>
          <a:xfrm>
            <a:off x="9687417" y="2279691"/>
            <a:ext cx="1827563" cy="410375"/>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Last day to pass chamber of origin</a:t>
            </a:r>
          </a:p>
        </p:txBody>
      </p:sp>
      <p:sp>
        <p:nvSpPr>
          <p:cNvPr id="25" name="Rectangle 24">
            <a:extLst>
              <a:ext uri="{FF2B5EF4-FFF2-40B4-BE49-F238E27FC236}">
                <a16:creationId xmlns:a16="http://schemas.microsoft.com/office/drawing/2014/main" id="{12D3CD11-A75A-B2AC-B908-6A70ED9202C8}"/>
              </a:ext>
            </a:extLst>
          </p:cNvPr>
          <p:cNvSpPr/>
          <p:nvPr/>
        </p:nvSpPr>
        <p:spPr>
          <a:xfrm>
            <a:off x="9686488" y="2798667"/>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JUNE 1</a:t>
            </a:r>
          </a:p>
        </p:txBody>
      </p:sp>
      <p:sp>
        <p:nvSpPr>
          <p:cNvPr id="29" name="Freeform: Shape 28">
            <a:extLst>
              <a:ext uri="{FF2B5EF4-FFF2-40B4-BE49-F238E27FC236}">
                <a16:creationId xmlns:a16="http://schemas.microsoft.com/office/drawing/2014/main" id="{8040D921-407B-8C07-627D-F9797EDC7CC1}"/>
              </a:ext>
            </a:extLst>
          </p:cNvPr>
          <p:cNvSpPr/>
          <p:nvPr/>
        </p:nvSpPr>
        <p:spPr>
          <a:xfrm>
            <a:off x="9687107" y="298399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33" name="Rectangle 32">
            <a:extLst>
              <a:ext uri="{FF2B5EF4-FFF2-40B4-BE49-F238E27FC236}">
                <a16:creationId xmlns:a16="http://schemas.microsoft.com/office/drawing/2014/main" id="{50D1B11A-EFCC-0EBB-DA7F-9A16AE825A71}"/>
              </a:ext>
            </a:extLst>
          </p:cNvPr>
          <p:cNvSpPr/>
          <p:nvPr/>
        </p:nvSpPr>
        <p:spPr>
          <a:xfrm>
            <a:off x="9686798" y="3344609"/>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20 DAYS</a:t>
            </a:r>
          </a:p>
        </p:txBody>
      </p:sp>
      <p:sp>
        <p:nvSpPr>
          <p:cNvPr id="9" name="Freeform 38">
            <a:extLst>
              <a:ext uri="{FF2B5EF4-FFF2-40B4-BE49-F238E27FC236}">
                <a16:creationId xmlns:a16="http://schemas.microsoft.com/office/drawing/2014/main" id="{8C842082-1D90-F0B5-1EE4-715EC61A4B73}"/>
              </a:ext>
            </a:extLst>
          </p:cNvPr>
          <p:cNvSpPr>
            <a:spLocks noChangeAspect="1" noEditPoints="1"/>
          </p:cNvSpPr>
          <p:nvPr/>
        </p:nvSpPr>
        <p:spPr bwMode="auto">
          <a:xfrm>
            <a:off x="9686488" y="5276778"/>
            <a:ext cx="647039" cy="560753"/>
          </a:xfrm>
          <a:custGeom>
            <a:avLst/>
            <a:gdLst>
              <a:gd name="T0" fmla="*/ 197 w 439"/>
              <a:gd name="T1" fmla="*/ 348 h 387"/>
              <a:gd name="T2" fmla="*/ 194 w 439"/>
              <a:gd name="T3" fmla="*/ 333 h 387"/>
              <a:gd name="T4" fmla="*/ 256 w 439"/>
              <a:gd name="T5" fmla="*/ 370 h 387"/>
              <a:gd name="T6" fmla="*/ 406 w 439"/>
              <a:gd name="T7" fmla="*/ 276 h 387"/>
              <a:gd name="T8" fmla="*/ 438 w 439"/>
              <a:gd name="T9" fmla="*/ 360 h 387"/>
              <a:gd name="T10" fmla="*/ 405 w 439"/>
              <a:gd name="T11" fmla="*/ 343 h 387"/>
              <a:gd name="T12" fmla="*/ 378 w 439"/>
              <a:gd name="T13" fmla="*/ 325 h 387"/>
              <a:gd name="T14" fmla="*/ 390 w 439"/>
              <a:gd name="T15" fmla="*/ 315 h 387"/>
              <a:gd name="T16" fmla="*/ 404 w 439"/>
              <a:gd name="T17" fmla="*/ 301 h 387"/>
              <a:gd name="T18" fmla="*/ 386 w 439"/>
              <a:gd name="T19" fmla="*/ 284 h 387"/>
              <a:gd name="T20" fmla="*/ 368 w 439"/>
              <a:gd name="T21" fmla="*/ 292 h 387"/>
              <a:gd name="T22" fmla="*/ 378 w 439"/>
              <a:gd name="T23" fmla="*/ 271 h 387"/>
              <a:gd name="T24" fmla="*/ 355 w 439"/>
              <a:gd name="T25" fmla="*/ 278 h 387"/>
              <a:gd name="T26" fmla="*/ 313 w 439"/>
              <a:gd name="T27" fmla="*/ 272 h 387"/>
              <a:gd name="T28" fmla="*/ 348 w 439"/>
              <a:gd name="T29" fmla="*/ 257 h 387"/>
              <a:gd name="T30" fmla="*/ 373 w 439"/>
              <a:gd name="T31" fmla="*/ 268 h 387"/>
              <a:gd name="T32" fmla="*/ 386 w 439"/>
              <a:gd name="T33" fmla="*/ 264 h 387"/>
              <a:gd name="T34" fmla="*/ 374 w 439"/>
              <a:gd name="T35" fmla="*/ 240 h 387"/>
              <a:gd name="T36" fmla="*/ 364 w 439"/>
              <a:gd name="T37" fmla="*/ 196 h 387"/>
              <a:gd name="T38" fmla="*/ 211 w 439"/>
              <a:gd name="T39" fmla="*/ 192 h 387"/>
              <a:gd name="T40" fmla="*/ 216 w 439"/>
              <a:gd name="T41" fmla="*/ 167 h 387"/>
              <a:gd name="T42" fmla="*/ 221 w 439"/>
              <a:gd name="T43" fmla="*/ 141 h 387"/>
              <a:gd name="T44" fmla="*/ 225 w 439"/>
              <a:gd name="T45" fmla="*/ 121 h 387"/>
              <a:gd name="T46" fmla="*/ 240 w 439"/>
              <a:gd name="T47" fmla="*/ 94 h 387"/>
              <a:gd name="T48" fmla="*/ 240 w 439"/>
              <a:gd name="T49" fmla="*/ 83 h 387"/>
              <a:gd name="T50" fmla="*/ 260 w 439"/>
              <a:gd name="T51" fmla="*/ 66 h 387"/>
              <a:gd name="T52" fmla="*/ 241 w 439"/>
              <a:gd name="T53" fmla="*/ 50 h 387"/>
              <a:gd name="T54" fmla="*/ 239 w 439"/>
              <a:gd name="T55" fmla="*/ 39 h 387"/>
              <a:gd name="T56" fmla="*/ 241 w 439"/>
              <a:gd name="T57" fmla="*/ 12 h 387"/>
              <a:gd name="T58" fmla="*/ 233 w 439"/>
              <a:gd name="T59" fmla="*/ 0 h 387"/>
              <a:gd name="T60" fmla="*/ 19 w 439"/>
              <a:gd name="T61" fmla="*/ 126 h 387"/>
              <a:gd name="T62" fmla="*/ 33 w 439"/>
              <a:gd name="T63" fmla="*/ 163 h 387"/>
              <a:gd name="T64" fmla="*/ 48 w 439"/>
              <a:gd name="T65" fmla="*/ 194 h 387"/>
              <a:gd name="T66" fmla="*/ 48 w 439"/>
              <a:gd name="T67" fmla="*/ 223 h 387"/>
              <a:gd name="T68" fmla="*/ 37 w 439"/>
              <a:gd name="T69" fmla="*/ 261 h 387"/>
              <a:gd name="T70" fmla="*/ 30 w 439"/>
              <a:gd name="T71" fmla="*/ 305 h 387"/>
              <a:gd name="T72" fmla="*/ 25 w 439"/>
              <a:gd name="T73" fmla="*/ 321 h 387"/>
              <a:gd name="T74" fmla="*/ 68 w 439"/>
              <a:gd name="T75" fmla="*/ 322 h 387"/>
              <a:gd name="T76" fmla="*/ 77 w 439"/>
              <a:gd name="T77" fmla="*/ 309 h 387"/>
              <a:gd name="T78" fmla="*/ 82 w 439"/>
              <a:gd name="T79" fmla="*/ 324 h 387"/>
              <a:gd name="T80" fmla="*/ 156 w 439"/>
              <a:gd name="T81" fmla="*/ 344 h 387"/>
              <a:gd name="T82" fmla="*/ 167 w 439"/>
              <a:gd name="T83" fmla="*/ 324 h 387"/>
              <a:gd name="T84" fmla="*/ 194 w 439"/>
              <a:gd name="T85" fmla="*/ 321 h 387"/>
              <a:gd name="T86" fmla="*/ 221 w 439"/>
              <a:gd name="T87" fmla="*/ 330 h 387"/>
              <a:gd name="T88" fmla="*/ 247 w 439"/>
              <a:gd name="T89" fmla="*/ 337 h 387"/>
              <a:gd name="T90" fmla="*/ 251 w 439"/>
              <a:gd name="T91" fmla="*/ 352 h 387"/>
              <a:gd name="T92" fmla="*/ 270 w 439"/>
              <a:gd name="T93" fmla="*/ 370 h 387"/>
              <a:gd name="T94" fmla="*/ 302 w 439"/>
              <a:gd name="T95" fmla="*/ 375 h 387"/>
              <a:gd name="T96" fmla="*/ 320 w 439"/>
              <a:gd name="T97" fmla="*/ 355 h 387"/>
              <a:gd name="T98" fmla="*/ 336 w 439"/>
              <a:gd name="T99" fmla="*/ 376 h 387"/>
              <a:gd name="T100" fmla="*/ 352 w 439"/>
              <a:gd name="T101" fmla="*/ 356 h 387"/>
              <a:gd name="T102" fmla="*/ 360 w 439"/>
              <a:gd name="T103" fmla="*/ 340 h 387"/>
              <a:gd name="T104" fmla="*/ 378 w 439"/>
              <a:gd name="T105" fmla="*/ 352 h 387"/>
              <a:gd name="T106" fmla="*/ 402 w 439"/>
              <a:gd name="T107" fmla="*/ 363 h 387"/>
              <a:gd name="T108" fmla="*/ 412 w 439"/>
              <a:gd name="T109" fmla="*/ 375 h 387"/>
              <a:gd name="T110" fmla="*/ 429 w 439"/>
              <a:gd name="T111" fmla="*/ 37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9" h="387">
                <a:moveTo>
                  <a:pt x="194" y="333"/>
                </a:moveTo>
                <a:lnTo>
                  <a:pt x="180" y="337"/>
                </a:lnTo>
                <a:lnTo>
                  <a:pt x="184" y="341"/>
                </a:lnTo>
                <a:lnTo>
                  <a:pt x="191" y="344"/>
                </a:lnTo>
                <a:lnTo>
                  <a:pt x="197" y="348"/>
                </a:lnTo>
                <a:lnTo>
                  <a:pt x="203" y="345"/>
                </a:lnTo>
                <a:lnTo>
                  <a:pt x="207" y="340"/>
                </a:lnTo>
                <a:lnTo>
                  <a:pt x="207" y="340"/>
                </a:lnTo>
                <a:lnTo>
                  <a:pt x="206" y="339"/>
                </a:lnTo>
                <a:lnTo>
                  <a:pt x="194" y="333"/>
                </a:lnTo>
                <a:close/>
                <a:moveTo>
                  <a:pt x="251" y="355"/>
                </a:moveTo>
                <a:lnTo>
                  <a:pt x="245" y="362"/>
                </a:lnTo>
                <a:lnTo>
                  <a:pt x="244" y="364"/>
                </a:lnTo>
                <a:lnTo>
                  <a:pt x="251" y="368"/>
                </a:lnTo>
                <a:lnTo>
                  <a:pt x="256" y="370"/>
                </a:lnTo>
                <a:lnTo>
                  <a:pt x="258" y="368"/>
                </a:lnTo>
                <a:lnTo>
                  <a:pt x="256" y="362"/>
                </a:lnTo>
                <a:lnTo>
                  <a:pt x="251" y="355"/>
                </a:lnTo>
                <a:close/>
                <a:moveTo>
                  <a:pt x="413" y="271"/>
                </a:moveTo>
                <a:lnTo>
                  <a:pt x="406" y="276"/>
                </a:lnTo>
                <a:lnTo>
                  <a:pt x="405" y="279"/>
                </a:lnTo>
                <a:lnTo>
                  <a:pt x="412" y="276"/>
                </a:lnTo>
                <a:lnTo>
                  <a:pt x="413" y="271"/>
                </a:lnTo>
                <a:close/>
                <a:moveTo>
                  <a:pt x="439" y="362"/>
                </a:moveTo>
                <a:lnTo>
                  <a:pt x="438" y="360"/>
                </a:lnTo>
                <a:lnTo>
                  <a:pt x="432" y="357"/>
                </a:lnTo>
                <a:lnTo>
                  <a:pt x="429" y="352"/>
                </a:lnTo>
                <a:lnTo>
                  <a:pt x="424" y="348"/>
                </a:lnTo>
                <a:lnTo>
                  <a:pt x="412" y="347"/>
                </a:lnTo>
                <a:lnTo>
                  <a:pt x="405" y="343"/>
                </a:lnTo>
                <a:lnTo>
                  <a:pt x="397" y="344"/>
                </a:lnTo>
                <a:lnTo>
                  <a:pt x="394" y="337"/>
                </a:lnTo>
                <a:lnTo>
                  <a:pt x="387" y="334"/>
                </a:lnTo>
                <a:lnTo>
                  <a:pt x="381" y="332"/>
                </a:lnTo>
                <a:lnTo>
                  <a:pt x="378" y="325"/>
                </a:lnTo>
                <a:lnTo>
                  <a:pt x="383" y="324"/>
                </a:lnTo>
                <a:lnTo>
                  <a:pt x="382" y="318"/>
                </a:lnTo>
                <a:lnTo>
                  <a:pt x="389" y="318"/>
                </a:lnTo>
                <a:lnTo>
                  <a:pt x="394" y="321"/>
                </a:lnTo>
                <a:lnTo>
                  <a:pt x="390" y="315"/>
                </a:lnTo>
                <a:lnTo>
                  <a:pt x="387" y="310"/>
                </a:lnTo>
                <a:lnTo>
                  <a:pt x="394" y="303"/>
                </a:lnTo>
                <a:lnTo>
                  <a:pt x="400" y="305"/>
                </a:lnTo>
                <a:lnTo>
                  <a:pt x="402" y="307"/>
                </a:lnTo>
                <a:lnTo>
                  <a:pt x="404" y="301"/>
                </a:lnTo>
                <a:lnTo>
                  <a:pt x="404" y="294"/>
                </a:lnTo>
                <a:lnTo>
                  <a:pt x="398" y="291"/>
                </a:lnTo>
                <a:lnTo>
                  <a:pt x="398" y="284"/>
                </a:lnTo>
                <a:lnTo>
                  <a:pt x="396" y="278"/>
                </a:lnTo>
                <a:lnTo>
                  <a:pt x="386" y="284"/>
                </a:lnTo>
                <a:lnTo>
                  <a:pt x="386" y="291"/>
                </a:lnTo>
                <a:lnTo>
                  <a:pt x="383" y="297"/>
                </a:lnTo>
                <a:lnTo>
                  <a:pt x="378" y="297"/>
                </a:lnTo>
                <a:lnTo>
                  <a:pt x="374" y="291"/>
                </a:lnTo>
                <a:lnTo>
                  <a:pt x="368" y="292"/>
                </a:lnTo>
                <a:lnTo>
                  <a:pt x="363" y="288"/>
                </a:lnTo>
                <a:lnTo>
                  <a:pt x="363" y="286"/>
                </a:lnTo>
                <a:lnTo>
                  <a:pt x="377" y="279"/>
                </a:lnTo>
                <a:lnTo>
                  <a:pt x="379" y="272"/>
                </a:lnTo>
                <a:lnTo>
                  <a:pt x="378" y="271"/>
                </a:lnTo>
                <a:lnTo>
                  <a:pt x="371" y="275"/>
                </a:lnTo>
                <a:lnTo>
                  <a:pt x="371" y="269"/>
                </a:lnTo>
                <a:lnTo>
                  <a:pt x="367" y="275"/>
                </a:lnTo>
                <a:lnTo>
                  <a:pt x="360" y="272"/>
                </a:lnTo>
                <a:lnTo>
                  <a:pt x="355" y="278"/>
                </a:lnTo>
                <a:lnTo>
                  <a:pt x="350" y="280"/>
                </a:lnTo>
                <a:lnTo>
                  <a:pt x="331" y="282"/>
                </a:lnTo>
                <a:lnTo>
                  <a:pt x="321" y="282"/>
                </a:lnTo>
                <a:lnTo>
                  <a:pt x="314" y="279"/>
                </a:lnTo>
                <a:lnTo>
                  <a:pt x="313" y="272"/>
                </a:lnTo>
                <a:lnTo>
                  <a:pt x="318" y="267"/>
                </a:lnTo>
                <a:lnTo>
                  <a:pt x="327" y="253"/>
                </a:lnTo>
                <a:lnTo>
                  <a:pt x="333" y="252"/>
                </a:lnTo>
                <a:lnTo>
                  <a:pt x="341" y="253"/>
                </a:lnTo>
                <a:lnTo>
                  <a:pt x="348" y="257"/>
                </a:lnTo>
                <a:lnTo>
                  <a:pt x="354" y="263"/>
                </a:lnTo>
                <a:lnTo>
                  <a:pt x="360" y="263"/>
                </a:lnTo>
                <a:lnTo>
                  <a:pt x="364" y="264"/>
                </a:lnTo>
                <a:lnTo>
                  <a:pt x="367" y="263"/>
                </a:lnTo>
                <a:lnTo>
                  <a:pt x="373" y="268"/>
                </a:lnTo>
                <a:lnTo>
                  <a:pt x="379" y="269"/>
                </a:lnTo>
                <a:lnTo>
                  <a:pt x="381" y="268"/>
                </a:lnTo>
                <a:lnTo>
                  <a:pt x="382" y="269"/>
                </a:lnTo>
                <a:lnTo>
                  <a:pt x="389" y="267"/>
                </a:lnTo>
                <a:lnTo>
                  <a:pt x="386" y="264"/>
                </a:lnTo>
                <a:lnTo>
                  <a:pt x="382" y="261"/>
                </a:lnTo>
                <a:lnTo>
                  <a:pt x="378" y="256"/>
                </a:lnTo>
                <a:lnTo>
                  <a:pt x="379" y="253"/>
                </a:lnTo>
                <a:lnTo>
                  <a:pt x="375" y="246"/>
                </a:lnTo>
                <a:lnTo>
                  <a:pt x="374" y="240"/>
                </a:lnTo>
                <a:lnTo>
                  <a:pt x="364" y="232"/>
                </a:lnTo>
                <a:lnTo>
                  <a:pt x="360" y="226"/>
                </a:lnTo>
                <a:lnTo>
                  <a:pt x="358" y="219"/>
                </a:lnTo>
                <a:lnTo>
                  <a:pt x="360" y="209"/>
                </a:lnTo>
                <a:lnTo>
                  <a:pt x="364" y="196"/>
                </a:lnTo>
                <a:lnTo>
                  <a:pt x="366" y="190"/>
                </a:lnTo>
                <a:lnTo>
                  <a:pt x="366" y="188"/>
                </a:lnTo>
                <a:lnTo>
                  <a:pt x="287" y="195"/>
                </a:lnTo>
                <a:lnTo>
                  <a:pt x="206" y="199"/>
                </a:lnTo>
                <a:lnTo>
                  <a:pt x="211" y="192"/>
                </a:lnTo>
                <a:lnTo>
                  <a:pt x="207" y="187"/>
                </a:lnTo>
                <a:lnTo>
                  <a:pt x="209" y="180"/>
                </a:lnTo>
                <a:lnTo>
                  <a:pt x="205" y="173"/>
                </a:lnTo>
                <a:lnTo>
                  <a:pt x="213" y="172"/>
                </a:lnTo>
                <a:lnTo>
                  <a:pt x="216" y="167"/>
                </a:lnTo>
                <a:lnTo>
                  <a:pt x="210" y="161"/>
                </a:lnTo>
                <a:lnTo>
                  <a:pt x="217" y="160"/>
                </a:lnTo>
                <a:lnTo>
                  <a:pt x="214" y="148"/>
                </a:lnTo>
                <a:lnTo>
                  <a:pt x="220" y="142"/>
                </a:lnTo>
                <a:lnTo>
                  <a:pt x="221" y="141"/>
                </a:lnTo>
                <a:lnTo>
                  <a:pt x="216" y="140"/>
                </a:lnTo>
                <a:lnTo>
                  <a:pt x="222" y="136"/>
                </a:lnTo>
                <a:lnTo>
                  <a:pt x="224" y="130"/>
                </a:lnTo>
                <a:lnTo>
                  <a:pt x="229" y="123"/>
                </a:lnTo>
                <a:lnTo>
                  <a:pt x="225" y="121"/>
                </a:lnTo>
                <a:lnTo>
                  <a:pt x="228" y="114"/>
                </a:lnTo>
                <a:lnTo>
                  <a:pt x="233" y="112"/>
                </a:lnTo>
                <a:lnTo>
                  <a:pt x="247" y="96"/>
                </a:lnTo>
                <a:lnTo>
                  <a:pt x="247" y="95"/>
                </a:lnTo>
                <a:lnTo>
                  <a:pt x="240" y="94"/>
                </a:lnTo>
                <a:lnTo>
                  <a:pt x="247" y="92"/>
                </a:lnTo>
                <a:lnTo>
                  <a:pt x="247" y="89"/>
                </a:lnTo>
                <a:lnTo>
                  <a:pt x="252" y="83"/>
                </a:lnTo>
                <a:lnTo>
                  <a:pt x="245" y="84"/>
                </a:lnTo>
                <a:lnTo>
                  <a:pt x="240" y="83"/>
                </a:lnTo>
                <a:lnTo>
                  <a:pt x="243" y="77"/>
                </a:lnTo>
                <a:lnTo>
                  <a:pt x="249" y="75"/>
                </a:lnTo>
                <a:lnTo>
                  <a:pt x="255" y="68"/>
                </a:lnTo>
                <a:lnTo>
                  <a:pt x="259" y="68"/>
                </a:lnTo>
                <a:lnTo>
                  <a:pt x="260" y="66"/>
                </a:lnTo>
                <a:lnTo>
                  <a:pt x="259" y="65"/>
                </a:lnTo>
                <a:lnTo>
                  <a:pt x="252" y="64"/>
                </a:lnTo>
                <a:lnTo>
                  <a:pt x="251" y="58"/>
                </a:lnTo>
                <a:lnTo>
                  <a:pt x="245" y="56"/>
                </a:lnTo>
                <a:lnTo>
                  <a:pt x="241" y="50"/>
                </a:lnTo>
                <a:lnTo>
                  <a:pt x="243" y="49"/>
                </a:lnTo>
                <a:lnTo>
                  <a:pt x="248" y="50"/>
                </a:lnTo>
                <a:lnTo>
                  <a:pt x="244" y="45"/>
                </a:lnTo>
                <a:lnTo>
                  <a:pt x="249" y="38"/>
                </a:lnTo>
                <a:lnTo>
                  <a:pt x="239" y="39"/>
                </a:lnTo>
                <a:lnTo>
                  <a:pt x="236" y="35"/>
                </a:lnTo>
                <a:lnTo>
                  <a:pt x="244" y="29"/>
                </a:lnTo>
                <a:lnTo>
                  <a:pt x="236" y="25"/>
                </a:lnTo>
                <a:lnTo>
                  <a:pt x="236" y="18"/>
                </a:lnTo>
                <a:lnTo>
                  <a:pt x="241" y="12"/>
                </a:lnTo>
                <a:lnTo>
                  <a:pt x="240" y="7"/>
                </a:lnTo>
                <a:lnTo>
                  <a:pt x="236" y="6"/>
                </a:lnTo>
                <a:lnTo>
                  <a:pt x="229" y="10"/>
                </a:lnTo>
                <a:lnTo>
                  <a:pt x="230" y="3"/>
                </a:lnTo>
                <a:lnTo>
                  <a:pt x="233" y="0"/>
                </a:lnTo>
                <a:lnTo>
                  <a:pt x="100" y="7"/>
                </a:lnTo>
                <a:lnTo>
                  <a:pt x="0" y="11"/>
                </a:lnTo>
                <a:lnTo>
                  <a:pt x="4" y="110"/>
                </a:lnTo>
                <a:lnTo>
                  <a:pt x="15" y="119"/>
                </a:lnTo>
                <a:lnTo>
                  <a:pt x="19" y="126"/>
                </a:lnTo>
                <a:lnTo>
                  <a:pt x="23" y="138"/>
                </a:lnTo>
                <a:lnTo>
                  <a:pt x="22" y="148"/>
                </a:lnTo>
                <a:lnTo>
                  <a:pt x="27" y="154"/>
                </a:lnTo>
                <a:lnTo>
                  <a:pt x="30" y="161"/>
                </a:lnTo>
                <a:lnTo>
                  <a:pt x="33" y="163"/>
                </a:lnTo>
                <a:lnTo>
                  <a:pt x="36" y="168"/>
                </a:lnTo>
                <a:lnTo>
                  <a:pt x="36" y="175"/>
                </a:lnTo>
                <a:lnTo>
                  <a:pt x="46" y="187"/>
                </a:lnTo>
                <a:lnTo>
                  <a:pt x="48" y="188"/>
                </a:lnTo>
                <a:lnTo>
                  <a:pt x="48" y="194"/>
                </a:lnTo>
                <a:lnTo>
                  <a:pt x="49" y="200"/>
                </a:lnTo>
                <a:lnTo>
                  <a:pt x="46" y="206"/>
                </a:lnTo>
                <a:lnTo>
                  <a:pt x="49" y="211"/>
                </a:lnTo>
                <a:lnTo>
                  <a:pt x="46" y="217"/>
                </a:lnTo>
                <a:lnTo>
                  <a:pt x="48" y="223"/>
                </a:lnTo>
                <a:lnTo>
                  <a:pt x="44" y="230"/>
                </a:lnTo>
                <a:lnTo>
                  <a:pt x="42" y="237"/>
                </a:lnTo>
                <a:lnTo>
                  <a:pt x="38" y="242"/>
                </a:lnTo>
                <a:lnTo>
                  <a:pt x="36" y="249"/>
                </a:lnTo>
                <a:lnTo>
                  <a:pt x="37" y="261"/>
                </a:lnTo>
                <a:lnTo>
                  <a:pt x="33" y="268"/>
                </a:lnTo>
                <a:lnTo>
                  <a:pt x="36" y="275"/>
                </a:lnTo>
                <a:lnTo>
                  <a:pt x="38" y="291"/>
                </a:lnTo>
                <a:lnTo>
                  <a:pt x="37" y="298"/>
                </a:lnTo>
                <a:lnTo>
                  <a:pt x="30" y="305"/>
                </a:lnTo>
                <a:lnTo>
                  <a:pt x="30" y="305"/>
                </a:lnTo>
                <a:lnTo>
                  <a:pt x="30" y="305"/>
                </a:lnTo>
                <a:lnTo>
                  <a:pt x="33" y="311"/>
                </a:lnTo>
                <a:lnTo>
                  <a:pt x="30" y="318"/>
                </a:lnTo>
                <a:lnTo>
                  <a:pt x="25" y="321"/>
                </a:lnTo>
                <a:lnTo>
                  <a:pt x="23" y="328"/>
                </a:lnTo>
                <a:lnTo>
                  <a:pt x="30" y="333"/>
                </a:lnTo>
                <a:lnTo>
                  <a:pt x="36" y="329"/>
                </a:lnTo>
                <a:lnTo>
                  <a:pt x="65" y="325"/>
                </a:lnTo>
                <a:lnTo>
                  <a:pt x="68" y="322"/>
                </a:lnTo>
                <a:lnTo>
                  <a:pt x="63" y="318"/>
                </a:lnTo>
                <a:lnTo>
                  <a:pt x="68" y="313"/>
                </a:lnTo>
                <a:lnTo>
                  <a:pt x="69" y="297"/>
                </a:lnTo>
                <a:lnTo>
                  <a:pt x="75" y="303"/>
                </a:lnTo>
                <a:lnTo>
                  <a:pt x="77" y="309"/>
                </a:lnTo>
                <a:lnTo>
                  <a:pt x="77" y="315"/>
                </a:lnTo>
                <a:lnTo>
                  <a:pt x="71" y="318"/>
                </a:lnTo>
                <a:lnTo>
                  <a:pt x="69" y="321"/>
                </a:lnTo>
                <a:lnTo>
                  <a:pt x="75" y="324"/>
                </a:lnTo>
                <a:lnTo>
                  <a:pt x="82" y="324"/>
                </a:lnTo>
                <a:lnTo>
                  <a:pt x="95" y="328"/>
                </a:lnTo>
                <a:lnTo>
                  <a:pt x="107" y="332"/>
                </a:lnTo>
                <a:lnTo>
                  <a:pt x="114" y="336"/>
                </a:lnTo>
                <a:lnTo>
                  <a:pt x="125" y="340"/>
                </a:lnTo>
                <a:lnTo>
                  <a:pt x="156" y="344"/>
                </a:lnTo>
                <a:lnTo>
                  <a:pt x="161" y="344"/>
                </a:lnTo>
                <a:lnTo>
                  <a:pt x="171" y="339"/>
                </a:lnTo>
                <a:lnTo>
                  <a:pt x="176" y="339"/>
                </a:lnTo>
                <a:lnTo>
                  <a:pt x="172" y="329"/>
                </a:lnTo>
                <a:lnTo>
                  <a:pt x="167" y="324"/>
                </a:lnTo>
                <a:lnTo>
                  <a:pt x="174" y="324"/>
                </a:lnTo>
                <a:lnTo>
                  <a:pt x="175" y="321"/>
                </a:lnTo>
                <a:lnTo>
                  <a:pt x="182" y="318"/>
                </a:lnTo>
                <a:lnTo>
                  <a:pt x="195" y="314"/>
                </a:lnTo>
                <a:lnTo>
                  <a:pt x="194" y="321"/>
                </a:lnTo>
                <a:lnTo>
                  <a:pt x="194" y="324"/>
                </a:lnTo>
                <a:lnTo>
                  <a:pt x="201" y="322"/>
                </a:lnTo>
                <a:lnTo>
                  <a:pt x="213" y="321"/>
                </a:lnTo>
                <a:lnTo>
                  <a:pt x="214" y="328"/>
                </a:lnTo>
                <a:lnTo>
                  <a:pt x="221" y="330"/>
                </a:lnTo>
                <a:lnTo>
                  <a:pt x="224" y="340"/>
                </a:lnTo>
                <a:lnTo>
                  <a:pt x="229" y="340"/>
                </a:lnTo>
                <a:lnTo>
                  <a:pt x="241" y="344"/>
                </a:lnTo>
                <a:lnTo>
                  <a:pt x="245" y="339"/>
                </a:lnTo>
                <a:lnTo>
                  <a:pt x="247" y="337"/>
                </a:lnTo>
                <a:lnTo>
                  <a:pt x="247" y="333"/>
                </a:lnTo>
                <a:lnTo>
                  <a:pt x="248" y="339"/>
                </a:lnTo>
                <a:lnTo>
                  <a:pt x="247" y="340"/>
                </a:lnTo>
                <a:lnTo>
                  <a:pt x="247" y="345"/>
                </a:lnTo>
                <a:lnTo>
                  <a:pt x="251" y="352"/>
                </a:lnTo>
                <a:lnTo>
                  <a:pt x="258" y="356"/>
                </a:lnTo>
                <a:lnTo>
                  <a:pt x="260" y="363"/>
                </a:lnTo>
                <a:lnTo>
                  <a:pt x="259" y="368"/>
                </a:lnTo>
                <a:lnTo>
                  <a:pt x="263" y="371"/>
                </a:lnTo>
                <a:lnTo>
                  <a:pt x="270" y="370"/>
                </a:lnTo>
                <a:lnTo>
                  <a:pt x="282" y="376"/>
                </a:lnTo>
                <a:lnTo>
                  <a:pt x="289" y="374"/>
                </a:lnTo>
                <a:lnTo>
                  <a:pt x="290" y="374"/>
                </a:lnTo>
                <a:lnTo>
                  <a:pt x="297" y="378"/>
                </a:lnTo>
                <a:lnTo>
                  <a:pt x="302" y="375"/>
                </a:lnTo>
                <a:lnTo>
                  <a:pt x="302" y="366"/>
                </a:lnTo>
                <a:lnTo>
                  <a:pt x="304" y="360"/>
                </a:lnTo>
                <a:lnTo>
                  <a:pt x="310" y="359"/>
                </a:lnTo>
                <a:lnTo>
                  <a:pt x="316" y="356"/>
                </a:lnTo>
                <a:lnTo>
                  <a:pt x="320" y="355"/>
                </a:lnTo>
                <a:lnTo>
                  <a:pt x="321" y="362"/>
                </a:lnTo>
                <a:lnTo>
                  <a:pt x="328" y="360"/>
                </a:lnTo>
                <a:lnTo>
                  <a:pt x="335" y="362"/>
                </a:lnTo>
                <a:lnTo>
                  <a:pt x="333" y="371"/>
                </a:lnTo>
                <a:lnTo>
                  <a:pt x="336" y="376"/>
                </a:lnTo>
                <a:lnTo>
                  <a:pt x="341" y="375"/>
                </a:lnTo>
                <a:lnTo>
                  <a:pt x="348" y="370"/>
                </a:lnTo>
                <a:lnTo>
                  <a:pt x="351" y="364"/>
                </a:lnTo>
                <a:lnTo>
                  <a:pt x="347" y="357"/>
                </a:lnTo>
                <a:lnTo>
                  <a:pt x="352" y="356"/>
                </a:lnTo>
                <a:lnTo>
                  <a:pt x="351" y="344"/>
                </a:lnTo>
                <a:lnTo>
                  <a:pt x="339" y="337"/>
                </a:lnTo>
                <a:lnTo>
                  <a:pt x="337" y="330"/>
                </a:lnTo>
                <a:lnTo>
                  <a:pt x="337" y="330"/>
                </a:lnTo>
                <a:lnTo>
                  <a:pt x="360" y="340"/>
                </a:lnTo>
                <a:lnTo>
                  <a:pt x="366" y="340"/>
                </a:lnTo>
                <a:lnTo>
                  <a:pt x="373" y="344"/>
                </a:lnTo>
                <a:lnTo>
                  <a:pt x="375" y="345"/>
                </a:lnTo>
                <a:lnTo>
                  <a:pt x="371" y="352"/>
                </a:lnTo>
                <a:lnTo>
                  <a:pt x="378" y="352"/>
                </a:lnTo>
                <a:lnTo>
                  <a:pt x="383" y="351"/>
                </a:lnTo>
                <a:lnTo>
                  <a:pt x="387" y="357"/>
                </a:lnTo>
                <a:lnTo>
                  <a:pt x="394" y="359"/>
                </a:lnTo>
                <a:lnTo>
                  <a:pt x="401" y="356"/>
                </a:lnTo>
                <a:lnTo>
                  <a:pt x="402" y="363"/>
                </a:lnTo>
                <a:lnTo>
                  <a:pt x="406" y="370"/>
                </a:lnTo>
                <a:lnTo>
                  <a:pt x="413" y="371"/>
                </a:lnTo>
                <a:lnTo>
                  <a:pt x="413" y="363"/>
                </a:lnTo>
                <a:lnTo>
                  <a:pt x="416" y="370"/>
                </a:lnTo>
                <a:lnTo>
                  <a:pt x="412" y="375"/>
                </a:lnTo>
                <a:lnTo>
                  <a:pt x="408" y="387"/>
                </a:lnTo>
                <a:lnTo>
                  <a:pt x="413" y="382"/>
                </a:lnTo>
                <a:lnTo>
                  <a:pt x="416" y="376"/>
                </a:lnTo>
                <a:lnTo>
                  <a:pt x="421" y="370"/>
                </a:lnTo>
                <a:lnTo>
                  <a:pt x="429" y="379"/>
                </a:lnTo>
                <a:lnTo>
                  <a:pt x="431" y="374"/>
                </a:lnTo>
                <a:lnTo>
                  <a:pt x="433" y="367"/>
                </a:lnTo>
                <a:lnTo>
                  <a:pt x="432" y="363"/>
                </a:lnTo>
                <a:lnTo>
                  <a:pt x="439" y="36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28761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ACBD9-43D3-EC34-6D51-648FE3136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F1E70-5A4A-5956-6EEF-A0B50C603C65}"/>
              </a:ext>
            </a:extLst>
          </p:cNvPr>
          <p:cNvSpPr>
            <a:spLocks noGrp="1"/>
          </p:cNvSpPr>
          <p:nvPr>
            <p:ph type="title"/>
          </p:nvPr>
        </p:nvSpPr>
        <p:spPr/>
        <p:txBody>
          <a:bodyPr/>
          <a:lstStyle/>
          <a:p>
            <a:r>
              <a:rPr lang="en-US" dirty="0">
                <a:latin typeface="Aptos Black" panose="020B0004020202020204" pitchFamily="34" charset="0"/>
              </a:rPr>
              <a:t>New York</a:t>
            </a:r>
            <a:r>
              <a:rPr lang="en-US" dirty="0"/>
              <a:t>: Enacts Sweeping Budget, New Taxes, Privacy Protections</a:t>
            </a:r>
          </a:p>
        </p:txBody>
      </p:sp>
      <p:sp>
        <p:nvSpPr>
          <p:cNvPr id="3" name="Slide Number Placeholder 2">
            <a:extLst>
              <a:ext uri="{FF2B5EF4-FFF2-40B4-BE49-F238E27FC236}">
                <a16:creationId xmlns:a16="http://schemas.microsoft.com/office/drawing/2014/main" id="{00B7836F-A61B-CAC3-C00F-212D3A9EB39D}"/>
              </a:ext>
            </a:extLst>
          </p:cNvPr>
          <p:cNvSpPr>
            <a:spLocks noGrp="1"/>
          </p:cNvSpPr>
          <p:nvPr>
            <p:ph type="sldNum" sz="quarter" idx="10"/>
          </p:nvPr>
        </p:nvSpPr>
        <p:spPr/>
        <p:txBody>
          <a:bodyPr/>
          <a:lstStyle/>
          <a:p>
            <a:fld id="{233A6ECB-A6F5-154E-941C-89FF089A4B22}" type="slidenum">
              <a:rPr lang="en-US" smtClean="0"/>
              <a:pPr/>
              <a:t>7</a:t>
            </a:fld>
            <a:endParaRPr lang="en-US"/>
          </a:p>
        </p:txBody>
      </p:sp>
      <p:graphicFrame>
        <p:nvGraphicFramePr>
          <p:cNvPr id="26" name="Diagram 25">
            <a:extLst>
              <a:ext uri="{FF2B5EF4-FFF2-40B4-BE49-F238E27FC236}">
                <a16:creationId xmlns:a16="http://schemas.microsoft.com/office/drawing/2014/main" id="{DE178705-BFCE-DAE4-C3CB-8DB3BBC1C2A1}"/>
              </a:ext>
            </a:extLst>
          </p:cNvPr>
          <p:cNvGraphicFramePr/>
          <p:nvPr>
            <p:extLst>
              <p:ext uri="{D42A27DB-BD31-4B8C-83A1-F6EECF244321}">
                <p14:modId xmlns:p14="http://schemas.microsoft.com/office/powerpoint/2010/main" val="299412761"/>
              </p:ext>
            </p:extLst>
          </p:nvPr>
        </p:nvGraphicFramePr>
        <p:xfrm>
          <a:off x="630936" y="1422492"/>
          <a:ext cx="8589264" cy="469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EFEB8914-30D2-3FDE-ED9B-33B48422E800}"/>
              </a:ext>
            </a:extLst>
          </p:cNvPr>
          <p:cNvSpPr txBox="1"/>
          <p:nvPr/>
        </p:nvSpPr>
        <p:spPr>
          <a:xfrm>
            <a:off x="1296691" y="2303480"/>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Data Centers</a:t>
            </a:r>
          </a:p>
        </p:txBody>
      </p:sp>
      <p:sp>
        <p:nvSpPr>
          <p:cNvPr id="30" name="TextBox 29">
            <a:extLst>
              <a:ext uri="{FF2B5EF4-FFF2-40B4-BE49-F238E27FC236}">
                <a16:creationId xmlns:a16="http://schemas.microsoft.com/office/drawing/2014/main" id="{DC461933-E2F1-8F42-0D33-913E0F8C1440}"/>
              </a:ext>
            </a:extLst>
          </p:cNvPr>
          <p:cNvSpPr txBox="1"/>
          <p:nvPr/>
        </p:nvSpPr>
        <p:spPr>
          <a:xfrm>
            <a:off x="1244427" y="4800531"/>
            <a:ext cx="1199112" cy="323165"/>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t>Data Privacy</a:t>
            </a:r>
          </a:p>
        </p:txBody>
      </p:sp>
      <p:sp>
        <p:nvSpPr>
          <p:cNvPr id="32" name="Straight Connector 31">
            <a:extLst>
              <a:ext uri="{FF2B5EF4-FFF2-40B4-BE49-F238E27FC236}">
                <a16:creationId xmlns:a16="http://schemas.microsoft.com/office/drawing/2014/main" id="{6C8D72AE-72D9-076B-F8AF-BE58271B72FE}"/>
              </a:ext>
            </a:extLst>
          </p:cNvPr>
          <p:cNvSpPr/>
          <p:nvPr/>
        </p:nvSpPr>
        <p:spPr>
          <a:xfrm flipH="1" flipV="1">
            <a:off x="9525001" y="1409788"/>
            <a:ext cx="0" cy="4696882"/>
          </a:xfrm>
          <a:prstGeom prst="line">
            <a:avLst/>
          </a:prstGeom>
          <a:ln w="381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39" name="Straight Connector 38">
            <a:extLst>
              <a:ext uri="{FF2B5EF4-FFF2-40B4-BE49-F238E27FC236}">
                <a16:creationId xmlns:a16="http://schemas.microsoft.com/office/drawing/2014/main" id="{8C05A0F9-EF7D-C851-5951-0F2968C29967}"/>
              </a:ext>
            </a:extLst>
          </p:cNvPr>
          <p:cNvSpPr/>
          <p:nvPr/>
        </p:nvSpPr>
        <p:spPr>
          <a:xfrm>
            <a:off x="640048" y="1388814"/>
            <a:ext cx="10982263"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40" name="Freeform: Shape 39">
            <a:extLst>
              <a:ext uri="{FF2B5EF4-FFF2-40B4-BE49-F238E27FC236}">
                <a16:creationId xmlns:a16="http://schemas.microsoft.com/office/drawing/2014/main" id="{449B3E13-967C-64FB-20E5-476A886772A5}"/>
              </a:ext>
            </a:extLst>
          </p:cNvPr>
          <p:cNvSpPr/>
          <p:nvPr/>
        </p:nvSpPr>
        <p:spPr>
          <a:xfrm>
            <a:off x="630936" y="1143229"/>
            <a:ext cx="2120900"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Legislation</a:t>
            </a:r>
          </a:p>
        </p:txBody>
      </p:sp>
      <p:sp>
        <p:nvSpPr>
          <p:cNvPr id="41" name="Freeform: Shape 40">
            <a:extLst>
              <a:ext uri="{FF2B5EF4-FFF2-40B4-BE49-F238E27FC236}">
                <a16:creationId xmlns:a16="http://schemas.microsoft.com/office/drawing/2014/main" id="{40151659-471E-2598-D21E-4CD301731C4D}"/>
              </a:ext>
            </a:extLst>
          </p:cNvPr>
          <p:cNvSpPr/>
          <p:nvPr/>
        </p:nvSpPr>
        <p:spPr>
          <a:xfrm>
            <a:off x="9537700" y="1155929"/>
            <a:ext cx="2036063"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sz="1600" b="1" kern="1200">
                <a:solidFill>
                  <a:schemeClr val="tx1"/>
                </a:solidFill>
                <a:latin typeface="Aptos" panose="020B0004020202020204" pitchFamily="34" charset="0"/>
              </a:rPr>
              <a:t>Key Dates</a:t>
            </a:r>
          </a:p>
        </p:txBody>
      </p:sp>
      <p:sp>
        <p:nvSpPr>
          <p:cNvPr id="45" name="Text Placeholder 26">
            <a:extLst>
              <a:ext uri="{FF2B5EF4-FFF2-40B4-BE49-F238E27FC236}">
                <a16:creationId xmlns:a16="http://schemas.microsoft.com/office/drawing/2014/main" id="{0F042ED0-507F-052E-0D12-6F1812CC202F}"/>
              </a:ext>
            </a:extLst>
          </p:cNvPr>
          <p:cNvSpPr>
            <a:spLocks noGrp="1"/>
          </p:cNvSpPr>
          <p:nvPr>
            <p:ph type="body" sz="quarter" idx="12"/>
          </p:nvPr>
        </p:nvSpPr>
        <p:spPr>
          <a:xfrm>
            <a:off x="640050" y="6243420"/>
            <a:ext cx="7974561" cy="365125"/>
          </a:xfrm>
        </p:spPr>
        <p:txBody>
          <a:bodyPr/>
          <a:lstStyle/>
          <a:p>
            <a:r>
              <a:rPr lang="en-US" dirty="0"/>
              <a:t>Notes: The budget package includes </a:t>
            </a:r>
            <a:r>
              <a:rPr lang="en-US" dirty="0">
                <a:hlinkClick r:id="rId8"/>
              </a:rPr>
              <a:t>several different</a:t>
            </a:r>
            <a:r>
              <a:rPr lang="en-US" dirty="0"/>
              <a:t> pieces of legislation, including the immigration measure. ICE – US Immigration and Customs Enforcement.</a:t>
            </a:r>
          </a:p>
          <a:p>
            <a:r>
              <a:rPr lang="en-US" dirty="0"/>
              <a:t>Sources: </a:t>
            </a:r>
            <a:r>
              <a:rPr lang="en-US" dirty="0">
                <a:hlinkClick r:id="rId9"/>
              </a:rPr>
              <a:t>Bills Recently Signed By the Governor</a:t>
            </a:r>
            <a:r>
              <a:rPr lang="en-US" dirty="0"/>
              <a:t>; </a:t>
            </a:r>
            <a:r>
              <a:rPr lang="en-US" dirty="0">
                <a:hlinkClick r:id="rId10"/>
              </a:rPr>
              <a:t>New York How A Bill Becomes Law</a:t>
            </a:r>
            <a:endParaRPr lang="en-US" dirty="0"/>
          </a:p>
        </p:txBody>
      </p:sp>
      <p:sp>
        <p:nvSpPr>
          <p:cNvPr id="46" name="TextBox 45">
            <a:extLst>
              <a:ext uri="{FF2B5EF4-FFF2-40B4-BE49-F238E27FC236}">
                <a16:creationId xmlns:a16="http://schemas.microsoft.com/office/drawing/2014/main" id="{5977C7B9-1EBA-ABD5-C30B-1510177A1102}"/>
              </a:ext>
            </a:extLst>
          </p:cNvPr>
          <p:cNvSpPr txBox="1"/>
          <p:nvPr/>
        </p:nvSpPr>
        <p:spPr>
          <a:xfrm>
            <a:off x="1259828" y="3870089"/>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AI Regulations</a:t>
            </a:r>
          </a:p>
        </p:txBody>
      </p:sp>
      <p:sp>
        <p:nvSpPr>
          <p:cNvPr id="7" name="TextBox 6">
            <a:extLst>
              <a:ext uri="{FF2B5EF4-FFF2-40B4-BE49-F238E27FC236}">
                <a16:creationId xmlns:a16="http://schemas.microsoft.com/office/drawing/2014/main" id="{22689989-100F-0887-6426-091A25FD556C}"/>
              </a:ext>
            </a:extLst>
          </p:cNvPr>
          <p:cNvSpPr txBox="1"/>
          <p:nvPr/>
        </p:nvSpPr>
        <p:spPr>
          <a:xfrm>
            <a:off x="1279134" y="5476600"/>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dirty="0">
                <a:solidFill>
                  <a:schemeClr val="accent1"/>
                </a:solidFill>
              </a:rPr>
              <a:t>Immigration Protections</a:t>
            </a:r>
          </a:p>
        </p:txBody>
      </p:sp>
      <p:sp>
        <p:nvSpPr>
          <p:cNvPr id="9" name="TextBox 8">
            <a:extLst>
              <a:ext uri="{FF2B5EF4-FFF2-40B4-BE49-F238E27FC236}">
                <a16:creationId xmlns:a16="http://schemas.microsoft.com/office/drawing/2014/main" id="{D7621FAF-F9D7-8025-A0FF-7449566BBD41}"/>
              </a:ext>
            </a:extLst>
          </p:cNvPr>
          <p:cNvSpPr txBox="1"/>
          <p:nvPr/>
        </p:nvSpPr>
        <p:spPr>
          <a:xfrm>
            <a:off x="1279134" y="1520193"/>
            <a:ext cx="1164983"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solidFill>
                  <a:schemeClr val="accent1"/>
                </a:solidFill>
              </a:rPr>
              <a:t>Budget, Tax Changes</a:t>
            </a:r>
          </a:p>
        </p:txBody>
      </p:sp>
      <p:sp>
        <p:nvSpPr>
          <p:cNvPr id="15" name="Rectangle 14">
            <a:extLst>
              <a:ext uri="{FF2B5EF4-FFF2-40B4-BE49-F238E27FC236}">
                <a16:creationId xmlns:a16="http://schemas.microsoft.com/office/drawing/2014/main" id="{CA8827BD-DA24-72A9-5F16-3B9B07656F19}"/>
              </a:ext>
            </a:extLst>
          </p:cNvPr>
          <p:cNvSpPr/>
          <p:nvPr/>
        </p:nvSpPr>
        <p:spPr>
          <a:xfrm>
            <a:off x="9686798" y="1537260"/>
            <a:ext cx="1828800" cy="182880"/>
          </a:xfrm>
          <a:prstGeom prst="rect">
            <a:avLst/>
          </a:prstGeom>
          <a:solidFill>
            <a:srgbClr val="B99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JANUARY 7</a:t>
            </a:r>
          </a:p>
        </p:txBody>
      </p:sp>
      <p:sp>
        <p:nvSpPr>
          <p:cNvPr id="17" name="Freeform: Shape 16">
            <a:extLst>
              <a:ext uri="{FF2B5EF4-FFF2-40B4-BE49-F238E27FC236}">
                <a16:creationId xmlns:a16="http://schemas.microsoft.com/office/drawing/2014/main" id="{6FEFC79B-B2D1-91FA-AD6E-93BA5837EE04}"/>
              </a:ext>
            </a:extLst>
          </p:cNvPr>
          <p:cNvSpPr>
            <a:spLocks/>
          </p:cNvSpPr>
          <p:nvPr/>
        </p:nvSpPr>
        <p:spPr>
          <a:xfrm>
            <a:off x="9686798" y="1730509"/>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400" kern="1200">
                <a:latin typeface="Aptos" panose="020B0004020202020204" pitchFamily="34" charset="0"/>
              </a:rPr>
              <a:t>Session </a:t>
            </a:r>
            <a:r>
              <a:rPr lang="en-US" sz="1400">
                <a:latin typeface="Aptos" panose="020B0004020202020204" pitchFamily="34" charset="0"/>
              </a:rPr>
              <a:t>c</a:t>
            </a:r>
            <a:r>
              <a:rPr lang="en-US" sz="1400" kern="1200">
                <a:latin typeface="Aptos" panose="020B0004020202020204" pitchFamily="34" charset="0"/>
              </a:rPr>
              <a:t>ommenced </a:t>
            </a:r>
          </a:p>
        </p:txBody>
      </p:sp>
      <p:sp>
        <p:nvSpPr>
          <p:cNvPr id="20" name="Rectangle 19">
            <a:extLst>
              <a:ext uri="{FF2B5EF4-FFF2-40B4-BE49-F238E27FC236}">
                <a16:creationId xmlns:a16="http://schemas.microsoft.com/office/drawing/2014/main" id="{FDEFB507-6F33-9719-03AC-B5A6874652AE}"/>
              </a:ext>
            </a:extLst>
          </p:cNvPr>
          <p:cNvSpPr/>
          <p:nvPr/>
        </p:nvSpPr>
        <p:spPr>
          <a:xfrm>
            <a:off x="9686798" y="2053490"/>
            <a:ext cx="1828800" cy="182880"/>
          </a:xfrm>
          <a:prstGeom prst="rect">
            <a:avLst/>
          </a:prstGeom>
          <a:solidFill>
            <a:srgbClr val="68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JUNE 4</a:t>
            </a:r>
          </a:p>
        </p:txBody>
      </p:sp>
      <p:sp>
        <p:nvSpPr>
          <p:cNvPr id="21" name="Rectangle 20">
            <a:extLst>
              <a:ext uri="{FF2B5EF4-FFF2-40B4-BE49-F238E27FC236}">
                <a16:creationId xmlns:a16="http://schemas.microsoft.com/office/drawing/2014/main" id="{AC541170-D5A4-E5AC-E092-9A06A64C7FCC}"/>
              </a:ext>
            </a:extLst>
          </p:cNvPr>
          <p:cNvSpPr/>
          <p:nvPr/>
        </p:nvSpPr>
        <p:spPr>
          <a:xfrm>
            <a:off x="9686798" y="2610588"/>
            <a:ext cx="1828800" cy="182880"/>
          </a:xfrm>
          <a:prstGeom prst="rect">
            <a:avLst/>
          </a:prstGeom>
          <a:solidFill>
            <a:srgbClr val="45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150">
                <a:latin typeface="Aptos" panose="020B0004020202020204" pitchFamily="34" charset="0"/>
              </a:rPr>
              <a:t>WITHIN 30 DAYS</a:t>
            </a:r>
          </a:p>
        </p:txBody>
      </p:sp>
      <p:sp>
        <p:nvSpPr>
          <p:cNvPr id="22" name="Freeform: Shape 21">
            <a:extLst>
              <a:ext uri="{FF2B5EF4-FFF2-40B4-BE49-F238E27FC236}">
                <a16:creationId xmlns:a16="http://schemas.microsoft.com/office/drawing/2014/main" id="{C7D39C28-A35F-6ECB-2DB7-10EA2649D198}"/>
              </a:ext>
            </a:extLst>
          </p:cNvPr>
          <p:cNvSpPr/>
          <p:nvPr/>
        </p:nvSpPr>
        <p:spPr>
          <a:xfrm>
            <a:off x="9687417" y="2238822"/>
            <a:ext cx="1827563" cy="274320"/>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defTabSz="666750">
              <a:lnSpc>
                <a:spcPct val="90000"/>
              </a:lnSpc>
              <a:spcBef>
                <a:spcPct val="0"/>
              </a:spcBef>
              <a:spcAft>
                <a:spcPct val="35000"/>
              </a:spcAft>
            </a:pPr>
            <a:r>
              <a:rPr lang="en-US" sz="1400">
                <a:solidFill>
                  <a:schemeClr val="tx1"/>
                </a:solidFill>
                <a:latin typeface="Aptos" panose="020B0004020202020204" pitchFamily="34" charset="0"/>
              </a:rPr>
              <a:t>Session adjourned</a:t>
            </a:r>
          </a:p>
        </p:txBody>
      </p:sp>
      <p:sp>
        <p:nvSpPr>
          <p:cNvPr id="23" name="Freeform: Shape 22">
            <a:extLst>
              <a:ext uri="{FF2B5EF4-FFF2-40B4-BE49-F238E27FC236}">
                <a16:creationId xmlns:a16="http://schemas.microsoft.com/office/drawing/2014/main" id="{6760BB25-7331-2B69-F3FF-ED80FFF66C2A}"/>
              </a:ext>
            </a:extLst>
          </p:cNvPr>
          <p:cNvSpPr/>
          <p:nvPr/>
        </p:nvSpPr>
        <p:spPr>
          <a:xfrm>
            <a:off x="9687417" y="2795923"/>
            <a:ext cx="2036064" cy="1090694"/>
          </a:xfrm>
          <a:custGeom>
            <a:avLst/>
            <a:gdLst>
              <a:gd name="connsiteX0" fmla="*/ 0 w 2689391"/>
              <a:gd name="connsiteY0" fmla="*/ 0 h 337179"/>
              <a:gd name="connsiteX1" fmla="*/ 2689391 w 2689391"/>
              <a:gd name="connsiteY1" fmla="*/ 0 h 337179"/>
              <a:gd name="connsiteX2" fmla="*/ 2689391 w 2689391"/>
              <a:gd name="connsiteY2" fmla="*/ 337179 h 337179"/>
              <a:gd name="connsiteX3" fmla="*/ 0 w 2689391"/>
              <a:gd name="connsiteY3" fmla="*/ 337179 h 337179"/>
              <a:gd name="connsiteX4" fmla="*/ 0 w 2689391"/>
              <a:gd name="connsiteY4" fmla="*/ 0 h 33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391" h="337179">
                <a:moveTo>
                  <a:pt x="0" y="0"/>
                </a:moveTo>
                <a:lnTo>
                  <a:pt x="2689391" y="0"/>
                </a:lnTo>
                <a:lnTo>
                  <a:pt x="2689391" y="337179"/>
                </a:lnTo>
                <a:lnTo>
                  <a:pt x="0" y="337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defTabSz="666750">
              <a:lnSpc>
                <a:spcPct val="90000"/>
              </a:lnSpc>
              <a:spcBef>
                <a:spcPct val="0"/>
              </a:spcBef>
              <a:spcAft>
                <a:spcPct val="35000"/>
              </a:spcAft>
            </a:pPr>
            <a:r>
              <a:rPr lang="en-US" sz="1400" dirty="0">
                <a:solidFill>
                  <a:schemeClr val="tx1"/>
                </a:solidFill>
                <a:latin typeface="Aptos" panose="020B0004020202020204" pitchFamily="34" charset="0"/>
              </a:rPr>
              <a:t>Deadline for governor action after adjournment or bills are automatically vetoed</a:t>
            </a:r>
          </a:p>
        </p:txBody>
      </p:sp>
      <p:sp>
        <p:nvSpPr>
          <p:cNvPr id="12" name="Freeform: Shape 11">
            <a:extLst>
              <a:ext uri="{FF2B5EF4-FFF2-40B4-BE49-F238E27FC236}">
                <a16:creationId xmlns:a16="http://schemas.microsoft.com/office/drawing/2014/main" id="{801BA56D-D8A0-D4FE-FC81-07E059D6422E}"/>
              </a:ext>
            </a:extLst>
          </p:cNvPr>
          <p:cNvSpPr/>
          <p:nvPr/>
        </p:nvSpPr>
        <p:spPr>
          <a:xfrm>
            <a:off x="10192619" y="5395817"/>
            <a:ext cx="1530861" cy="224611"/>
          </a:xfrm>
          <a:custGeom>
            <a:avLst/>
            <a:gdLst>
              <a:gd name="connsiteX0" fmla="*/ 0 w 1087642"/>
              <a:gd name="connsiteY0" fmla="*/ 0 h 371259"/>
              <a:gd name="connsiteX1" fmla="*/ 1087642 w 1087642"/>
              <a:gd name="connsiteY1" fmla="*/ 0 h 371259"/>
              <a:gd name="connsiteX2" fmla="*/ 1087642 w 1087642"/>
              <a:gd name="connsiteY2" fmla="*/ 371259 h 371259"/>
              <a:gd name="connsiteX3" fmla="*/ 0 w 1087642"/>
              <a:gd name="connsiteY3" fmla="*/ 371259 h 371259"/>
              <a:gd name="connsiteX4" fmla="*/ 0 w 1087642"/>
              <a:gd name="connsiteY4" fmla="*/ 0 h 37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2" h="371259">
                <a:moveTo>
                  <a:pt x="0" y="0"/>
                </a:moveTo>
                <a:lnTo>
                  <a:pt x="1087642" y="0"/>
                </a:lnTo>
                <a:lnTo>
                  <a:pt x="1087642" y="371259"/>
                </a:lnTo>
                <a:lnTo>
                  <a:pt x="0" y="3712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r>
              <a:rPr lang="en-US" b="1">
                <a:solidFill>
                  <a:schemeClr val="tx1"/>
                </a:solidFill>
                <a:latin typeface="Aptos" panose="020B0004020202020204" pitchFamily="34" charset="0"/>
              </a:rPr>
              <a:t>140+ Enacted</a:t>
            </a:r>
            <a:endParaRPr lang="en-US" b="1" kern="1200">
              <a:solidFill>
                <a:schemeClr val="tx1"/>
              </a:solidFill>
              <a:latin typeface="Aptos" panose="020B0004020202020204" pitchFamily="34" charset="0"/>
            </a:endParaRPr>
          </a:p>
        </p:txBody>
      </p:sp>
      <p:sp>
        <p:nvSpPr>
          <p:cNvPr id="13" name="Straight Connector 12">
            <a:extLst>
              <a:ext uri="{FF2B5EF4-FFF2-40B4-BE49-F238E27FC236}">
                <a16:creationId xmlns:a16="http://schemas.microsoft.com/office/drawing/2014/main" id="{43618079-2097-3183-AA94-4E6B4A92BB85}"/>
              </a:ext>
            </a:extLst>
          </p:cNvPr>
          <p:cNvSpPr/>
          <p:nvPr/>
        </p:nvSpPr>
        <p:spPr>
          <a:xfrm>
            <a:off x="9525000" y="4962114"/>
            <a:ext cx="2103120" cy="0"/>
          </a:xfrm>
          <a:prstGeom prst="line">
            <a:avLst/>
          </a:pr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latin typeface="Aptos" panose="020B0004020202020204" pitchFamily="34" charset="0"/>
            </a:endParaRPr>
          </a:p>
        </p:txBody>
      </p:sp>
      <p:sp>
        <p:nvSpPr>
          <p:cNvPr id="6" name="Freeform 24">
            <a:extLst>
              <a:ext uri="{FF2B5EF4-FFF2-40B4-BE49-F238E27FC236}">
                <a16:creationId xmlns:a16="http://schemas.microsoft.com/office/drawing/2014/main" id="{7C21B283-A82B-5E00-3994-8C9B3121C7B4}"/>
              </a:ext>
            </a:extLst>
          </p:cNvPr>
          <p:cNvSpPr>
            <a:spLocks noChangeAspect="1" noEditPoints="1"/>
          </p:cNvSpPr>
          <p:nvPr/>
        </p:nvSpPr>
        <p:spPr bwMode="auto">
          <a:xfrm>
            <a:off x="9638546" y="5251315"/>
            <a:ext cx="733235" cy="535794"/>
          </a:xfrm>
          <a:custGeom>
            <a:avLst/>
            <a:gdLst>
              <a:gd name="T0" fmla="*/ 452 w 579"/>
              <a:gd name="T1" fmla="*/ 404 h 431"/>
              <a:gd name="T2" fmla="*/ 452 w 579"/>
              <a:gd name="T3" fmla="*/ 379 h 431"/>
              <a:gd name="T4" fmla="*/ 463 w 579"/>
              <a:gd name="T5" fmla="*/ 358 h 431"/>
              <a:gd name="T6" fmla="*/ 443 w 579"/>
              <a:gd name="T7" fmla="*/ 279 h 431"/>
              <a:gd name="T8" fmla="*/ 441 w 579"/>
              <a:gd name="T9" fmla="*/ 205 h 431"/>
              <a:gd name="T10" fmla="*/ 418 w 579"/>
              <a:gd name="T11" fmla="*/ 130 h 431"/>
              <a:gd name="T12" fmla="*/ 413 w 579"/>
              <a:gd name="T13" fmla="*/ 120 h 431"/>
              <a:gd name="T14" fmla="*/ 402 w 579"/>
              <a:gd name="T15" fmla="*/ 89 h 431"/>
              <a:gd name="T16" fmla="*/ 404 w 579"/>
              <a:gd name="T17" fmla="*/ 67 h 431"/>
              <a:gd name="T18" fmla="*/ 399 w 579"/>
              <a:gd name="T19" fmla="*/ 47 h 431"/>
              <a:gd name="T20" fmla="*/ 391 w 579"/>
              <a:gd name="T21" fmla="*/ 20 h 431"/>
              <a:gd name="T22" fmla="*/ 386 w 579"/>
              <a:gd name="T23" fmla="*/ 2 h 431"/>
              <a:gd name="T24" fmla="*/ 293 w 579"/>
              <a:gd name="T25" fmla="*/ 23 h 431"/>
              <a:gd name="T26" fmla="*/ 252 w 579"/>
              <a:gd name="T27" fmla="*/ 53 h 431"/>
              <a:gd name="T28" fmla="*/ 223 w 579"/>
              <a:gd name="T29" fmla="*/ 107 h 431"/>
              <a:gd name="T30" fmla="*/ 203 w 579"/>
              <a:gd name="T31" fmla="*/ 128 h 431"/>
              <a:gd name="T32" fmla="*/ 209 w 579"/>
              <a:gd name="T33" fmla="*/ 143 h 431"/>
              <a:gd name="T34" fmla="*/ 215 w 579"/>
              <a:gd name="T35" fmla="*/ 142 h 431"/>
              <a:gd name="T36" fmla="*/ 218 w 579"/>
              <a:gd name="T37" fmla="*/ 150 h 431"/>
              <a:gd name="T38" fmla="*/ 219 w 579"/>
              <a:gd name="T39" fmla="*/ 169 h 431"/>
              <a:gd name="T40" fmla="*/ 218 w 579"/>
              <a:gd name="T41" fmla="*/ 188 h 431"/>
              <a:gd name="T42" fmla="*/ 196 w 579"/>
              <a:gd name="T43" fmla="*/ 201 h 431"/>
              <a:gd name="T44" fmla="*/ 182 w 579"/>
              <a:gd name="T45" fmla="*/ 218 h 431"/>
              <a:gd name="T46" fmla="*/ 160 w 579"/>
              <a:gd name="T47" fmla="*/ 223 h 431"/>
              <a:gd name="T48" fmla="*/ 119 w 579"/>
              <a:gd name="T49" fmla="*/ 226 h 431"/>
              <a:gd name="T50" fmla="*/ 57 w 579"/>
              <a:gd name="T51" fmla="*/ 238 h 431"/>
              <a:gd name="T52" fmla="*/ 38 w 579"/>
              <a:gd name="T53" fmla="*/ 247 h 431"/>
              <a:gd name="T54" fmla="*/ 35 w 579"/>
              <a:gd name="T55" fmla="*/ 262 h 431"/>
              <a:gd name="T56" fmla="*/ 48 w 579"/>
              <a:gd name="T57" fmla="*/ 272 h 431"/>
              <a:gd name="T58" fmla="*/ 53 w 579"/>
              <a:gd name="T59" fmla="*/ 296 h 431"/>
              <a:gd name="T60" fmla="*/ 34 w 579"/>
              <a:gd name="T61" fmla="*/ 320 h 431"/>
              <a:gd name="T62" fmla="*/ 3 w 579"/>
              <a:gd name="T63" fmla="*/ 356 h 431"/>
              <a:gd name="T64" fmla="*/ 4 w 579"/>
              <a:gd name="T65" fmla="*/ 383 h 431"/>
              <a:gd name="T66" fmla="*/ 251 w 579"/>
              <a:gd name="T67" fmla="*/ 334 h 431"/>
              <a:gd name="T68" fmla="*/ 324 w 579"/>
              <a:gd name="T69" fmla="*/ 323 h 431"/>
              <a:gd name="T70" fmla="*/ 339 w 579"/>
              <a:gd name="T71" fmla="*/ 333 h 431"/>
              <a:gd name="T72" fmla="*/ 352 w 579"/>
              <a:gd name="T73" fmla="*/ 358 h 431"/>
              <a:gd name="T74" fmla="*/ 376 w 579"/>
              <a:gd name="T75" fmla="*/ 368 h 431"/>
              <a:gd name="T76" fmla="*/ 437 w 579"/>
              <a:gd name="T77" fmla="*/ 376 h 431"/>
              <a:gd name="T78" fmla="*/ 431 w 579"/>
              <a:gd name="T79" fmla="*/ 362 h 431"/>
              <a:gd name="T80" fmla="*/ 441 w 579"/>
              <a:gd name="T81" fmla="*/ 381 h 431"/>
              <a:gd name="T82" fmla="*/ 443 w 579"/>
              <a:gd name="T83" fmla="*/ 414 h 431"/>
              <a:gd name="T84" fmla="*/ 565 w 579"/>
              <a:gd name="T85" fmla="*/ 354 h 431"/>
              <a:gd name="T86" fmla="*/ 544 w 579"/>
              <a:gd name="T87" fmla="*/ 372 h 431"/>
              <a:gd name="T88" fmla="*/ 539 w 579"/>
              <a:gd name="T89" fmla="*/ 368 h 431"/>
              <a:gd name="T90" fmla="*/ 551 w 579"/>
              <a:gd name="T91" fmla="*/ 346 h 431"/>
              <a:gd name="T92" fmla="*/ 501 w 579"/>
              <a:gd name="T93" fmla="*/ 377 h 431"/>
              <a:gd name="T94" fmla="*/ 486 w 579"/>
              <a:gd name="T95" fmla="*/ 385 h 431"/>
              <a:gd name="T96" fmla="*/ 462 w 579"/>
              <a:gd name="T97" fmla="*/ 396 h 431"/>
              <a:gd name="T98" fmla="*/ 454 w 579"/>
              <a:gd name="T99" fmla="*/ 407 h 431"/>
              <a:gd name="T100" fmla="*/ 440 w 579"/>
              <a:gd name="T101" fmla="*/ 427 h 431"/>
              <a:gd name="T102" fmla="*/ 448 w 579"/>
              <a:gd name="T103" fmla="*/ 431 h 431"/>
              <a:gd name="T104" fmla="*/ 486 w 579"/>
              <a:gd name="T105" fmla="*/ 413 h 431"/>
              <a:gd name="T106" fmla="*/ 512 w 579"/>
              <a:gd name="T107" fmla="*/ 396 h 431"/>
              <a:gd name="T108" fmla="*/ 532 w 579"/>
              <a:gd name="T109" fmla="*/ 388 h 431"/>
              <a:gd name="T110" fmla="*/ 552 w 579"/>
              <a:gd name="T111" fmla="*/ 373 h 431"/>
              <a:gd name="T112" fmla="*/ 579 w 579"/>
              <a:gd name="T113" fmla="*/ 34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431">
                <a:moveTo>
                  <a:pt x="443" y="414"/>
                </a:moveTo>
                <a:lnTo>
                  <a:pt x="445" y="407"/>
                </a:lnTo>
                <a:lnTo>
                  <a:pt x="452" y="404"/>
                </a:lnTo>
                <a:lnTo>
                  <a:pt x="452" y="398"/>
                </a:lnTo>
                <a:lnTo>
                  <a:pt x="459" y="384"/>
                </a:lnTo>
                <a:lnTo>
                  <a:pt x="452" y="379"/>
                </a:lnTo>
                <a:lnTo>
                  <a:pt x="452" y="376"/>
                </a:lnTo>
                <a:lnTo>
                  <a:pt x="463" y="365"/>
                </a:lnTo>
                <a:lnTo>
                  <a:pt x="463" y="358"/>
                </a:lnTo>
                <a:lnTo>
                  <a:pt x="459" y="352"/>
                </a:lnTo>
                <a:lnTo>
                  <a:pt x="445" y="281"/>
                </a:lnTo>
                <a:lnTo>
                  <a:pt x="443" y="279"/>
                </a:lnTo>
                <a:lnTo>
                  <a:pt x="444" y="218"/>
                </a:lnTo>
                <a:lnTo>
                  <a:pt x="445" y="212"/>
                </a:lnTo>
                <a:lnTo>
                  <a:pt x="441" y="205"/>
                </a:lnTo>
                <a:lnTo>
                  <a:pt x="441" y="201"/>
                </a:lnTo>
                <a:lnTo>
                  <a:pt x="428" y="138"/>
                </a:lnTo>
                <a:lnTo>
                  <a:pt x="418" y="130"/>
                </a:lnTo>
                <a:lnTo>
                  <a:pt x="416" y="136"/>
                </a:lnTo>
                <a:lnTo>
                  <a:pt x="412" y="131"/>
                </a:lnTo>
                <a:lnTo>
                  <a:pt x="413" y="120"/>
                </a:lnTo>
                <a:lnTo>
                  <a:pt x="410" y="107"/>
                </a:lnTo>
                <a:lnTo>
                  <a:pt x="406" y="101"/>
                </a:lnTo>
                <a:lnTo>
                  <a:pt x="402" y="89"/>
                </a:lnTo>
                <a:lnTo>
                  <a:pt x="402" y="76"/>
                </a:lnTo>
                <a:lnTo>
                  <a:pt x="405" y="73"/>
                </a:lnTo>
                <a:lnTo>
                  <a:pt x="404" y="67"/>
                </a:lnTo>
                <a:lnTo>
                  <a:pt x="401" y="61"/>
                </a:lnTo>
                <a:lnTo>
                  <a:pt x="402" y="54"/>
                </a:lnTo>
                <a:lnTo>
                  <a:pt x="399" y="47"/>
                </a:lnTo>
                <a:lnTo>
                  <a:pt x="394" y="42"/>
                </a:lnTo>
                <a:lnTo>
                  <a:pt x="391" y="35"/>
                </a:lnTo>
                <a:lnTo>
                  <a:pt x="391" y="20"/>
                </a:lnTo>
                <a:lnTo>
                  <a:pt x="386" y="13"/>
                </a:lnTo>
                <a:lnTo>
                  <a:pt x="387" y="8"/>
                </a:lnTo>
                <a:lnTo>
                  <a:pt x="386" y="2"/>
                </a:lnTo>
                <a:lnTo>
                  <a:pt x="385" y="0"/>
                </a:lnTo>
                <a:lnTo>
                  <a:pt x="337" y="13"/>
                </a:lnTo>
                <a:lnTo>
                  <a:pt x="293" y="23"/>
                </a:lnTo>
                <a:lnTo>
                  <a:pt x="287" y="23"/>
                </a:lnTo>
                <a:lnTo>
                  <a:pt x="275" y="30"/>
                </a:lnTo>
                <a:lnTo>
                  <a:pt x="252" y="53"/>
                </a:lnTo>
                <a:lnTo>
                  <a:pt x="233" y="86"/>
                </a:lnTo>
                <a:lnTo>
                  <a:pt x="233" y="94"/>
                </a:lnTo>
                <a:lnTo>
                  <a:pt x="223" y="107"/>
                </a:lnTo>
                <a:lnTo>
                  <a:pt x="221" y="111"/>
                </a:lnTo>
                <a:lnTo>
                  <a:pt x="214" y="116"/>
                </a:lnTo>
                <a:lnTo>
                  <a:pt x="203" y="128"/>
                </a:lnTo>
                <a:lnTo>
                  <a:pt x="202" y="135"/>
                </a:lnTo>
                <a:lnTo>
                  <a:pt x="207" y="139"/>
                </a:lnTo>
                <a:lnTo>
                  <a:pt x="209" y="143"/>
                </a:lnTo>
                <a:lnTo>
                  <a:pt x="207" y="136"/>
                </a:lnTo>
                <a:lnTo>
                  <a:pt x="214" y="134"/>
                </a:lnTo>
                <a:lnTo>
                  <a:pt x="215" y="142"/>
                </a:lnTo>
                <a:lnTo>
                  <a:pt x="223" y="138"/>
                </a:lnTo>
                <a:lnTo>
                  <a:pt x="219" y="145"/>
                </a:lnTo>
                <a:lnTo>
                  <a:pt x="218" y="150"/>
                </a:lnTo>
                <a:lnTo>
                  <a:pt x="213" y="153"/>
                </a:lnTo>
                <a:lnTo>
                  <a:pt x="218" y="165"/>
                </a:lnTo>
                <a:lnTo>
                  <a:pt x="219" y="169"/>
                </a:lnTo>
                <a:lnTo>
                  <a:pt x="222" y="176"/>
                </a:lnTo>
                <a:lnTo>
                  <a:pt x="222" y="182"/>
                </a:lnTo>
                <a:lnTo>
                  <a:pt x="218" y="188"/>
                </a:lnTo>
                <a:lnTo>
                  <a:pt x="211" y="188"/>
                </a:lnTo>
                <a:lnTo>
                  <a:pt x="205" y="196"/>
                </a:lnTo>
                <a:lnTo>
                  <a:pt x="196" y="201"/>
                </a:lnTo>
                <a:lnTo>
                  <a:pt x="194" y="208"/>
                </a:lnTo>
                <a:lnTo>
                  <a:pt x="188" y="214"/>
                </a:lnTo>
                <a:lnTo>
                  <a:pt x="182" y="218"/>
                </a:lnTo>
                <a:lnTo>
                  <a:pt x="177" y="223"/>
                </a:lnTo>
                <a:lnTo>
                  <a:pt x="173" y="222"/>
                </a:lnTo>
                <a:lnTo>
                  <a:pt x="160" y="223"/>
                </a:lnTo>
                <a:lnTo>
                  <a:pt x="148" y="226"/>
                </a:lnTo>
                <a:lnTo>
                  <a:pt x="136" y="233"/>
                </a:lnTo>
                <a:lnTo>
                  <a:pt x="119" y="226"/>
                </a:lnTo>
                <a:lnTo>
                  <a:pt x="94" y="227"/>
                </a:lnTo>
                <a:lnTo>
                  <a:pt x="69" y="233"/>
                </a:lnTo>
                <a:lnTo>
                  <a:pt x="57" y="238"/>
                </a:lnTo>
                <a:lnTo>
                  <a:pt x="50" y="241"/>
                </a:lnTo>
                <a:lnTo>
                  <a:pt x="43" y="243"/>
                </a:lnTo>
                <a:lnTo>
                  <a:pt x="38" y="247"/>
                </a:lnTo>
                <a:lnTo>
                  <a:pt x="31" y="250"/>
                </a:lnTo>
                <a:lnTo>
                  <a:pt x="31" y="250"/>
                </a:lnTo>
                <a:lnTo>
                  <a:pt x="35" y="262"/>
                </a:lnTo>
                <a:lnTo>
                  <a:pt x="34" y="266"/>
                </a:lnTo>
                <a:lnTo>
                  <a:pt x="48" y="269"/>
                </a:lnTo>
                <a:lnTo>
                  <a:pt x="48" y="272"/>
                </a:lnTo>
                <a:lnTo>
                  <a:pt x="45" y="276"/>
                </a:lnTo>
                <a:lnTo>
                  <a:pt x="53" y="289"/>
                </a:lnTo>
                <a:lnTo>
                  <a:pt x="53" y="296"/>
                </a:lnTo>
                <a:lnTo>
                  <a:pt x="42" y="308"/>
                </a:lnTo>
                <a:lnTo>
                  <a:pt x="39" y="315"/>
                </a:lnTo>
                <a:lnTo>
                  <a:pt x="34" y="320"/>
                </a:lnTo>
                <a:lnTo>
                  <a:pt x="26" y="329"/>
                </a:lnTo>
                <a:lnTo>
                  <a:pt x="16" y="341"/>
                </a:lnTo>
                <a:lnTo>
                  <a:pt x="3" y="356"/>
                </a:lnTo>
                <a:lnTo>
                  <a:pt x="0" y="357"/>
                </a:lnTo>
                <a:lnTo>
                  <a:pt x="0" y="360"/>
                </a:lnTo>
                <a:lnTo>
                  <a:pt x="4" y="383"/>
                </a:lnTo>
                <a:lnTo>
                  <a:pt x="62" y="372"/>
                </a:lnTo>
                <a:lnTo>
                  <a:pt x="150" y="354"/>
                </a:lnTo>
                <a:lnTo>
                  <a:pt x="251" y="334"/>
                </a:lnTo>
                <a:lnTo>
                  <a:pt x="317" y="319"/>
                </a:lnTo>
                <a:lnTo>
                  <a:pt x="317" y="319"/>
                </a:lnTo>
                <a:lnTo>
                  <a:pt x="324" y="323"/>
                </a:lnTo>
                <a:lnTo>
                  <a:pt x="326" y="329"/>
                </a:lnTo>
                <a:lnTo>
                  <a:pt x="332" y="327"/>
                </a:lnTo>
                <a:lnTo>
                  <a:pt x="339" y="333"/>
                </a:lnTo>
                <a:lnTo>
                  <a:pt x="345" y="346"/>
                </a:lnTo>
                <a:lnTo>
                  <a:pt x="347" y="352"/>
                </a:lnTo>
                <a:lnTo>
                  <a:pt x="352" y="358"/>
                </a:lnTo>
                <a:lnTo>
                  <a:pt x="363" y="364"/>
                </a:lnTo>
                <a:lnTo>
                  <a:pt x="368" y="364"/>
                </a:lnTo>
                <a:lnTo>
                  <a:pt x="376" y="368"/>
                </a:lnTo>
                <a:lnTo>
                  <a:pt x="376" y="369"/>
                </a:lnTo>
                <a:lnTo>
                  <a:pt x="441" y="391"/>
                </a:lnTo>
                <a:lnTo>
                  <a:pt x="437" y="376"/>
                </a:lnTo>
                <a:lnTo>
                  <a:pt x="431" y="369"/>
                </a:lnTo>
                <a:lnTo>
                  <a:pt x="429" y="364"/>
                </a:lnTo>
                <a:lnTo>
                  <a:pt x="431" y="362"/>
                </a:lnTo>
                <a:lnTo>
                  <a:pt x="432" y="368"/>
                </a:lnTo>
                <a:lnTo>
                  <a:pt x="439" y="372"/>
                </a:lnTo>
                <a:lnTo>
                  <a:pt x="441" y="381"/>
                </a:lnTo>
                <a:lnTo>
                  <a:pt x="443" y="400"/>
                </a:lnTo>
                <a:lnTo>
                  <a:pt x="440" y="414"/>
                </a:lnTo>
                <a:lnTo>
                  <a:pt x="443" y="414"/>
                </a:lnTo>
                <a:close/>
                <a:moveTo>
                  <a:pt x="573" y="353"/>
                </a:moveTo>
                <a:lnTo>
                  <a:pt x="566" y="356"/>
                </a:lnTo>
                <a:lnTo>
                  <a:pt x="565" y="354"/>
                </a:lnTo>
                <a:lnTo>
                  <a:pt x="558" y="356"/>
                </a:lnTo>
                <a:lnTo>
                  <a:pt x="552" y="360"/>
                </a:lnTo>
                <a:lnTo>
                  <a:pt x="544" y="372"/>
                </a:lnTo>
                <a:lnTo>
                  <a:pt x="540" y="373"/>
                </a:lnTo>
                <a:lnTo>
                  <a:pt x="533" y="375"/>
                </a:lnTo>
                <a:lnTo>
                  <a:pt x="539" y="368"/>
                </a:lnTo>
                <a:lnTo>
                  <a:pt x="544" y="362"/>
                </a:lnTo>
                <a:lnTo>
                  <a:pt x="544" y="357"/>
                </a:lnTo>
                <a:lnTo>
                  <a:pt x="551" y="346"/>
                </a:lnTo>
                <a:lnTo>
                  <a:pt x="532" y="368"/>
                </a:lnTo>
                <a:lnTo>
                  <a:pt x="520" y="373"/>
                </a:lnTo>
                <a:lnTo>
                  <a:pt x="501" y="377"/>
                </a:lnTo>
                <a:lnTo>
                  <a:pt x="496" y="380"/>
                </a:lnTo>
                <a:lnTo>
                  <a:pt x="491" y="385"/>
                </a:lnTo>
                <a:lnTo>
                  <a:pt x="486" y="385"/>
                </a:lnTo>
                <a:lnTo>
                  <a:pt x="474" y="392"/>
                </a:lnTo>
                <a:lnTo>
                  <a:pt x="468" y="391"/>
                </a:lnTo>
                <a:lnTo>
                  <a:pt x="462" y="396"/>
                </a:lnTo>
                <a:lnTo>
                  <a:pt x="463" y="402"/>
                </a:lnTo>
                <a:lnTo>
                  <a:pt x="456" y="400"/>
                </a:lnTo>
                <a:lnTo>
                  <a:pt x="454" y="407"/>
                </a:lnTo>
                <a:lnTo>
                  <a:pt x="443" y="414"/>
                </a:lnTo>
                <a:lnTo>
                  <a:pt x="441" y="422"/>
                </a:lnTo>
                <a:lnTo>
                  <a:pt x="440" y="427"/>
                </a:lnTo>
                <a:lnTo>
                  <a:pt x="443" y="429"/>
                </a:lnTo>
                <a:lnTo>
                  <a:pt x="455" y="426"/>
                </a:lnTo>
                <a:lnTo>
                  <a:pt x="448" y="431"/>
                </a:lnTo>
                <a:lnTo>
                  <a:pt x="462" y="426"/>
                </a:lnTo>
                <a:lnTo>
                  <a:pt x="483" y="413"/>
                </a:lnTo>
                <a:lnTo>
                  <a:pt x="486" y="413"/>
                </a:lnTo>
                <a:lnTo>
                  <a:pt x="493" y="407"/>
                </a:lnTo>
                <a:lnTo>
                  <a:pt x="500" y="404"/>
                </a:lnTo>
                <a:lnTo>
                  <a:pt x="512" y="396"/>
                </a:lnTo>
                <a:lnTo>
                  <a:pt x="519" y="394"/>
                </a:lnTo>
                <a:lnTo>
                  <a:pt x="525" y="389"/>
                </a:lnTo>
                <a:lnTo>
                  <a:pt x="532" y="388"/>
                </a:lnTo>
                <a:lnTo>
                  <a:pt x="544" y="380"/>
                </a:lnTo>
                <a:lnTo>
                  <a:pt x="546" y="375"/>
                </a:lnTo>
                <a:lnTo>
                  <a:pt x="552" y="373"/>
                </a:lnTo>
                <a:lnTo>
                  <a:pt x="565" y="362"/>
                </a:lnTo>
                <a:lnTo>
                  <a:pt x="571" y="358"/>
                </a:lnTo>
                <a:lnTo>
                  <a:pt x="579" y="349"/>
                </a:lnTo>
                <a:lnTo>
                  <a:pt x="573" y="353"/>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5" name="TextBox 4">
            <a:extLst>
              <a:ext uri="{FF2B5EF4-FFF2-40B4-BE49-F238E27FC236}">
                <a16:creationId xmlns:a16="http://schemas.microsoft.com/office/drawing/2014/main" id="{40639936-7ECD-4A47-37A1-8CDFA31C031F}"/>
              </a:ext>
            </a:extLst>
          </p:cNvPr>
          <p:cNvSpPr txBox="1"/>
          <p:nvPr/>
        </p:nvSpPr>
        <p:spPr>
          <a:xfrm>
            <a:off x="1296691" y="3105700"/>
            <a:ext cx="1168309" cy="553998"/>
          </a:xfrm>
          <a:prstGeom prst="rect">
            <a:avLst/>
          </a:prstGeom>
          <a:noFill/>
        </p:spPr>
        <p:txBody>
          <a:bodyPr wrap="square" lIns="45720" rIns="45720">
            <a:spAutoFit/>
          </a:bodyPr>
          <a:lstStyle>
            <a:defPPr>
              <a:defRPr lang="en-US"/>
            </a:defPPr>
            <a:lvl1pPr>
              <a:defRPr sz="1500" b="1">
                <a:solidFill>
                  <a:srgbClr val="8A5DB5"/>
                </a:solidFill>
                <a:latin typeface="Aptos" panose="020B0004020202020204" pitchFamily="34" charset="0"/>
              </a:defRPr>
            </a:lvl1pPr>
          </a:lstStyle>
          <a:p>
            <a:r>
              <a:rPr lang="en-US"/>
              <a:t>AI Child Protections</a:t>
            </a:r>
          </a:p>
        </p:txBody>
      </p:sp>
    </p:spTree>
    <p:extLst>
      <p:ext uri="{BB962C8B-B14F-4D97-AF65-F5344CB8AC3E}">
        <p14:creationId xmlns:p14="http://schemas.microsoft.com/office/powerpoint/2010/main" val="102031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00555-99ED-51FF-DCE4-0A3BEF351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556E7-6C86-2034-BCE5-51951FC50803}"/>
              </a:ext>
            </a:extLst>
          </p:cNvPr>
          <p:cNvSpPr>
            <a:spLocks noGrp="1"/>
          </p:cNvSpPr>
          <p:nvPr>
            <p:ph type="title"/>
          </p:nvPr>
        </p:nvSpPr>
        <p:spPr/>
        <p:txBody>
          <a:bodyPr/>
          <a:lstStyle/>
          <a:p>
            <a:r>
              <a:rPr lang="en-US" dirty="0"/>
              <a:t>Highlights from Other State Legislative Sessions in June</a:t>
            </a:r>
          </a:p>
        </p:txBody>
      </p:sp>
      <p:sp>
        <p:nvSpPr>
          <p:cNvPr id="5" name="Text Placeholder 4">
            <a:extLst>
              <a:ext uri="{FF2B5EF4-FFF2-40B4-BE49-F238E27FC236}">
                <a16:creationId xmlns:a16="http://schemas.microsoft.com/office/drawing/2014/main" id="{FDD2D73F-645B-40DB-AF4C-AD9A248FF33D}"/>
              </a:ext>
            </a:extLst>
          </p:cNvPr>
          <p:cNvSpPr>
            <a:spLocks noGrp="1"/>
          </p:cNvSpPr>
          <p:nvPr>
            <p:ph type="body" sz="quarter" idx="12"/>
          </p:nvPr>
        </p:nvSpPr>
        <p:spPr>
          <a:xfrm>
            <a:off x="640050" y="6243420"/>
            <a:ext cx="8245332" cy="365125"/>
          </a:xfrm>
        </p:spPr>
        <p:txBody>
          <a:bodyPr/>
          <a:lstStyle/>
          <a:p>
            <a:br>
              <a:rPr lang="en-US" dirty="0"/>
            </a:br>
            <a:r>
              <a:rPr lang="en-US" dirty="0"/>
              <a:t>Note: Delaware was scheduled to adjourn June 30 but gaveled out after midnight on July 1.</a:t>
            </a:r>
          </a:p>
          <a:p>
            <a:r>
              <a:rPr lang="en-US" dirty="0"/>
              <a:t>Sources: </a:t>
            </a:r>
            <a:r>
              <a:rPr lang="en-US" dirty="0">
                <a:hlinkClick r:id="rId3"/>
              </a:rPr>
              <a:t>Delaware Laws</a:t>
            </a:r>
            <a:r>
              <a:rPr lang="en-US" dirty="0"/>
              <a:t> and library staff; </a:t>
            </a:r>
            <a:r>
              <a:rPr lang="en-US" dirty="0">
                <a:hlinkClick r:id="rId4"/>
              </a:rPr>
              <a:t>New Hampshire Chaptered Final Versions</a:t>
            </a:r>
            <a:r>
              <a:rPr lang="en-US" dirty="0"/>
              <a:t>; </a:t>
            </a:r>
            <a:r>
              <a:rPr lang="en-US" dirty="0">
                <a:hlinkClick r:id="rId5"/>
              </a:rPr>
              <a:t>Rhode Island Public Law List</a:t>
            </a:r>
            <a:endParaRPr lang="en-US" dirty="0"/>
          </a:p>
        </p:txBody>
      </p:sp>
      <p:graphicFrame>
        <p:nvGraphicFramePr>
          <p:cNvPr id="38" name="Table 37">
            <a:extLst>
              <a:ext uri="{FF2B5EF4-FFF2-40B4-BE49-F238E27FC236}">
                <a16:creationId xmlns:a16="http://schemas.microsoft.com/office/drawing/2014/main" id="{16822C99-2181-DDED-857A-3FFC3A34F3D3}"/>
              </a:ext>
            </a:extLst>
          </p:cNvPr>
          <p:cNvGraphicFramePr>
            <a:graphicFrameLocks noGrp="1"/>
          </p:cNvGraphicFramePr>
          <p:nvPr>
            <p:extLst>
              <p:ext uri="{D42A27DB-BD31-4B8C-83A1-F6EECF244321}">
                <p14:modId xmlns:p14="http://schemas.microsoft.com/office/powerpoint/2010/main" val="3071337034"/>
              </p:ext>
            </p:extLst>
          </p:nvPr>
        </p:nvGraphicFramePr>
        <p:xfrm>
          <a:off x="677520" y="1278206"/>
          <a:ext cx="10954512" cy="4203777"/>
        </p:xfrm>
        <a:graphic>
          <a:graphicData uri="http://schemas.openxmlformats.org/drawingml/2006/table">
            <a:tbl>
              <a:tblPr firstRow="1" bandRow="1">
                <a:tableStyleId>{3B4B98B0-60AC-42C2-AFA5-B58CD77FA1E5}</a:tableStyleId>
              </a:tblPr>
              <a:tblGrid>
                <a:gridCol w="1540001">
                  <a:extLst>
                    <a:ext uri="{9D8B030D-6E8A-4147-A177-3AD203B41FA5}">
                      <a16:colId xmlns:a16="http://schemas.microsoft.com/office/drawing/2014/main" val="4250936716"/>
                    </a:ext>
                  </a:extLst>
                </a:gridCol>
                <a:gridCol w="6816045">
                  <a:extLst>
                    <a:ext uri="{9D8B030D-6E8A-4147-A177-3AD203B41FA5}">
                      <a16:colId xmlns:a16="http://schemas.microsoft.com/office/drawing/2014/main" val="2651095597"/>
                    </a:ext>
                  </a:extLst>
                </a:gridCol>
                <a:gridCol w="1173018">
                  <a:extLst>
                    <a:ext uri="{9D8B030D-6E8A-4147-A177-3AD203B41FA5}">
                      <a16:colId xmlns:a16="http://schemas.microsoft.com/office/drawing/2014/main" val="3993650833"/>
                    </a:ext>
                  </a:extLst>
                </a:gridCol>
                <a:gridCol w="1425448">
                  <a:extLst>
                    <a:ext uri="{9D8B030D-6E8A-4147-A177-3AD203B41FA5}">
                      <a16:colId xmlns:a16="http://schemas.microsoft.com/office/drawing/2014/main" val="4066476534"/>
                    </a:ext>
                  </a:extLst>
                </a:gridCol>
              </a:tblGrid>
              <a:tr h="361806">
                <a:tc>
                  <a:txBody>
                    <a:bodyPr/>
                    <a:lstStyle/>
                    <a:p>
                      <a:r>
                        <a:rPr lang="en-US" sz="1600" dirty="0">
                          <a:latin typeface="Aptos" panose="020B0004020202020204" pitchFamily="34" charset="0"/>
                        </a:rPr>
                        <a:t>State</a:t>
                      </a:r>
                    </a:p>
                  </a:txBody>
                  <a:tcPr/>
                </a:tc>
                <a:tc>
                  <a:txBody>
                    <a:bodyPr/>
                    <a:lstStyle/>
                    <a:p>
                      <a:r>
                        <a:rPr lang="en-US" sz="1600">
                          <a:latin typeface="Aptos" panose="020B0004020202020204" pitchFamily="34" charset="0"/>
                        </a:rPr>
                        <a:t>Notable Legislation</a:t>
                      </a:r>
                    </a:p>
                  </a:txBody>
                  <a:tcPr/>
                </a:tc>
                <a:tc>
                  <a:txBody>
                    <a:bodyPr/>
                    <a:lstStyle/>
                    <a:p>
                      <a:r>
                        <a:rPr lang="en-US" sz="1600">
                          <a:latin typeface="Aptos" panose="020B0004020202020204" pitchFamily="34" charset="0"/>
                        </a:rPr>
                        <a:t>Adjourned</a:t>
                      </a:r>
                    </a:p>
                  </a:txBody>
                  <a:tcPr/>
                </a:tc>
                <a:tc>
                  <a:txBody>
                    <a:bodyPr/>
                    <a:lstStyle/>
                    <a:p>
                      <a:r>
                        <a:rPr lang="en-US" sz="1600">
                          <a:latin typeface="Aptos" panose="020B0004020202020204" pitchFamily="34" charset="0"/>
                        </a:rPr>
                        <a:t>Bills Enacted</a:t>
                      </a:r>
                    </a:p>
                  </a:txBody>
                  <a:tcPr/>
                </a:tc>
                <a:extLst>
                  <a:ext uri="{0D108BD9-81ED-4DB2-BD59-A6C34878D82A}">
                    <a16:rowId xmlns:a16="http://schemas.microsoft.com/office/drawing/2014/main" val="2163159664"/>
                  </a:ext>
                </a:extLst>
              </a:tr>
              <a:tr h="1710354">
                <a:tc>
                  <a:txBody>
                    <a:bodyPr/>
                    <a:lstStyle/>
                    <a:p>
                      <a:r>
                        <a:rPr lang="en-US" sz="1600" b="1">
                          <a:solidFill>
                            <a:srgbClr val="8A5DB5"/>
                          </a:solidFill>
                          <a:latin typeface="Aptos" panose="020B0004020202020204" pitchFamily="34" charset="0"/>
                        </a:rPr>
                        <a:t>Delaware</a:t>
                      </a:r>
                      <a:endParaRPr lang="en-US" sz="1600">
                        <a:latin typeface="Aptos" panose="020B0004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trike="noStrike" dirty="0">
                          <a:solidFill>
                            <a:schemeClr val="tx1"/>
                          </a:solidFill>
                          <a:latin typeface="Aptos" panose="020B0004020202020204" pitchFamily="34" charset="0"/>
                          <a:hlinkClick r:id="rId6"/>
                        </a:rPr>
                        <a:t>SB 75</a:t>
                      </a:r>
                      <a:r>
                        <a:rPr lang="en-US" sz="1400" strike="noStrike" dirty="0">
                          <a:solidFill>
                            <a:schemeClr val="tx1"/>
                          </a:solidFill>
                          <a:latin typeface="Aptos" panose="020B0004020202020204" pitchFamily="34" charset="0"/>
                        </a:rPr>
                        <a:t> preempts local laws that restrict where retail marijuana stores may operate, overriding Gov. Matt Meyer’s (D) 2025 </a:t>
                      </a:r>
                      <a:r>
                        <a:rPr lang="en-US" sz="1400" strike="noStrike" dirty="0">
                          <a:solidFill>
                            <a:schemeClr val="tx1"/>
                          </a:solidFill>
                          <a:latin typeface="Aptos" panose="020B0004020202020204" pitchFamily="34" charset="0"/>
                          <a:hlinkClick r:id="rId7"/>
                        </a:rPr>
                        <a:t>veto</a:t>
                      </a:r>
                      <a:r>
                        <a:rPr lang="en-US" sz="1400" strike="noStrike" dirty="0">
                          <a:solidFill>
                            <a:schemeClr val="tx1"/>
                          </a:solidFill>
                          <a:latin typeface="Aptos" panose="020B0004020202020204" pitchFamily="34" charset="0"/>
                        </a:rPr>
                        <a:t> of the measure</a:t>
                      </a:r>
                      <a:endParaRPr lang="en-US" sz="1400" u="none" strike="sngStrike" kern="1200" dirty="0">
                        <a:solidFill>
                          <a:srgbClr val="FF0000"/>
                        </a:solidFill>
                        <a:effectLst/>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Aptos" panose="020B0004020202020204" pitchFamily="34" charset="0"/>
                          <a:ea typeface="+mn-ea"/>
                          <a:cs typeface="+mn-cs"/>
                          <a:hlinkClick r:id="rId8"/>
                        </a:rPr>
                        <a:t>HB 430</a:t>
                      </a:r>
                      <a:r>
                        <a:rPr lang="en-US" sz="1400" kern="1200" dirty="0">
                          <a:solidFill>
                            <a:schemeClr val="tx1"/>
                          </a:solidFill>
                          <a:effectLst/>
                          <a:latin typeface="Aptos" panose="020B0004020202020204" pitchFamily="34" charset="0"/>
                          <a:ea typeface="+mn-ea"/>
                          <a:cs typeface="+mn-cs"/>
                        </a:rPr>
                        <a:t> proposes a constitutional amendment to prohibit corporations and artificial entities from voting in elections; a court </a:t>
                      </a:r>
                      <a:r>
                        <a:rPr lang="en-US" sz="1400" kern="1200" dirty="0">
                          <a:solidFill>
                            <a:schemeClr val="tx1"/>
                          </a:solidFill>
                          <a:effectLst/>
                          <a:latin typeface="Aptos" panose="020B0004020202020204" pitchFamily="34" charset="0"/>
                          <a:ea typeface="+mn-ea"/>
                          <a:cs typeface="+mn-cs"/>
                          <a:hlinkClick r:id="rId9"/>
                        </a:rPr>
                        <a:t>ruled</a:t>
                      </a:r>
                      <a:r>
                        <a:rPr lang="en-US" sz="1400" kern="1200" dirty="0">
                          <a:solidFill>
                            <a:schemeClr val="tx1"/>
                          </a:solidFill>
                          <a:effectLst/>
                          <a:latin typeface="Aptos" panose="020B0004020202020204" pitchFamily="34" charset="0"/>
                          <a:ea typeface="+mn-ea"/>
                          <a:cs typeface="+mn-cs"/>
                        </a:rPr>
                        <a:t> corporations can vote in Delaware elections under some circumstances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Aptos" panose="020B0004020202020204" pitchFamily="34" charset="0"/>
                          <a:ea typeface="+mn-ea"/>
                          <a:cs typeface="+mn-cs"/>
                          <a:hlinkClick r:id="rId10"/>
                        </a:rPr>
                        <a:t>HB 233</a:t>
                      </a:r>
                      <a:r>
                        <a:rPr lang="en-US" sz="1400" kern="1200" dirty="0">
                          <a:solidFill>
                            <a:schemeClr val="tx1"/>
                          </a:solidFill>
                          <a:effectLst/>
                          <a:latin typeface="Aptos" panose="020B0004020202020204" pitchFamily="34" charset="0"/>
                          <a:ea typeface="+mn-ea"/>
                          <a:cs typeface="+mn-cs"/>
                        </a:rPr>
                        <a:t> would require utilities to establish a separate rate class for large energy use facilities, such as data centers</a:t>
                      </a:r>
                    </a:p>
                  </a:txBody>
                  <a:tcPr/>
                </a:tc>
                <a:tc>
                  <a:txBody>
                    <a:bodyPr/>
                    <a:lstStyle/>
                    <a:p>
                      <a:pPr algn="r"/>
                      <a:r>
                        <a:rPr lang="en-US" sz="1400">
                          <a:latin typeface="Aptos" panose="020B0004020202020204" pitchFamily="34" charset="0"/>
                        </a:rPr>
                        <a:t>July 1</a:t>
                      </a:r>
                    </a:p>
                  </a:txBody>
                  <a:tcPr anchor="ctr"/>
                </a:tc>
                <a:tc>
                  <a:txBody>
                    <a:bodyPr/>
                    <a:lstStyle/>
                    <a:p>
                      <a:pPr algn="r"/>
                      <a:r>
                        <a:rPr lang="en-US" sz="1400">
                          <a:latin typeface="Aptos" panose="020B0004020202020204" pitchFamily="34" charset="0"/>
                        </a:rPr>
                        <a:t>110</a:t>
                      </a:r>
                    </a:p>
                  </a:txBody>
                  <a:tcPr anchor="ctr"/>
                </a:tc>
                <a:extLst>
                  <a:ext uri="{0D108BD9-81ED-4DB2-BD59-A6C34878D82A}">
                    <a16:rowId xmlns:a16="http://schemas.microsoft.com/office/drawing/2014/main" val="373917293"/>
                  </a:ext>
                </a:extLst>
              </a:tr>
              <a:tr h="1335471">
                <a:tc>
                  <a:txBody>
                    <a:bodyPr/>
                    <a:lstStyle/>
                    <a:p>
                      <a:pPr algn="l"/>
                      <a:r>
                        <a:rPr lang="en-US" sz="1600" b="1">
                          <a:solidFill>
                            <a:srgbClr val="8A5DB5"/>
                          </a:solidFill>
                          <a:latin typeface="Aptos" panose="020B0004020202020204" pitchFamily="34" charset="0"/>
                        </a:rPr>
                        <a:t>New Hampshire</a:t>
                      </a:r>
                      <a:endParaRPr lang="en-US" sz="1600">
                        <a:latin typeface="Aptos" panose="020B0004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a:solidFill>
                            <a:schemeClr val="tx1"/>
                          </a:solidFill>
                          <a:effectLst/>
                          <a:latin typeface="Aptos" panose="020B0004020202020204" pitchFamily="34" charset="0"/>
                          <a:ea typeface="+mn-ea"/>
                          <a:cs typeface="+mn-cs"/>
                          <a:hlinkClick r:id="rId11"/>
                        </a:rPr>
                        <a:t>HB 1460</a:t>
                      </a:r>
                      <a:r>
                        <a:rPr lang="en-US" sz="1400" kern="1200">
                          <a:solidFill>
                            <a:schemeClr val="tx1"/>
                          </a:solidFill>
                          <a:effectLst/>
                          <a:latin typeface="Aptos" panose="020B0004020202020204" pitchFamily="34" charset="0"/>
                          <a:ea typeface="+mn-ea"/>
                          <a:cs typeface="+mn-cs"/>
                        </a:rPr>
                        <a:t> prohibits the sale of a child's personal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a:solidFill>
                            <a:schemeClr val="tx1"/>
                          </a:solidFill>
                          <a:effectLst/>
                          <a:latin typeface="Aptos" panose="020B0004020202020204" pitchFamily="34" charset="0"/>
                          <a:ea typeface="+mn-ea"/>
                          <a:cs typeface="+mn-cs"/>
                          <a:hlinkClick r:id="rId12"/>
                        </a:rPr>
                        <a:t>HB 365</a:t>
                      </a:r>
                      <a:r>
                        <a:rPr lang="en-US" sz="1400" kern="1200">
                          <a:solidFill>
                            <a:schemeClr val="tx1"/>
                          </a:solidFill>
                          <a:effectLst/>
                          <a:latin typeface="Aptos" panose="020B0004020202020204" pitchFamily="34" charset="0"/>
                          <a:ea typeface="+mn-ea"/>
                          <a:cs typeface="+mn-cs"/>
                        </a:rPr>
                        <a:t> allows individuals without</a:t>
                      </a:r>
                      <a:r>
                        <a:rPr lang="en-US" sz="1400" kern="1200">
                          <a:solidFill>
                            <a:srgbClr val="FF0000"/>
                          </a:solidFill>
                          <a:effectLst/>
                          <a:latin typeface="Aptos" panose="020B0004020202020204" pitchFamily="34" charset="0"/>
                          <a:ea typeface="+mn-ea"/>
                          <a:cs typeface="+mn-cs"/>
                        </a:rPr>
                        <a:t> </a:t>
                      </a:r>
                      <a:r>
                        <a:rPr lang="en-US" sz="1400" kern="1200">
                          <a:solidFill>
                            <a:schemeClr val="tx1"/>
                          </a:solidFill>
                          <a:effectLst/>
                          <a:latin typeface="Aptos" panose="020B0004020202020204" pitchFamily="34" charset="0"/>
                          <a:ea typeface="+mn-ea"/>
                          <a:cs typeface="+mn-cs"/>
                        </a:rPr>
                        <a:t>citizenship documentation to request verification through the secretary of state; </a:t>
                      </a:r>
                      <a:r>
                        <a:rPr lang="en-US" sz="1400" kern="1200">
                          <a:solidFill>
                            <a:schemeClr val="tx1"/>
                          </a:solidFill>
                          <a:effectLst/>
                          <a:latin typeface="Aptos" panose="020B0004020202020204" pitchFamily="34" charset="0"/>
                          <a:ea typeface="+mn-ea"/>
                          <a:cs typeface="+mn-cs"/>
                          <a:hlinkClick r:id="rId13"/>
                        </a:rPr>
                        <a:t>HB 323 </a:t>
                      </a:r>
                      <a:r>
                        <a:rPr lang="en-US" sz="1400" kern="1200">
                          <a:solidFill>
                            <a:schemeClr val="tx1"/>
                          </a:solidFill>
                          <a:effectLst/>
                          <a:latin typeface="Aptos" panose="020B0004020202020204" pitchFamily="34" charset="0"/>
                          <a:ea typeface="+mn-ea"/>
                          <a:cs typeface="+mn-cs"/>
                        </a:rPr>
                        <a:t>removes the ability to use student IDs to vote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tx1"/>
                          </a:solidFill>
                          <a:effectLst/>
                          <a:latin typeface="Aptos" panose="020B0004020202020204" pitchFamily="34" charset="0"/>
                          <a:ea typeface="+mn-ea"/>
                          <a:cs typeface="+mn-cs"/>
                          <a:hlinkClick r:id="rId14"/>
                        </a:rPr>
                        <a:t>HB 1275</a:t>
                      </a:r>
                      <a:r>
                        <a:rPr lang="en-US" sz="1400" kern="1200">
                          <a:solidFill>
                            <a:schemeClr val="tx1"/>
                          </a:solidFill>
                          <a:effectLst/>
                          <a:latin typeface="Aptos" panose="020B0004020202020204" pitchFamily="34" charset="0"/>
                          <a:ea typeface="+mn-ea"/>
                          <a:cs typeface="+mn-cs"/>
                        </a:rPr>
                        <a:t> would grant immunity to farmers for damages related to per- and polyfluoroalkyl substances (PFAS) in soil, water, or agricultural products</a:t>
                      </a:r>
                    </a:p>
                  </a:txBody>
                  <a:tcPr anchor="ctr"/>
                </a:tc>
                <a:tc>
                  <a:txBody>
                    <a:bodyPr/>
                    <a:lstStyle/>
                    <a:p>
                      <a:pPr algn="r"/>
                      <a:r>
                        <a:rPr lang="en-US" sz="1400">
                          <a:latin typeface="Aptos" panose="020B0004020202020204" pitchFamily="34" charset="0"/>
                        </a:rPr>
                        <a:t>June 4</a:t>
                      </a:r>
                    </a:p>
                  </a:txBody>
                  <a:tcPr anchor="ctr"/>
                </a:tc>
                <a:tc>
                  <a:txBody>
                    <a:bodyPr/>
                    <a:lstStyle/>
                    <a:p>
                      <a:pPr algn="r"/>
                      <a:r>
                        <a:rPr lang="en-US" sz="1400">
                          <a:solidFill>
                            <a:schemeClr val="tx1"/>
                          </a:solidFill>
                          <a:latin typeface="Aptos" panose="020B0004020202020204" pitchFamily="34" charset="0"/>
                        </a:rPr>
                        <a:t>240</a:t>
                      </a:r>
                    </a:p>
                  </a:txBody>
                  <a:tcPr anchor="ctr"/>
                </a:tc>
                <a:extLst>
                  <a:ext uri="{0D108BD9-81ED-4DB2-BD59-A6C34878D82A}">
                    <a16:rowId xmlns:a16="http://schemas.microsoft.com/office/drawing/2014/main" val="693795719"/>
                  </a:ext>
                </a:extLst>
              </a:tr>
              <a:tr h="796146">
                <a:tc>
                  <a:txBody>
                    <a:bodyPr/>
                    <a:lstStyle/>
                    <a:p>
                      <a:pPr algn="l"/>
                      <a:r>
                        <a:rPr lang="en-US" sz="1600" b="1">
                          <a:solidFill>
                            <a:srgbClr val="8A5DB5"/>
                          </a:solidFill>
                          <a:latin typeface="Aptos" panose="020B0004020202020204" pitchFamily="34" charset="0"/>
                        </a:rPr>
                        <a:t>Rhode     Island</a:t>
                      </a:r>
                      <a:endParaRPr lang="en-US" sz="1600">
                        <a:latin typeface="Aptos" panose="020B0004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dirty="0">
                          <a:solidFill>
                            <a:schemeClr val="tx1"/>
                          </a:solidFill>
                          <a:effectLst/>
                          <a:latin typeface="Aptos" panose="020B0004020202020204" pitchFamily="34" charset="0"/>
                          <a:ea typeface="+mn-ea"/>
                          <a:cs typeface="+mn-cs"/>
                          <a:hlinkClick r:id="rId15"/>
                        </a:rPr>
                        <a:t>H 7127</a:t>
                      </a:r>
                      <a:r>
                        <a:rPr lang="en-US" sz="1400" kern="1200" dirty="0">
                          <a:solidFill>
                            <a:schemeClr val="tx1"/>
                          </a:solidFill>
                          <a:effectLst/>
                          <a:latin typeface="Aptos" panose="020B0004020202020204" pitchFamily="34" charset="0"/>
                          <a:ea typeface="+mn-ea"/>
                          <a:cs typeface="+mn-cs"/>
                        </a:rPr>
                        <a:t> </a:t>
                      </a:r>
                      <a:r>
                        <a:rPr lang="en-US" sz="1400" u="none" kern="1200" dirty="0">
                          <a:solidFill>
                            <a:schemeClr val="tx1"/>
                          </a:solidFill>
                          <a:effectLst/>
                          <a:latin typeface="Aptos" panose="020B0004020202020204" pitchFamily="34" charset="0"/>
                          <a:ea typeface="+mn-ea"/>
                          <a:cs typeface="+mn-cs"/>
                        </a:rPr>
                        <a:t>creates</a:t>
                      </a:r>
                      <a:r>
                        <a:rPr lang="en-US" sz="1400" kern="1200" dirty="0">
                          <a:solidFill>
                            <a:schemeClr val="tx1"/>
                          </a:solidFill>
                          <a:effectLst/>
                          <a:latin typeface="Aptos" panose="020B0004020202020204" pitchFamily="34" charset="0"/>
                          <a:ea typeface="+mn-ea"/>
                          <a:cs typeface="+mn-cs"/>
                        </a:rPr>
                        <a:t> a 3% </a:t>
                      </a:r>
                      <a:r>
                        <a:rPr lang="en-US" sz="1400" kern="1200" dirty="0">
                          <a:solidFill>
                            <a:schemeClr val="tx1"/>
                          </a:solidFill>
                          <a:effectLst/>
                          <a:latin typeface="Aptos" panose="020B0004020202020204" pitchFamily="34" charset="0"/>
                          <a:ea typeface="+mn-ea"/>
                          <a:cs typeface="+mn-cs"/>
                          <a:hlinkClick r:id="rId16"/>
                        </a:rPr>
                        <a:t>surtax</a:t>
                      </a:r>
                      <a:r>
                        <a:rPr lang="en-US" sz="1400" kern="1200" dirty="0">
                          <a:solidFill>
                            <a:schemeClr val="tx1"/>
                          </a:solidFill>
                          <a:effectLst/>
                          <a:latin typeface="Aptos" panose="020B0004020202020204" pitchFamily="34" charset="0"/>
                          <a:ea typeface="+mn-ea"/>
                          <a:cs typeface="+mn-cs"/>
                        </a:rPr>
                        <a:t> on personal annual income over $1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kern="1200" dirty="0">
                          <a:solidFill>
                            <a:schemeClr val="tx1"/>
                          </a:solidFill>
                          <a:effectLst/>
                          <a:latin typeface="Aptos" panose="020B0004020202020204" pitchFamily="34" charset="0"/>
                          <a:ea typeface="+mn-ea"/>
                          <a:cs typeface="+mn-cs"/>
                          <a:hlinkClick r:id="rId17"/>
                        </a:rPr>
                        <a:t>SB 2203</a:t>
                      </a:r>
                      <a:r>
                        <a:rPr lang="en-US" sz="1400" kern="1200" dirty="0">
                          <a:solidFill>
                            <a:schemeClr val="tx1"/>
                          </a:solidFill>
                          <a:effectLst/>
                          <a:latin typeface="Aptos" panose="020B0004020202020204" pitchFamily="34" charset="0"/>
                          <a:ea typeface="+mn-ea"/>
                          <a:cs typeface="+mn-cs"/>
                        </a:rPr>
                        <a:t> </a:t>
                      </a:r>
                      <a:r>
                        <a:rPr lang="en-US" sz="1400" u="none" kern="1200" dirty="0">
                          <a:solidFill>
                            <a:schemeClr val="tx1"/>
                          </a:solidFill>
                          <a:effectLst/>
                          <a:latin typeface="Aptos" panose="020B0004020202020204" pitchFamily="34" charset="0"/>
                          <a:ea typeface="+mn-ea"/>
                          <a:cs typeface="+mn-cs"/>
                        </a:rPr>
                        <a:t>requires genetic testing companies to disclose privacy policies to consumers on the use and disclosure of genetic data</a:t>
                      </a:r>
                      <a:endParaRPr lang="en-US" sz="1400" strike="sngStrike" kern="1200" dirty="0">
                        <a:solidFill>
                          <a:schemeClr val="tx1"/>
                        </a:solidFill>
                        <a:effectLst/>
                        <a:latin typeface="Aptos" panose="020B0004020202020204" pitchFamily="34" charset="0"/>
                        <a:ea typeface="+mn-ea"/>
                        <a:cs typeface="+mn-cs"/>
                      </a:endParaRPr>
                    </a:p>
                  </a:txBody>
                  <a:tcPr anchor="ctr"/>
                </a:tc>
                <a:tc>
                  <a:txBody>
                    <a:bodyPr/>
                    <a:lstStyle/>
                    <a:p>
                      <a:pPr algn="r"/>
                      <a:r>
                        <a:rPr lang="en-US" sz="1400">
                          <a:latin typeface="Aptos" panose="020B0004020202020204" pitchFamily="34" charset="0"/>
                        </a:rPr>
                        <a:t>June 11</a:t>
                      </a:r>
                    </a:p>
                  </a:txBody>
                  <a:tcPr anchor="ctr"/>
                </a:tc>
                <a:tc>
                  <a:txBody>
                    <a:bodyPr/>
                    <a:lstStyle/>
                    <a:p>
                      <a:pPr algn="r"/>
                      <a:r>
                        <a:rPr lang="en-US" sz="1400" dirty="0">
                          <a:solidFill>
                            <a:schemeClr val="tx1"/>
                          </a:solidFill>
                          <a:latin typeface="Aptos" panose="020B0004020202020204" pitchFamily="34" charset="0"/>
                        </a:rPr>
                        <a:t>300+</a:t>
                      </a:r>
                    </a:p>
                  </a:txBody>
                  <a:tcPr anchor="ctr"/>
                </a:tc>
                <a:extLst>
                  <a:ext uri="{0D108BD9-81ED-4DB2-BD59-A6C34878D82A}">
                    <a16:rowId xmlns:a16="http://schemas.microsoft.com/office/drawing/2014/main" val="2973691183"/>
                  </a:ext>
                </a:extLst>
              </a:tr>
            </a:tbl>
          </a:graphicData>
        </a:graphic>
      </p:graphicFrame>
      <p:pic>
        <p:nvPicPr>
          <p:cNvPr id="4" name="Picture 3">
            <a:extLst>
              <a:ext uri="{FF2B5EF4-FFF2-40B4-BE49-F238E27FC236}">
                <a16:creationId xmlns:a16="http://schemas.microsoft.com/office/drawing/2014/main" id="{F52986FC-A6D9-318D-A16B-9867F6AF15F5}"/>
              </a:ext>
            </a:extLst>
          </p:cNvPr>
          <p:cNvPicPr>
            <a:picLocks noChangeAspect="1"/>
          </p:cNvPicPr>
          <p:nvPr/>
        </p:nvPicPr>
        <p:blipFill>
          <a:blip r:embed="rId18">
            <a:duotone>
              <a:schemeClr val="accent4">
                <a:shade val="45000"/>
                <a:satMod val="135000"/>
              </a:schemeClr>
              <a:prstClr val="white"/>
            </a:duotone>
          </a:blip>
          <a:stretch>
            <a:fillRect/>
          </a:stretch>
        </p:blipFill>
        <p:spPr>
          <a:xfrm>
            <a:off x="1856564" y="1802119"/>
            <a:ext cx="331175" cy="327036"/>
          </a:xfrm>
          <a:prstGeom prst="rect">
            <a:avLst/>
          </a:prstGeom>
        </p:spPr>
      </p:pic>
      <p:pic>
        <p:nvPicPr>
          <p:cNvPr id="7" name="Graphic 6" descr="Inbox Check with solid fill">
            <a:extLst>
              <a:ext uri="{FF2B5EF4-FFF2-40B4-BE49-F238E27FC236}">
                <a16:creationId xmlns:a16="http://schemas.microsoft.com/office/drawing/2014/main" id="{7EA2D084-4594-2441-10CC-FAE928F70EAF}"/>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839271" y="2201972"/>
            <a:ext cx="365760" cy="365760"/>
          </a:xfrm>
          <a:prstGeom prst="rect">
            <a:avLst/>
          </a:prstGeom>
        </p:spPr>
      </p:pic>
      <p:pic>
        <p:nvPicPr>
          <p:cNvPr id="9" name="Graphic 8" descr="Fluorescent Light Bulb with solid fill">
            <a:extLst>
              <a:ext uri="{FF2B5EF4-FFF2-40B4-BE49-F238E27FC236}">
                <a16:creationId xmlns:a16="http://schemas.microsoft.com/office/drawing/2014/main" id="{211C9AC9-BEBE-8919-BFC7-E540B5CAD550}"/>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839271" y="2747351"/>
            <a:ext cx="423890" cy="423890"/>
          </a:xfrm>
          <a:prstGeom prst="rect">
            <a:avLst/>
          </a:prstGeom>
        </p:spPr>
      </p:pic>
      <p:pic>
        <p:nvPicPr>
          <p:cNvPr id="11" name="Graphic 10" descr="Inbox Check with solid fill">
            <a:extLst>
              <a:ext uri="{FF2B5EF4-FFF2-40B4-BE49-F238E27FC236}">
                <a16:creationId xmlns:a16="http://schemas.microsoft.com/office/drawing/2014/main" id="{588FBE15-72C8-AAE2-EE9D-8A715DF77BF8}"/>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839271" y="3770934"/>
            <a:ext cx="365760" cy="365760"/>
          </a:xfrm>
          <a:prstGeom prst="rect">
            <a:avLst/>
          </a:prstGeom>
        </p:spPr>
      </p:pic>
      <p:pic>
        <p:nvPicPr>
          <p:cNvPr id="13" name="Graphic 12" descr="Folder Search with solid fill">
            <a:extLst>
              <a:ext uri="{FF2B5EF4-FFF2-40B4-BE49-F238E27FC236}">
                <a16:creationId xmlns:a16="http://schemas.microsoft.com/office/drawing/2014/main" id="{B676C719-3778-5840-B663-CE9D9BBF86B2}"/>
              </a:ext>
            </a:extLst>
          </p:cNvPr>
          <p:cNvPicPr>
            <a:picLocks noChangeAspect="1"/>
          </p:cNvPicPr>
          <p:nvPr/>
        </p:nvPicPr>
        <p:blipFill>
          <a:blip>
            <a:extLst>
              <a:ext uri="{96DAC541-7B7A-43D3-8B79-37D633B846F1}">
                <asvg:svgBlip xmlns:asvg="http://schemas.microsoft.com/office/drawing/2016/SVG/main" r:embed="rId21"/>
              </a:ext>
            </a:extLst>
          </a:blip>
          <a:srcRect/>
          <a:stretch/>
        </p:blipFill>
        <p:spPr>
          <a:xfrm>
            <a:off x="1839271" y="3377742"/>
            <a:ext cx="393192" cy="393192"/>
          </a:xfrm>
          <a:prstGeom prst="rect">
            <a:avLst/>
          </a:prstGeom>
        </p:spPr>
      </p:pic>
      <p:pic>
        <p:nvPicPr>
          <p:cNvPr id="15" name="Graphic 14" descr="Tractor with solid fill">
            <a:extLst>
              <a:ext uri="{FF2B5EF4-FFF2-40B4-BE49-F238E27FC236}">
                <a16:creationId xmlns:a16="http://schemas.microsoft.com/office/drawing/2014/main" id="{225E2D5D-619D-DBD2-72DB-C655C70E823E}"/>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39271" y="4215184"/>
            <a:ext cx="365760" cy="365760"/>
          </a:xfrm>
          <a:prstGeom prst="rect">
            <a:avLst/>
          </a:prstGeom>
        </p:spPr>
      </p:pic>
      <p:pic>
        <p:nvPicPr>
          <p:cNvPr id="17" name="Graphic 16" descr="Tax with solid fill">
            <a:extLst>
              <a:ext uri="{FF2B5EF4-FFF2-40B4-BE49-F238E27FC236}">
                <a16:creationId xmlns:a16="http://schemas.microsoft.com/office/drawing/2014/main" id="{153269D3-0CDB-CDF3-C6C9-8D2BD1BF4B1C}"/>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856564" y="4715251"/>
            <a:ext cx="365760" cy="365760"/>
          </a:xfrm>
          <a:prstGeom prst="rect">
            <a:avLst/>
          </a:prstGeom>
        </p:spPr>
      </p:pic>
      <p:pic>
        <p:nvPicPr>
          <p:cNvPr id="19" name="Graphic 18" descr="Folder Search with solid fill">
            <a:extLst>
              <a:ext uri="{FF2B5EF4-FFF2-40B4-BE49-F238E27FC236}">
                <a16:creationId xmlns:a16="http://schemas.microsoft.com/office/drawing/2014/main" id="{9BBFA48B-B573-E2A5-5F48-E40AC18D4664}"/>
              </a:ext>
            </a:extLst>
          </p:cNvPr>
          <p:cNvPicPr>
            <a:picLocks noChangeAspect="1"/>
          </p:cNvPicPr>
          <p:nvPr/>
        </p:nvPicPr>
        <p:blipFill>
          <a:blip>
            <a:extLst>
              <a:ext uri="{96DAC541-7B7A-43D3-8B79-37D633B846F1}">
                <asvg:svgBlip xmlns:asvg="http://schemas.microsoft.com/office/drawing/2016/SVG/main" r:embed="rId21"/>
              </a:ext>
            </a:extLst>
          </a:blip>
          <a:srcRect/>
          <a:stretch/>
        </p:blipFill>
        <p:spPr>
          <a:xfrm>
            <a:off x="1869968" y="5060473"/>
            <a:ext cx="393192" cy="393192"/>
          </a:xfrm>
          <a:prstGeom prst="rect">
            <a:avLst/>
          </a:prstGeom>
        </p:spPr>
      </p:pic>
      <p:sp>
        <p:nvSpPr>
          <p:cNvPr id="3" name="Slide Number Placeholder 2">
            <a:extLst>
              <a:ext uri="{FF2B5EF4-FFF2-40B4-BE49-F238E27FC236}">
                <a16:creationId xmlns:a16="http://schemas.microsoft.com/office/drawing/2014/main" id="{D0F7082C-0F12-7CFB-006E-4B0AF5C8D5E4}"/>
              </a:ext>
            </a:extLst>
          </p:cNvPr>
          <p:cNvSpPr>
            <a:spLocks noGrp="1"/>
          </p:cNvSpPr>
          <p:nvPr>
            <p:ph type="sldNum" sz="quarter" idx="10"/>
          </p:nvPr>
        </p:nvSpPr>
        <p:spPr>
          <a:xfrm>
            <a:off x="356616" y="6389090"/>
            <a:ext cx="274320" cy="219456"/>
          </a:xfrm>
        </p:spPr>
        <p:txBody>
          <a:bodyPr/>
          <a:lstStyle/>
          <a:p>
            <a:fld id="{233A6ECB-A6F5-154E-941C-89FF089A4B22}" type="slidenum">
              <a:rPr lang="en-US" smtClean="0"/>
              <a:pPr/>
              <a:t>8</a:t>
            </a:fld>
            <a:endParaRPr lang="en-US"/>
          </a:p>
        </p:txBody>
      </p:sp>
    </p:spTree>
    <p:extLst>
      <p:ext uri="{BB962C8B-B14F-4D97-AF65-F5344CB8AC3E}">
        <p14:creationId xmlns:p14="http://schemas.microsoft.com/office/powerpoint/2010/main" val="236384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EC2909-2CA6-781B-5424-A1A11BFC9A08}"/>
              </a:ext>
            </a:extLst>
          </p:cNvPr>
          <p:cNvSpPr txBox="1"/>
          <p:nvPr/>
        </p:nvSpPr>
        <p:spPr>
          <a:xfrm>
            <a:off x="7155431" y="1191103"/>
            <a:ext cx="2235161" cy="4420501"/>
          </a:xfrm>
          <a:prstGeom prst="rect">
            <a:avLst/>
          </a:prstGeom>
          <a:solidFill>
            <a:schemeClr val="accent1">
              <a:lumMod val="20000"/>
              <a:lumOff val="80000"/>
            </a:schemeClr>
          </a:solidFill>
        </p:spPr>
        <p:txBody>
          <a:bodyPr vert="horz" wrap="none" lIns="0" tIns="0" rIns="0" bIns="0" rtlCol="0" anchor="b">
            <a:no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Content Placeholder 3">
            <a:extLst>
              <a:ext uri="{FF2B5EF4-FFF2-40B4-BE49-F238E27FC236}">
                <a16:creationId xmlns:a16="http://schemas.microsoft.com/office/drawing/2014/main" id="{2891A4D6-A2F5-3A10-C307-E3C32F7B135D}"/>
              </a:ext>
            </a:extLst>
          </p:cNvPr>
          <p:cNvSpPr txBox="1">
            <a:spLocks/>
          </p:cNvSpPr>
          <p:nvPr/>
        </p:nvSpPr>
        <p:spPr>
          <a:xfrm>
            <a:off x="9507165" y="2208442"/>
            <a:ext cx="1828800" cy="2324405"/>
          </a:xfrm>
          <a:prstGeom prst="rect">
            <a:avLst/>
          </a:prstGeom>
        </p:spPr>
        <p:txBody>
          <a:bodyPr/>
          <a:lstStyle>
            <a:lvl1pPr marL="347472" indent="-347472" algn="l" defTabSz="914400" rtl="0" eaLnBrk="1" latinLnBrk="0" hangingPunct="1">
              <a:lnSpc>
                <a:spcPct val="125000"/>
              </a:lnSpc>
              <a:spcBef>
                <a:spcPts val="1200"/>
              </a:spcBef>
              <a:spcAft>
                <a:spcPts val="600"/>
              </a:spcAft>
              <a:buClr>
                <a:srgbClr val="8A5DB5"/>
              </a:buClr>
              <a:buSzPct val="90000"/>
              <a:buFont typeface="Arial" panose="020B0604020202020204" pitchFamily="34" charset="0"/>
              <a:buChar char="•"/>
              <a:defRPr sz="1000" b="1"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25000"/>
              </a:lnSpc>
              <a:spcBef>
                <a:spcPts val="0"/>
              </a:spcBef>
              <a:spcAft>
                <a:spcPts val="600"/>
              </a:spcAft>
              <a:buClr>
                <a:srgbClr val="8A5DB5"/>
              </a:buClr>
              <a:buSzPct val="90000"/>
              <a:buFont typeface="System Font Regular"/>
              <a:buChar char="–"/>
              <a:defRPr sz="10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25000"/>
              </a:lnSpc>
              <a:spcBef>
                <a:spcPts val="0"/>
              </a:spcBef>
              <a:spcAft>
                <a:spcPts val="600"/>
              </a:spcAft>
              <a:buClr>
                <a:srgbClr val="8A5DB5"/>
              </a:buClr>
              <a:buSzPct val="80000"/>
              <a:buFont typeface="Arial" panose="020B0604020202020204" pitchFamily="34" charset="0"/>
              <a:buChar char="•"/>
              <a:defRPr sz="8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25000"/>
              </a:lnSpc>
              <a:spcBef>
                <a:spcPts val="0"/>
              </a:spcBef>
              <a:spcAft>
                <a:spcPts val="400"/>
              </a:spcAft>
              <a:buClr>
                <a:srgbClr val="8A5DB5"/>
              </a:buClr>
              <a:buSzPct val="80000"/>
              <a:buFont typeface="System Font Regular"/>
              <a:buChar char="-"/>
              <a:defRPr sz="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California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North Carolina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lang="en-US" sz="1400" dirty="0">
                <a:solidFill>
                  <a:prstClr val="black"/>
                </a:solidFill>
              </a:rPr>
              <a:t>Pennsylvania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Michigan</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lang="en-US" sz="1400" dirty="0">
                <a:solidFill>
                  <a:prstClr val="black"/>
                </a:solidFill>
              </a:rPr>
              <a:t>New Jersey</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Ohio</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endParaRPr kumimoji="0" lang="en-US" sz="1400" b="1" i="0" u="none" strike="noStrike" kern="1200" cap="none" spc="0" normalizeH="0" baseline="0" noProof="0" dirty="0">
              <a:ln>
                <a:noFill/>
              </a:ln>
              <a:solidFill>
                <a:srgbClr val="0D9DDB"/>
              </a:solidFill>
              <a:effectLst/>
              <a:uLnTx/>
              <a:uFillTx/>
              <a:latin typeface="Aptos" panose="020B0004020202020204" pitchFamily="34" charset="0"/>
              <a:ea typeface="+mn-ea"/>
              <a:cs typeface="+mn-cs"/>
            </a:endParaRPr>
          </a:p>
        </p:txBody>
      </p:sp>
      <p:sp>
        <p:nvSpPr>
          <p:cNvPr id="54" name="Text Placeholder 11">
            <a:extLst>
              <a:ext uri="{FF2B5EF4-FFF2-40B4-BE49-F238E27FC236}">
                <a16:creationId xmlns:a16="http://schemas.microsoft.com/office/drawing/2014/main" id="{A5F2DF4D-D1C4-A137-EB83-72C58791C07A}"/>
              </a:ext>
            </a:extLst>
          </p:cNvPr>
          <p:cNvSpPr txBox="1">
            <a:spLocks/>
          </p:cNvSpPr>
          <p:nvPr/>
        </p:nvSpPr>
        <p:spPr>
          <a:xfrm>
            <a:off x="914399" y="1291881"/>
            <a:ext cx="1828800" cy="539688"/>
          </a:xfrm>
          <a:prstGeom prst="rect">
            <a:avLst/>
          </a:prstGeom>
        </p:spPr>
        <p:txBody>
          <a:bodyPr lIns="0" tIns="0" rIns="0" bIns="0" anchor="b"/>
          <a:lstStyle>
            <a:lvl1pPr marL="0" indent="0" algn="l" defTabSz="914400" rtl="0" eaLnBrk="1" latinLnBrk="0" hangingPunct="1">
              <a:lnSpc>
                <a:spcPct val="110000"/>
              </a:lnSpc>
              <a:spcBef>
                <a:spcPts val="1200"/>
              </a:spcBef>
              <a:spcAft>
                <a:spcPts val="600"/>
              </a:spcAft>
              <a:buClr>
                <a:srgbClr val="8A5DB5"/>
              </a:buClr>
              <a:buSzPct val="90000"/>
              <a:buFont typeface="Arial" panose="020B0604020202020204" pitchFamily="34" charset="0"/>
              <a:buNone/>
              <a:defRPr sz="1500" b="1"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00000"/>
              </a:lnSpc>
              <a:spcBef>
                <a:spcPts val="0"/>
              </a:spcBef>
              <a:spcAft>
                <a:spcPts val="600"/>
              </a:spcAft>
              <a:buClr>
                <a:srgbClr val="8A5DB5"/>
              </a:buClr>
              <a:buSzPct val="90000"/>
              <a:buFont typeface="System Font Regular"/>
              <a:buNone/>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600"/>
              </a:spcAft>
              <a:buClr>
                <a:srgbClr val="8A5DB5"/>
              </a:buClr>
              <a:buSzPct val="90000"/>
              <a:buFont typeface="Arial" panose="020B0604020202020204" pitchFamily="34" charset="0"/>
              <a:buNone/>
              <a:tabLst/>
              <a:defRPr/>
            </a:pPr>
            <a:r>
              <a:rPr kumimoji="0" lang="en-US" sz="1800" b="1" i="0" u="none" strike="noStrike" kern="1200" cap="none" spc="0" normalizeH="0" baseline="0" noProof="0">
                <a:ln>
                  <a:noFill/>
                </a:ln>
                <a:solidFill>
                  <a:srgbClr val="8A5DB5"/>
                </a:solidFill>
                <a:effectLst/>
                <a:uLnTx/>
                <a:uFillTx/>
                <a:latin typeface="Aptos" panose="020B0004020202020204" pitchFamily="34" charset="0"/>
                <a:ea typeface="+mn-ea"/>
                <a:cs typeface="Arial" panose="020B0604020202020204" pitchFamily="34" charset="0"/>
              </a:rPr>
              <a:t>FEBRUARY  MARCH</a:t>
            </a:r>
          </a:p>
        </p:txBody>
      </p:sp>
      <p:sp>
        <p:nvSpPr>
          <p:cNvPr id="56" name="Content Placeholder 3">
            <a:extLst>
              <a:ext uri="{FF2B5EF4-FFF2-40B4-BE49-F238E27FC236}">
                <a16:creationId xmlns:a16="http://schemas.microsoft.com/office/drawing/2014/main" id="{6C2FA929-DC68-EBC2-2094-AC6F32D0EAFE}"/>
              </a:ext>
            </a:extLst>
          </p:cNvPr>
          <p:cNvSpPr txBox="1">
            <a:spLocks/>
          </p:cNvSpPr>
          <p:nvPr/>
        </p:nvSpPr>
        <p:spPr>
          <a:xfrm>
            <a:off x="914399" y="2257554"/>
            <a:ext cx="1828800" cy="3363037"/>
          </a:xfrm>
          <a:prstGeom prst="rect">
            <a:avLst/>
          </a:prstGeom>
        </p:spPr>
        <p:txBody>
          <a:bodyPr/>
          <a:lstStyle>
            <a:lvl1pPr marL="347472" indent="-347472" algn="l" defTabSz="914400" rtl="0" eaLnBrk="1" latinLnBrk="0" hangingPunct="1">
              <a:lnSpc>
                <a:spcPct val="125000"/>
              </a:lnSpc>
              <a:spcBef>
                <a:spcPts val="1200"/>
              </a:spcBef>
              <a:spcAft>
                <a:spcPts val="600"/>
              </a:spcAft>
              <a:buClr>
                <a:srgbClr val="8A5DB5"/>
              </a:buClr>
              <a:buSzPct val="90000"/>
              <a:buFont typeface="Arial" panose="020B0604020202020204" pitchFamily="34" charset="0"/>
              <a:buChar char="•"/>
              <a:defRPr sz="1000" b="1"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25000"/>
              </a:lnSpc>
              <a:spcBef>
                <a:spcPts val="0"/>
              </a:spcBef>
              <a:spcAft>
                <a:spcPts val="600"/>
              </a:spcAft>
              <a:buClr>
                <a:srgbClr val="8A5DB5"/>
              </a:buClr>
              <a:buSzPct val="90000"/>
              <a:buFont typeface="System Font Regular"/>
              <a:buChar char="–"/>
              <a:defRPr sz="10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25000"/>
              </a:lnSpc>
              <a:spcBef>
                <a:spcPts val="0"/>
              </a:spcBef>
              <a:spcAft>
                <a:spcPts val="600"/>
              </a:spcAft>
              <a:buClr>
                <a:srgbClr val="8A5DB5"/>
              </a:buClr>
              <a:buSzPct val="80000"/>
              <a:buFont typeface="Arial" panose="020B0604020202020204" pitchFamily="34" charset="0"/>
              <a:buChar char="•"/>
              <a:defRPr sz="8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25000"/>
              </a:lnSpc>
              <a:spcBef>
                <a:spcPts val="0"/>
              </a:spcBef>
              <a:spcAft>
                <a:spcPts val="400"/>
              </a:spcAft>
              <a:buClr>
                <a:srgbClr val="8A5DB5"/>
              </a:buClr>
              <a:buSzPct val="80000"/>
              <a:buFont typeface="System Font Regular"/>
              <a:buChar char="-"/>
              <a:defRPr sz="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New Mexico</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Indiana</a:t>
            </a:r>
          </a:p>
          <a:p>
            <a:pPr marL="347472" marR="0" lvl="0" indent="-347472" algn="l" defTabSz="914400" rtl="0" eaLnBrk="1" fontAlgn="auto" latinLnBrk="0" hangingPunct="1">
              <a:lnSpc>
                <a:spcPct val="100000"/>
              </a:lnSpc>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Utah</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Oregon</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Wyoming</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Washington</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srgbClr val="00D2B3"/>
                </a:solidFill>
                <a:effectLst/>
                <a:uLnTx/>
                <a:uFillTx/>
                <a:latin typeface="Aptos" panose="020B0004020202020204" pitchFamily="34" charset="0"/>
                <a:ea typeface="+mn-ea"/>
                <a:cs typeface="+mn-cs"/>
              </a:rPr>
              <a:t>Florida</a:t>
            </a:r>
            <a:endParaRPr kumimoji="0" lang="en-US" sz="1400" b="1" i="0" u="none" strike="noStrike" kern="1200" cap="none" spc="0" normalizeH="0" baseline="0" noProof="0" dirty="0">
              <a:ln>
                <a:noFill/>
              </a:ln>
              <a:solidFill>
                <a:srgbClr val="00D2B3"/>
              </a:solidFill>
              <a:effectLst/>
              <a:uLnTx/>
              <a:uFillTx/>
              <a:latin typeface="Aptos Black" panose="020B0004020202020204" pitchFamily="34" charset="0"/>
              <a:ea typeface="+mn-ea"/>
              <a:cs typeface="+mn-cs"/>
            </a:endParaRP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srgbClr val="00D2B3"/>
                </a:solidFill>
                <a:effectLst/>
                <a:uLnTx/>
                <a:uFillTx/>
                <a:latin typeface="Aptos" panose="020B0004020202020204" pitchFamily="34" charset="0"/>
                <a:ea typeface="+mn-ea"/>
                <a:cs typeface="+mn-cs"/>
              </a:rPr>
              <a:t>Virginia</a:t>
            </a:r>
            <a:endParaRPr kumimoji="0" lang="en-US" sz="1400" b="1" i="0" u="none" strike="noStrike" kern="1200" cap="none" spc="0" normalizeH="0" baseline="0" noProof="0" dirty="0">
              <a:ln>
                <a:noFill/>
              </a:ln>
              <a:solidFill>
                <a:srgbClr val="00D2B3"/>
              </a:solidFill>
              <a:effectLst/>
              <a:uLnTx/>
              <a:uFillTx/>
              <a:latin typeface="Aptos Black" panose="020B0004020202020204" pitchFamily="34" charset="0"/>
              <a:ea typeface="+mn-ea"/>
              <a:cs typeface="+mn-cs"/>
            </a:endParaRP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West Virginia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lang="en-US" sz="1400">
                <a:solidFill>
                  <a:prstClr val="black"/>
                </a:solidFill>
              </a:rPr>
              <a:t>Wisconsin</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South Dakota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endParaRPr kumimoji="0" lang="en-US" sz="1400" b="1" i="0" u="none" strike="noStrike" kern="1200" cap="none" spc="0" normalizeH="0" baseline="0" noProof="0" dirty="0">
              <a:ln>
                <a:noFill/>
              </a:ln>
              <a:solidFill>
                <a:prstClr val="white">
                  <a:lumMod val="75000"/>
                </a:prstClr>
              </a:solidFill>
              <a:effectLst/>
              <a:uLnTx/>
              <a:uFillTx/>
              <a:latin typeface="Aptos" panose="020B0004020202020204" pitchFamily="34" charset="0"/>
              <a:ea typeface="+mn-ea"/>
              <a:cs typeface="+mn-cs"/>
            </a:endParaRPr>
          </a:p>
        </p:txBody>
      </p:sp>
      <p:sp>
        <p:nvSpPr>
          <p:cNvPr id="57" name="Text Placeholder 11">
            <a:extLst>
              <a:ext uri="{FF2B5EF4-FFF2-40B4-BE49-F238E27FC236}">
                <a16:creationId xmlns:a16="http://schemas.microsoft.com/office/drawing/2014/main" id="{E411522C-4EB7-6A73-71A7-D35DA2CA430D}"/>
              </a:ext>
            </a:extLst>
          </p:cNvPr>
          <p:cNvSpPr txBox="1">
            <a:spLocks/>
          </p:cNvSpPr>
          <p:nvPr/>
        </p:nvSpPr>
        <p:spPr>
          <a:xfrm>
            <a:off x="3086099" y="1257253"/>
            <a:ext cx="1828800" cy="539688"/>
          </a:xfrm>
          <a:prstGeom prst="rect">
            <a:avLst/>
          </a:prstGeom>
        </p:spPr>
        <p:txBody>
          <a:bodyPr lIns="0" tIns="0" rIns="0" bIns="0" anchor="b"/>
          <a:lstStyle>
            <a:lvl1pPr marL="0" indent="0" algn="l" defTabSz="914400" rtl="0" eaLnBrk="1" latinLnBrk="0" hangingPunct="1">
              <a:lnSpc>
                <a:spcPct val="110000"/>
              </a:lnSpc>
              <a:spcBef>
                <a:spcPts val="1200"/>
              </a:spcBef>
              <a:spcAft>
                <a:spcPts val="600"/>
              </a:spcAft>
              <a:buClr>
                <a:srgbClr val="8A5DB5"/>
              </a:buClr>
              <a:buSzPct val="90000"/>
              <a:buFont typeface="Arial" panose="020B0604020202020204" pitchFamily="34" charset="0"/>
              <a:buNone/>
              <a:defRPr sz="1500" b="1"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00000"/>
              </a:lnSpc>
              <a:spcBef>
                <a:spcPts val="0"/>
              </a:spcBef>
              <a:spcAft>
                <a:spcPts val="600"/>
              </a:spcAft>
              <a:buClr>
                <a:srgbClr val="8A5DB5"/>
              </a:buClr>
              <a:buSzPct val="90000"/>
              <a:buFont typeface="System Font Regular"/>
              <a:buNone/>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600"/>
              </a:spcAft>
              <a:buClr>
                <a:srgbClr val="8A5DB5"/>
              </a:buClr>
              <a:buSzPct val="90000"/>
              <a:buFont typeface="Arial" panose="020B0604020202020204" pitchFamily="34" charset="0"/>
              <a:buNone/>
              <a:tabLst/>
              <a:defRPr/>
            </a:pPr>
            <a:r>
              <a:rPr kumimoji="0" lang="en-US" sz="1800" b="1" i="0" u="none" strike="noStrike" kern="1200" cap="none" spc="0" normalizeH="0" baseline="0" noProof="0">
                <a:ln>
                  <a:noFill/>
                </a:ln>
                <a:solidFill>
                  <a:srgbClr val="8A5DB5"/>
                </a:solidFill>
                <a:effectLst/>
                <a:uLnTx/>
                <a:uFillTx/>
                <a:latin typeface="Aptos" panose="020B0004020202020204" pitchFamily="34" charset="0"/>
                <a:ea typeface="+mn-ea"/>
                <a:cs typeface="Arial" panose="020B0604020202020204" pitchFamily="34" charset="0"/>
              </a:rPr>
              <a:t>APRIL</a:t>
            </a:r>
          </a:p>
        </p:txBody>
      </p:sp>
      <p:sp>
        <p:nvSpPr>
          <p:cNvPr id="60" name="Text Placeholder 11">
            <a:extLst>
              <a:ext uri="{FF2B5EF4-FFF2-40B4-BE49-F238E27FC236}">
                <a16:creationId xmlns:a16="http://schemas.microsoft.com/office/drawing/2014/main" id="{02F4FAA0-519B-094C-E58E-1E0DC0E6BF23}"/>
              </a:ext>
            </a:extLst>
          </p:cNvPr>
          <p:cNvSpPr txBox="1">
            <a:spLocks/>
          </p:cNvSpPr>
          <p:nvPr/>
        </p:nvSpPr>
        <p:spPr>
          <a:xfrm>
            <a:off x="5257799" y="1257253"/>
            <a:ext cx="1828800" cy="539688"/>
          </a:xfrm>
          <a:prstGeom prst="rect">
            <a:avLst/>
          </a:prstGeom>
        </p:spPr>
        <p:txBody>
          <a:bodyPr lIns="0" tIns="0" rIns="0" bIns="0" anchor="b"/>
          <a:lstStyle>
            <a:lvl1pPr marL="0" indent="0" algn="l" defTabSz="914400" rtl="0" eaLnBrk="1" latinLnBrk="0" hangingPunct="1">
              <a:lnSpc>
                <a:spcPct val="110000"/>
              </a:lnSpc>
              <a:spcBef>
                <a:spcPts val="1200"/>
              </a:spcBef>
              <a:spcAft>
                <a:spcPts val="600"/>
              </a:spcAft>
              <a:buClr>
                <a:srgbClr val="8A5DB5"/>
              </a:buClr>
              <a:buSzPct val="90000"/>
              <a:buFont typeface="Arial" panose="020B0604020202020204" pitchFamily="34" charset="0"/>
              <a:buNone/>
              <a:defRPr sz="1500" b="1"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00000"/>
              </a:lnSpc>
              <a:spcBef>
                <a:spcPts val="0"/>
              </a:spcBef>
              <a:spcAft>
                <a:spcPts val="600"/>
              </a:spcAft>
              <a:buClr>
                <a:srgbClr val="8A5DB5"/>
              </a:buClr>
              <a:buSzPct val="90000"/>
              <a:buFont typeface="System Font Regular"/>
              <a:buNone/>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600"/>
              </a:spcAft>
              <a:buClr>
                <a:srgbClr val="8A5DB5"/>
              </a:buClr>
              <a:buSzPct val="90000"/>
              <a:buFont typeface="Arial" panose="020B0604020202020204" pitchFamily="34" charset="0"/>
              <a:buNone/>
              <a:tabLst/>
              <a:defRPr/>
            </a:pPr>
            <a:r>
              <a:rPr kumimoji="0" lang="en-US" sz="1800" b="1" i="0" u="none" strike="noStrike" kern="1200" cap="none" spc="0" normalizeH="0" baseline="0" noProof="0">
                <a:ln>
                  <a:noFill/>
                </a:ln>
                <a:solidFill>
                  <a:srgbClr val="8A5DB5"/>
                </a:solidFill>
                <a:effectLst/>
                <a:uLnTx/>
                <a:uFillTx/>
                <a:latin typeface="Aptos" panose="020B0004020202020204" pitchFamily="34" charset="0"/>
                <a:ea typeface="+mn-ea"/>
                <a:cs typeface="Arial" panose="020B0604020202020204" pitchFamily="34" charset="0"/>
              </a:rPr>
              <a:t>MAY</a:t>
            </a:r>
          </a:p>
        </p:txBody>
      </p:sp>
      <p:sp>
        <p:nvSpPr>
          <p:cNvPr id="62" name="Content Placeholder 3">
            <a:extLst>
              <a:ext uri="{FF2B5EF4-FFF2-40B4-BE49-F238E27FC236}">
                <a16:creationId xmlns:a16="http://schemas.microsoft.com/office/drawing/2014/main" id="{67D8C0B7-8F70-8525-A211-3A822F1DF225}"/>
              </a:ext>
            </a:extLst>
          </p:cNvPr>
          <p:cNvSpPr txBox="1">
            <a:spLocks/>
          </p:cNvSpPr>
          <p:nvPr/>
        </p:nvSpPr>
        <p:spPr>
          <a:xfrm>
            <a:off x="3046184" y="2277696"/>
            <a:ext cx="1828800" cy="3240838"/>
          </a:xfrm>
          <a:prstGeom prst="rect">
            <a:avLst/>
          </a:prstGeom>
        </p:spPr>
        <p:txBody>
          <a:bodyPr/>
          <a:lstStyle>
            <a:lvl1pPr marL="347472" indent="-347472" algn="l" defTabSz="914400" rtl="0" eaLnBrk="1" latinLnBrk="0" hangingPunct="1">
              <a:lnSpc>
                <a:spcPct val="125000"/>
              </a:lnSpc>
              <a:spcBef>
                <a:spcPts val="1200"/>
              </a:spcBef>
              <a:spcAft>
                <a:spcPts val="600"/>
              </a:spcAft>
              <a:buClr>
                <a:srgbClr val="8A5DB5"/>
              </a:buClr>
              <a:buSzPct val="90000"/>
              <a:buFont typeface="Arial" panose="020B0604020202020204" pitchFamily="34" charset="0"/>
              <a:buChar char="•"/>
              <a:defRPr sz="1000" b="1"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25000"/>
              </a:lnSpc>
              <a:spcBef>
                <a:spcPts val="0"/>
              </a:spcBef>
              <a:spcAft>
                <a:spcPts val="600"/>
              </a:spcAft>
              <a:buClr>
                <a:srgbClr val="8A5DB5"/>
              </a:buClr>
              <a:buSzPct val="90000"/>
              <a:buFont typeface="System Font Regular"/>
              <a:buChar char="–"/>
              <a:defRPr sz="10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25000"/>
              </a:lnSpc>
              <a:spcBef>
                <a:spcPts val="0"/>
              </a:spcBef>
              <a:spcAft>
                <a:spcPts val="600"/>
              </a:spcAft>
              <a:buClr>
                <a:srgbClr val="8A5DB5"/>
              </a:buClr>
              <a:buSzPct val="80000"/>
              <a:buFont typeface="Arial" panose="020B0604020202020204" pitchFamily="34" charset="0"/>
              <a:buChar char="•"/>
              <a:defRPr sz="8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25000"/>
              </a:lnSpc>
              <a:spcBef>
                <a:spcPts val="0"/>
              </a:spcBef>
              <a:spcAft>
                <a:spcPts val="400"/>
              </a:spcAft>
              <a:buClr>
                <a:srgbClr val="8A5DB5"/>
              </a:buClr>
              <a:buSzPct val="80000"/>
              <a:buFont typeface="System Font Regular"/>
              <a:buChar char="-"/>
              <a:defRPr sz="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Idaho</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srgbClr val="00D2B3"/>
                </a:solidFill>
                <a:effectLst/>
                <a:uLnTx/>
                <a:uFillTx/>
                <a:latin typeface="Aptos" panose="020B0004020202020204" pitchFamily="34" charset="0"/>
                <a:ea typeface="+mn-ea"/>
                <a:cs typeface="+mn-cs"/>
              </a:rPr>
              <a:t>Georgia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srgbClr val="00D2B3"/>
                </a:solidFill>
                <a:effectLst/>
                <a:uLnTx/>
                <a:uFillTx/>
                <a:latin typeface="Aptos" panose="020B0004020202020204" pitchFamily="34" charset="0"/>
                <a:ea typeface="+mn-ea"/>
                <a:cs typeface="+mn-cs"/>
              </a:rPr>
              <a:t>Alabama</a:t>
            </a:r>
            <a:endPar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Kansas</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effectLst/>
                <a:uLnTx/>
                <a:uFillTx/>
                <a:latin typeface="Aptos" panose="020B0004020202020204" pitchFamily="34" charset="0"/>
                <a:ea typeface="+mn-ea"/>
                <a:cs typeface="+mn-cs"/>
              </a:rPr>
              <a:t>Maryland</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Mississippi</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Kentucky</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Nebraska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srgbClr val="00D2B3"/>
                </a:solidFill>
                <a:effectLst/>
                <a:uLnTx/>
                <a:uFillTx/>
                <a:latin typeface="Aptos" panose="020B0004020202020204" pitchFamily="34" charset="0"/>
                <a:ea typeface="+mn-ea"/>
                <a:cs typeface="+mn-cs"/>
              </a:rPr>
              <a:t>Tennessee</a:t>
            </a:r>
            <a:endPar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Maine</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srgbClr val="00D2B3"/>
                </a:solidFill>
                <a:effectLst/>
                <a:uLnTx/>
                <a:uFillTx/>
                <a:latin typeface="Aptos" panose="020B0004020202020204" pitchFamily="34" charset="0"/>
                <a:ea typeface="+mn-ea"/>
                <a:cs typeface="+mn-cs"/>
              </a:rPr>
              <a:t>Arkansas</a:t>
            </a:r>
          </a:p>
        </p:txBody>
      </p:sp>
      <p:sp>
        <p:nvSpPr>
          <p:cNvPr id="63" name="Text Placeholder 11">
            <a:extLst>
              <a:ext uri="{FF2B5EF4-FFF2-40B4-BE49-F238E27FC236}">
                <a16:creationId xmlns:a16="http://schemas.microsoft.com/office/drawing/2014/main" id="{66584C8C-3AD6-821A-2A00-BEAD89A032E1}"/>
              </a:ext>
            </a:extLst>
          </p:cNvPr>
          <p:cNvSpPr txBox="1">
            <a:spLocks/>
          </p:cNvSpPr>
          <p:nvPr/>
        </p:nvSpPr>
        <p:spPr>
          <a:xfrm>
            <a:off x="7429499" y="1257253"/>
            <a:ext cx="1828800" cy="539688"/>
          </a:xfrm>
          <a:prstGeom prst="rect">
            <a:avLst/>
          </a:prstGeom>
        </p:spPr>
        <p:txBody>
          <a:bodyPr lIns="0" tIns="0" rIns="0" bIns="0" anchor="b"/>
          <a:lstStyle>
            <a:lvl1pPr marL="0" indent="0" algn="l" defTabSz="914400" rtl="0" eaLnBrk="1" latinLnBrk="0" hangingPunct="1">
              <a:lnSpc>
                <a:spcPct val="110000"/>
              </a:lnSpc>
              <a:spcBef>
                <a:spcPts val="1200"/>
              </a:spcBef>
              <a:spcAft>
                <a:spcPts val="600"/>
              </a:spcAft>
              <a:buClr>
                <a:srgbClr val="8A5DB5"/>
              </a:buClr>
              <a:buSzPct val="90000"/>
              <a:buFont typeface="Arial" panose="020B0604020202020204" pitchFamily="34" charset="0"/>
              <a:buNone/>
              <a:defRPr sz="1500" b="1"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00000"/>
              </a:lnSpc>
              <a:spcBef>
                <a:spcPts val="0"/>
              </a:spcBef>
              <a:spcAft>
                <a:spcPts val="600"/>
              </a:spcAft>
              <a:buClr>
                <a:srgbClr val="8A5DB5"/>
              </a:buClr>
              <a:buSzPct val="90000"/>
              <a:buFont typeface="System Font Regular"/>
              <a:buNone/>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600"/>
              </a:spcAft>
              <a:buClr>
                <a:srgbClr val="8A5DB5"/>
              </a:buClr>
              <a:buSzPct val="90000"/>
              <a:buFont typeface="Arial" panose="020B0604020202020204" pitchFamily="34" charset="0"/>
              <a:buNone/>
              <a:tabLst/>
              <a:defRPr/>
            </a:pPr>
            <a:r>
              <a:rPr kumimoji="0" lang="en-US" sz="1800" b="1" i="0" u="none" strike="noStrike" kern="1200" cap="none" spc="0" normalizeH="0" baseline="0" noProof="0">
                <a:ln>
                  <a:noFill/>
                </a:ln>
                <a:solidFill>
                  <a:srgbClr val="8A5DB5"/>
                </a:solidFill>
                <a:effectLst/>
                <a:uLnTx/>
                <a:uFillTx/>
                <a:latin typeface="Aptos" panose="020B0004020202020204" pitchFamily="34" charset="0"/>
                <a:ea typeface="+mn-ea"/>
                <a:cs typeface="Arial" panose="020B0604020202020204" pitchFamily="34" charset="0"/>
              </a:rPr>
              <a:t>JUNE </a:t>
            </a:r>
            <a:br>
              <a:rPr kumimoji="0" lang="en-US" sz="1800" b="1" i="0" u="none" strike="noStrike" kern="1200" cap="none" spc="0" normalizeH="0" baseline="0" noProof="0">
                <a:ln>
                  <a:noFill/>
                </a:ln>
                <a:solidFill>
                  <a:srgbClr val="8A5DB5"/>
                </a:solidFill>
                <a:effectLst/>
                <a:uLnTx/>
                <a:uFillTx/>
                <a:latin typeface="Aptos" panose="020B0004020202020204" pitchFamily="34" charset="0"/>
                <a:ea typeface="+mn-ea"/>
                <a:cs typeface="Arial" panose="020B0604020202020204" pitchFamily="34" charset="0"/>
              </a:rPr>
            </a:br>
            <a:r>
              <a:rPr kumimoji="0" lang="en-US" sz="1800" b="1" i="0" u="none" strike="noStrike" kern="1200" cap="none" spc="0" normalizeH="0" baseline="0" noProof="0">
                <a:ln>
                  <a:noFill/>
                </a:ln>
                <a:solidFill>
                  <a:srgbClr val="8A5DB5"/>
                </a:solidFill>
                <a:effectLst/>
                <a:uLnTx/>
                <a:uFillTx/>
                <a:latin typeface="Aptos" panose="020B0004020202020204" pitchFamily="34" charset="0"/>
                <a:ea typeface="+mn-ea"/>
                <a:cs typeface="Arial" panose="020B0604020202020204" pitchFamily="34" charset="0"/>
              </a:rPr>
              <a:t>JULY</a:t>
            </a:r>
          </a:p>
        </p:txBody>
      </p:sp>
      <p:sp>
        <p:nvSpPr>
          <p:cNvPr id="65" name="Content Placeholder 3">
            <a:extLst>
              <a:ext uri="{FF2B5EF4-FFF2-40B4-BE49-F238E27FC236}">
                <a16:creationId xmlns:a16="http://schemas.microsoft.com/office/drawing/2014/main" id="{BA3C738E-D4B2-5334-F8C1-10D167FDD2D9}"/>
              </a:ext>
            </a:extLst>
          </p:cNvPr>
          <p:cNvSpPr txBox="1">
            <a:spLocks/>
          </p:cNvSpPr>
          <p:nvPr/>
        </p:nvSpPr>
        <p:spPr>
          <a:xfrm>
            <a:off x="5237598" y="2180578"/>
            <a:ext cx="1828800" cy="3616993"/>
          </a:xfrm>
          <a:prstGeom prst="rect">
            <a:avLst/>
          </a:prstGeom>
        </p:spPr>
        <p:txBody>
          <a:bodyPr/>
          <a:lstStyle>
            <a:lvl1pPr marL="347472" indent="-347472" algn="l" defTabSz="914400" rtl="0" eaLnBrk="1" latinLnBrk="0" hangingPunct="1">
              <a:lnSpc>
                <a:spcPct val="125000"/>
              </a:lnSpc>
              <a:spcBef>
                <a:spcPts val="1200"/>
              </a:spcBef>
              <a:spcAft>
                <a:spcPts val="600"/>
              </a:spcAft>
              <a:buClr>
                <a:srgbClr val="8A5DB5"/>
              </a:buClr>
              <a:buSzPct val="90000"/>
              <a:buFont typeface="Arial" panose="020B0604020202020204" pitchFamily="34" charset="0"/>
              <a:buChar char="•"/>
              <a:defRPr sz="1000" b="1"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25000"/>
              </a:lnSpc>
              <a:spcBef>
                <a:spcPts val="0"/>
              </a:spcBef>
              <a:spcAft>
                <a:spcPts val="600"/>
              </a:spcAft>
              <a:buClr>
                <a:srgbClr val="8A5DB5"/>
              </a:buClr>
              <a:buSzPct val="90000"/>
              <a:buFont typeface="System Font Regular"/>
              <a:buChar char="–"/>
              <a:defRPr sz="10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25000"/>
              </a:lnSpc>
              <a:spcBef>
                <a:spcPts val="0"/>
              </a:spcBef>
              <a:spcAft>
                <a:spcPts val="600"/>
              </a:spcAft>
              <a:buClr>
                <a:srgbClr val="8A5DB5"/>
              </a:buClr>
              <a:buSzPct val="80000"/>
              <a:buFont typeface="Arial" panose="020B0604020202020204" pitchFamily="34" charset="0"/>
              <a:buChar char="•"/>
              <a:defRPr sz="8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25000"/>
              </a:lnSpc>
              <a:spcBef>
                <a:spcPts val="0"/>
              </a:spcBef>
              <a:spcAft>
                <a:spcPts val="400"/>
              </a:spcAft>
              <a:buClr>
                <a:srgbClr val="8A5DB5"/>
              </a:buClr>
              <a:buSzPct val="80000"/>
              <a:buFont typeface="System Font Regular"/>
              <a:buChar char="-"/>
              <a:defRPr sz="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Iowa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Connecticut</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Hawaii</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Colorado</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schemeClr val="accent1"/>
                </a:solidFill>
                <a:effectLst/>
                <a:uLnTx/>
                <a:uFillTx/>
                <a:latin typeface="Aptos" panose="020B0004020202020204" pitchFamily="34" charset="0"/>
                <a:ea typeface="+mn-ea"/>
                <a:cs typeface="+mn-cs"/>
              </a:rPr>
              <a:t>South Carolina</a:t>
            </a:r>
          </a:p>
          <a:p>
            <a:pPr>
              <a:lnSpc>
                <a:spcPct val="100000"/>
              </a:lnSpc>
              <a:spcBef>
                <a:spcPts val="600"/>
              </a:spcBef>
              <a:spcAft>
                <a:spcPts val="0"/>
              </a:spcAft>
              <a:defRPr/>
            </a:pPr>
            <a:r>
              <a:rPr lang="en-US" sz="1400" dirty="0">
                <a:solidFill>
                  <a:prstClr val="black"/>
                </a:solidFill>
              </a:rPr>
              <a:t>Oklahoma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Missouri</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Minnesota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srgbClr val="8A5DB5"/>
                </a:solidFill>
                <a:effectLst/>
                <a:uLnTx/>
                <a:uFillTx/>
                <a:latin typeface="Aptos" panose="020B0004020202020204" pitchFamily="34" charset="0"/>
                <a:ea typeface="+mn-ea"/>
                <a:cs typeface="+mn-cs"/>
              </a:rPr>
              <a:t>Alaska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Vermont</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Illinois</a:t>
            </a:r>
          </a:p>
        </p:txBody>
      </p:sp>
      <p:sp>
        <p:nvSpPr>
          <p:cNvPr id="66" name="Text Placeholder 11">
            <a:extLst>
              <a:ext uri="{FF2B5EF4-FFF2-40B4-BE49-F238E27FC236}">
                <a16:creationId xmlns:a16="http://schemas.microsoft.com/office/drawing/2014/main" id="{0E39A6A8-E9E3-0391-957F-F153C3D3A5D2}"/>
              </a:ext>
            </a:extLst>
          </p:cNvPr>
          <p:cNvSpPr txBox="1">
            <a:spLocks/>
          </p:cNvSpPr>
          <p:nvPr/>
        </p:nvSpPr>
        <p:spPr>
          <a:xfrm>
            <a:off x="9601200" y="1257751"/>
            <a:ext cx="1828800" cy="539688"/>
          </a:xfrm>
          <a:prstGeom prst="rect">
            <a:avLst/>
          </a:prstGeom>
        </p:spPr>
        <p:txBody>
          <a:bodyPr lIns="0" tIns="0" rIns="0" bIns="0" anchor="b"/>
          <a:lstStyle>
            <a:lvl1pPr marL="0" indent="0" algn="l" defTabSz="914400" rtl="0" eaLnBrk="1" latinLnBrk="0" hangingPunct="1">
              <a:lnSpc>
                <a:spcPct val="110000"/>
              </a:lnSpc>
              <a:spcBef>
                <a:spcPts val="1200"/>
              </a:spcBef>
              <a:spcAft>
                <a:spcPts val="600"/>
              </a:spcAft>
              <a:buClr>
                <a:srgbClr val="8A5DB5"/>
              </a:buClr>
              <a:buSzPct val="90000"/>
              <a:buFont typeface="Arial" panose="020B0604020202020204" pitchFamily="34" charset="0"/>
              <a:buNone/>
              <a:defRPr sz="1500" b="1"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00000"/>
              </a:lnSpc>
              <a:spcBef>
                <a:spcPts val="0"/>
              </a:spcBef>
              <a:spcAft>
                <a:spcPts val="600"/>
              </a:spcAft>
              <a:buClr>
                <a:srgbClr val="8A5DB5"/>
              </a:buClr>
              <a:buSzPct val="90000"/>
              <a:buFont typeface="System Font Regular"/>
              <a:buNone/>
              <a:defRPr sz="18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00000"/>
              </a:lnSpc>
              <a:spcBef>
                <a:spcPts val="0"/>
              </a:spcBef>
              <a:spcAft>
                <a:spcPts val="600"/>
              </a:spcAft>
              <a:buClr>
                <a:srgbClr val="8A5DB5"/>
              </a:buClr>
              <a:buSzPct val="8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00000"/>
              </a:lnSpc>
              <a:spcBef>
                <a:spcPts val="0"/>
              </a:spcBef>
              <a:spcAft>
                <a:spcPts val="400"/>
              </a:spcAft>
              <a:buClr>
                <a:srgbClr val="8A5DB5"/>
              </a:buClr>
              <a:buSzPct val="80000"/>
              <a:buFont typeface="System Font Regular"/>
              <a:buChar char="-"/>
              <a:defRPr sz="14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600"/>
              </a:spcAft>
              <a:buClr>
                <a:srgbClr val="8A5DB5"/>
              </a:buClr>
              <a:buSzPct val="90000"/>
              <a:buFont typeface="Arial" panose="020B0604020202020204" pitchFamily="34" charset="0"/>
              <a:buNone/>
              <a:tabLst/>
              <a:defRPr/>
            </a:pPr>
            <a:r>
              <a:rPr kumimoji="0" lang="en-US" sz="1800" b="1" i="0" u="none" strike="noStrike" kern="1200" cap="none" spc="0" normalizeH="0" baseline="0" noProof="0" dirty="0">
                <a:ln>
                  <a:noFill/>
                </a:ln>
                <a:solidFill>
                  <a:srgbClr val="8A5DB5"/>
                </a:solidFill>
                <a:effectLst/>
                <a:uLnTx/>
                <a:uFillTx/>
                <a:latin typeface="Aptos" panose="020B0004020202020204" pitchFamily="34" charset="0"/>
                <a:ea typeface="+mn-ea"/>
                <a:cs typeface="Arial" panose="020B0604020202020204" pitchFamily="34" charset="0"/>
              </a:rPr>
              <a:t>AUGUST –  DECEMBER</a:t>
            </a:r>
          </a:p>
        </p:txBody>
      </p:sp>
      <p:sp>
        <p:nvSpPr>
          <p:cNvPr id="68" name="Content Placeholder 3">
            <a:extLst>
              <a:ext uri="{FF2B5EF4-FFF2-40B4-BE49-F238E27FC236}">
                <a16:creationId xmlns:a16="http://schemas.microsoft.com/office/drawing/2014/main" id="{38F50E0F-1906-2F29-2A24-91B4D68A563A}"/>
              </a:ext>
            </a:extLst>
          </p:cNvPr>
          <p:cNvSpPr txBox="1">
            <a:spLocks/>
          </p:cNvSpPr>
          <p:nvPr/>
        </p:nvSpPr>
        <p:spPr>
          <a:xfrm>
            <a:off x="7401356" y="2237101"/>
            <a:ext cx="1828800" cy="2324405"/>
          </a:xfrm>
          <a:prstGeom prst="rect">
            <a:avLst/>
          </a:prstGeom>
        </p:spPr>
        <p:txBody>
          <a:bodyPr/>
          <a:lstStyle>
            <a:lvl1pPr marL="347472" indent="-347472" algn="l" defTabSz="914400" rtl="0" eaLnBrk="1" latinLnBrk="0" hangingPunct="1">
              <a:lnSpc>
                <a:spcPct val="125000"/>
              </a:lnSpc>
              <a:spcBef>
                <a:spcPts val="1200"/>
              </a:spcBef>
              <a:spcAft>
                <a:spcPts val="600"/>
              </a:spcAft>
              <a:buClr>
                <a:srgbClr val="8A5DB5"/>
              </a:buClr>
              <a:buSzPct val="90000"/>
              <a:buFont typeface="Arial" panose="020B0604020202020204" pitchFamily="34" charset="0"/>
              <a:buChar char="•"/>
              <a:defRPr sz="1000" b="1"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25000"/>
              </a:lnSpc>
              <a:spcBef>
                <a:spcPts val="0"/>
              </a:spcBef>
              <a:spcAft>
                <a:spcPts val="600"/>
              </a:spcAft>
              <a:buClr>
                <a:srgbClr val="8A5DB5"/>
              </a:buClr>
              <a:buSzPct val="90000"/>
              <a:buFont typeface="System Font Regular"/>
              <a:buChar char="–"/>
              <a:defRPr sz="10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25000"/>
              </a:lnSpc>
              <a:spcBef>
                <a:spcPts val="0"/>
              </a:spcBef>
              <a:spcAft>
                <a:spcPts val="600"/>
              </a:spcAft>
              <a:buClr>
                <a:srgbClr val="8A5DB5"/>
              </a:buClr>
              <a:buSzPct val="80000"/>
              <a:buFont typeface="Arial" panose="020B0604020202020204" pitchFamily="34" charset="0"/>
              <a:buChar char="•"/>
              <a:defRPr sz="8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25000"/>
              </a:lnSpc>
              <a:spcBef>
                <a:spcPts val="0"/>
              </a:spcBef>
              <a:spcAft>
                <a:spcPts val="400"/>
              </a:spcAft>
              <a:buClr>
                <a:srgbClr val="8A5DB5"/>
              </a:buClr>
              <a:buSzPct val="80000"/>
              <a:buFont typeface="System Font Regular"/>
              <a:buChar char="-"/>
              <a:defRPr sz="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Louisiana</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New York</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New Hampshire</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lang="en-US" sz="1400" dirty="0">
                <a:solidFill>
                  <a:prstClr val="black"/>
                </a:solidFill>
              </a:rPr>
              <a:t>Rhode Island</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Arizona</a:t>
            </a:r>
          </a:p>
          <a:p>
            <a:pPr marL="347472" marR="0" lvl="0" indent="-347472" algn="l" defTabSz="914400" rtl="0" eaLnBrk="1" fontAlgn="auto" latinLnBrk="0" hangingPunct="1">
              <a:lnSpc>
                <a:spcPct val="100000"/>
              </a:lnSpc>
              <a:spcAft>
                <a:spcPts val="0"/>
              </a:spcAft>
              <a:buClr>
                <a:srgbClr val="8A5DB5"/>
              </a:buClr>
              <a:buSzPct val="90000"/>
              <a:buFont typeface="Arial" panose="020B0604020202020204" pitchFamily="34" charset="0"/>
              <a:buChar char="•"/>
              <a:tabLst/>
              <a:defRPr/>
            </a:pPr>
            <a:r>
              <a:rPr lang="en-US" sz="1400" dirty="0">
                <a:solidFill>
                  <a:prstClr val="black"/>
                </a:solidFill>
              </a:rPr>
              <a:t>Delaware</a:t>
            </a:r>
            <a:endPar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Massachusetts</a:t>
            </a:r>
          </a:p>
          <a:p>
            <a:pPr marL="347472" marR="0" lvl="0" indent="-347472"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Char char="•"/>
              <a:tabLst/>
              <a:defRPr/>
            </a:pPr>
            <a:endParaRPr kumimoji="0" lang="en-US" sz="1400" b="1" i="0" u="none" strike="noStrike" kern="1200" cap="none" spc="0" normalizeH="0" baseline="0" noProof="0" dirty="0">
              <a:ln>
                <a:noFill/>
              </a:ln>
              <a:solidFill>
                <a:srgbClr val="0D9DDB"/>
              </a:solidFill>
              <a:effectLst/>
              <a:uLnTx/>
              <a:uFillTx/>
              <a:latin typeface="Aptos" panose="020B0004020202020204" pitchFamily="34" charset="0"/>
              <a:ea typeface="+mn-ea"/>
              <a:cs typeface="+mn-cs"/>
            </a:endParaRPr>
          </a:p>
        </p:txBody>
      </p:sp>
      <p:grpSp>
        <p:nvGrpSpPr>
          <p:cNvPr id="2" name="Group 1">
            <a:extLst>
              <a:ext uri="{FF2B5EF4-FFF2-40B4-BE49-F238E27FC236}">
                <a16:creationId xmlns:a16="http://schemas.microsoft.com/office/drawing/2014/main" id="{345AA616-51E1-94AC-8BA7-4ED7E338A9E8}"/>
              </a:ext>
            </a:extLst>
          </p:cNvPr>
          <p:cNvGrpSpPr/>
          <p:nvPr/>
        </p:nvGrpSpPr>
        <p:grpSpPr>
          <a:xfrm>
            <a:off x="-10886" y="1934405"/>
            <a:ext cx="12202886" cy="137160"/>
            <a:chOff x="-10886" y="2392237"/>
            <a:chExt cx="12202886" cy="137160"/>
          </a:xfrm>
        </p:grpSpPr>
        <p:cxnSp>
          <p:nvCxnSpPr>
            <p:cNvPr id="38" name="Straight Connector 37">
              <a:extLst>
                <a:ext uri="{FF2B5EF4-FFF2-40B4-BE49-F238E27FC236}">
                  <a16:creationId xmlns:a16="http://schemas.microsoft.com/office/drawing/2014/main" id="{23BADD7F-872F-BBDE-A274-CE2A32244A86}"/>
                </a:ext>
                <a:ext uri="{C183D7F6-B498-43B3-948B-1728B52AA6E4}">
                  <adec:decorative xmlns:adec="http://schemas.microsoft.com/office/drawing/2017/decorative" val="1"/>
                </a:ext>
              </a:extLst>
            </p:cNvPr>
            <p:cNvCxnSpPr/>
            <p:nvPr/>
          </p:nvCxnSpPr>
          <p:spPr>
            <a:xfrm>
              <a:off x="-10886" y="2460772"/>
              <a:ext cx="12202886"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05B407B1-1333-E3A4-0759-143AEEF8FF27}"/>
                </a:ext>
                <a:ext uri="{C183D7F6-B498-43B3-948B-1728B52AA6E4}">
                  <adec:decorative xmlns:adec="http://schemas.microsoft.com/office/drawing/2017/decorative" val="1"/>
                </a:ext>
              </a:extLst>
            </p:cNvPr>
            <p:cNvGrpSpPr>
              <a:grpSpLocks noChangeAspect="1"/>
            </p:cNvGrpSpPr>
            <p:nvPr/>
          </p:nvGrpSpPr>
          <p:grpSpPr>
            <a:xfrm>
              <a:off x="914400" y="2392237"/>
              <a:ext cx="137159" cy="137160"/>
              <a:chOff x="886163" y="4139501"/>
              <a:chExt cx="135716" cy="135717"/>
            </a:xfrm>
          </p:grpSpPr>
          <p:sp>
            <p:nvSpPr>
              <p:cNvPr id="40" name="Oval 39">
                <a:extLst>
                  <a:ext uri="{FF2B5EF4-FFF2-40B4-BE49-F238E27FC236}">
                    <a16:creationId xmlns:a16="http://schemas.microsoft.com/office/drawing/2014/main" id="{7F3A93CD-A842-782B-D93A-E3A27124C926}"/>
                  </a:ext>
                </a:extLst>
              </p:cNvPr>
              <p:cNvSpPr>
                <a:spLocks noChangeAspect="1"/>
              </p:cNvSpPr>
              <p:nvPr/>
            </p:nvSpPr>
            <p:spPr>
              <a:xfrm>
                <a:off x="886163" y="4139501"/>
                <a:ext cx="135716" cy="135716"/>
              </a:xfrm>
              <a:prstGeom prst="ellipse">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Circle: Hollow 40">
                <a:extLst>
                  <a:ext uri="{FF2B5EF4-FFF2-40B4-BE49-F238E27FC236}">
                    <a16:creationId xmlns:a16="http://schemas.microsoft.com/office/drawing/2014/main" id="{14295507-7992-31D3-4C47-47D448EF7A0E}"/>
                  </a:ext>
                </a:extLst>
              </p:cNvPr>
              <p:cNvSpPr>
                <a:spLocks noChangeAspect="1"/>
              </p:cNvSpPr>
              <p:nvPr/>
            </p:nvSpPr>
            <p:spPr>
              <a:xfrm>
                <a:off x="886163" y="4139502"/>
                <a:ext cx="135716" cy="135716"/>
              </a:xfrm>
              <a:prstGeom prst="donut">
                <a:avLst>
                  <a:gd name="adj" fmla="val 26976"/>
                </a:avLst>
              </a:prstGeom>
              <a:solidFill>
                <a:schemeClr val="bg1">
                  <a:lumMod val="95000"/>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DEF2"/>
                  </a:solidFill>
                  <a:effectLst/>
                  <a:uLnTx/>
                  <a:uFillTx/>
                  <a:latin typeface="Arial" panose="020B0604020202020204"/>
                  <a:ea typeface="+mn-ea"/>
                  <a:cs typeface="+mn-cs"/>
                </a:endParaRPr>
              </a:p>
            </p:txBody>
          </p:sp>
        </p:grpSp>
        <p:grpSp>
          <p:nvGrpSpPr>
            <p:cNvPr id="42" name="Group 41">
              <a:extLst>
                <a:ext uri="{FF2B5EF4-FFF2-40B4-BE49-F238E27FC236}">
                  <a16:creationId xmlns:a16="http://schemas.microsoft.com/office/drawing/2014/main" id="{575D7DF1-B320-9F96-C56F-036550CCB76A}"/>
                </a:ext>
                <a:ext uri="{C183D7F6-B498-43B3-948B-1728B52AA6E4}">
                  <adec:decorative xmlns:adec="http://schemas.microsoft.com/office/drawing/2017/decorative" val="1"/>
                </a:ext>
              </a:extLst>
            </p:cNvPr>
            <p:cNvGrpSpPr>
              <a:grpSpLocks noChangeAspect="1"/>
            </p:cNvGrpSpPr>
            <p:nvPr/>
          </p:nvGrpSpPr>
          <p:grpSpPr>
            <a:xfrm>
              <a:off x="3062125" y="2392237"/>
              <a:ext cx="137159" cy="137160"/>
              <a:chOff x="886163" y="4139501"/>
              <a:chExt cx="135716" cy="135717"/>
            </a:xfrm>
          </p:grpSpPr>
          <p:sp>
            <p:nvSpPr>
              <p:cNvPr id="43" name="Oval 42">
                <a:extLst>
                  <a:ext uri="{FF2B5EF4-FFF2-40B4-BE49-F238E27FC236}">
                    <a16:creationId xmlns:a16="http://schemas.microsoft.com/office/drawing/2014/main" id="{DABFFD42-3241-2712-BA73-9582DD914A76}"/>
                  </a:ext>
                </a:extLst>
              </p:cNvPr>
              <p:cNvSpPr>
                <a:spLocks noChangeAspect="1"/>
              </p:cNvSpPr>
              <p:nvPr/>
            </p:nvSpPr>
            <p:spPr>
              <a:xfrm>
                <a:off x="886163" y="4139501"/>
                <a:ext cx="135716" cy="135716"/>
              </a:xfrm>
              <a:prstGeom prst="ellipse">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Circle: Hollow 43">
                <a:extLst>
                  <a:ext uri="{FF2B5EF4-FFF2-40B4-BE49-F238E27FC236}">
                    <a16:creationId xmlns:a16="http://schemas.microsoft.com/office/drawing/2014/main" id="{240BC992-4731-CCAB-49AC-7B92BA655E2C}"/>
                  </a:ext>
                </a:extLst>
              </p:cNvPr>
              <p:cNvSpPr>
                <a:spLocks noChangeAspect="1"/>
              </p:cNvSpPr>
              <p:nvPr/>
            </p:nvSpPr>
            <p:spPr>
              <a:xfrm>
                <a:off x="886163" y="4139502"/>
                <a:ext cx="135716" cy="135716"/>
              </a:xfrm>
              <a:prstGeom prst="donut">
                <a:avLst>
                  <a:gd name="adj" fmla="val 26976"/>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DEF2"/>
                  </a:solidFill>
                  <a:effectLst/>
                  <a:uLnTx/>
                  <a:uFillTx/>
                  <a:latin typeface="Arial" panose="020B0604020202020204"/>
                  <a:ea typeface="+mn-ea"/>
                  <a:cs typeface="+mn-cs"/>
                </a:endParaRPr>
              </a:p>
            </p:txBody>
          </p:sp>
        </p:grpSp>
        <p:grpSp>
          <p:nvGrpSpPr>
            <p:cNvPr id="45" name="Group 44">
              <a:extLst>
                <a:ext uri="{FF2B5EF4-FFF2-40B4-BE49-F238E27FC236}">
                  <a16:creationId xmlns:a16="http://schemas.microsoft.com/office/drawing/2014/main" id="{497F61BD-3B9A-FFEC-4D91-5D27B224D753}"/>
                </a:ext>
                <a:ext uri="{C183D7F6-B498-43B3-948B-1728B52AA6E4}">
                  <adec:decorative xmlns:adec="http://schemas.microsoft.com/office/drawing/2017/decorative" val="1"/>
                </a:ext>
              </a:extLst>
            </p:cNvPr>
            <p:cNvGrpSpPr>
              <a:grpSpLocks noChangeAspect="1"/>
            </p:cNvGrpSpPr>
            <p:nvPr/>
          </p:nvGrpSpPr>
          <p:grpSpPr>
            <a:xfrm>
              <a:off x="5257799" y="2392237"/>
              <a:ext cx="137159" cy="137160"/>
              <a:chOff x="886163" y="4139501"/>
              <a:chExt cx="135716" cy="135717"/>
            </a:xfrm>
          </p:grpSpPr>
          <p:sp>
            <p:nvSpPr>
              <p:cNvPr id="46" name="Oval 45">
                <a:extLst>
                  <a:ext uri="{FF2B5EF4-FFF2-40B4-BE49-F238E27FC236}">
                    <a16:creationId xmlns:a16="http://schemas.microsoft.com/office/drawing/2014/main" id="{DBEE454E-AB79-63EE-AFC3-C4C6C2489E34}"/>
                  </a:ext>
                </a:extLst>
              </p:cNvPr>
              <p:cNvSpPr>
                <a:spLocks noChangeAspect="1"/>
              </p:cNvSpPr>
              <p:nvPr/>
            </p:nvSpPr>
            <p:spPr>
              <a:xfrm>
                <a:off x="886163" y="4139501"/>
                <a:ext cx="135716" cy="13571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Circle: Hollow 46">
                <a:extLst>
                  <a:ext uri="{FF2B5EF4-FFF2-40B4-BE49-F238E27FC236}">
                    <a16:creationId xmlns:a16="http://schemas.microsoft.com/office/drawing/2014/main" id="{D58BAC46-78A6-9739-2AC4-9C2DF68027E3}"/>
                  </a:ext>
                </a:extLst>
              </p:cNvPr>
              <p:cNvSpPr>
                <a:spLocks noChangeAspect="1"/>
              </p:cNvSpPr>
              <p:nvPr/>
            </p:nvSpPr>
            <p:spPr>
              <a:xfrm>
                <a:off x="886163" y="4139502"/>
                <a:ext cx="135716" cy="135716"/>
              </a:xfrm>
              <a:prstGeom prst="donut">
                <a:avLst>
                  <a:gd name="adj" fmla="val 26976"/>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DEF2"/>
                  </a:solidFill>
                  <a:effectLst/>
                  <a:uLnTx/>
                  <a:uFillTx/>
                  <a:latin typeface="Arial" panose="020B0604020202020204"/>
                  <a:ea typeface="+mn-ea"/>
                  <a:cs typeface="+mn-cs"/>
                </a:endParaRPr>
              </a:p>
            </p:txBody>
          </p:sp>
        </p:grpSp>
        <p:grpSp>
          <p:nvGrpSpPr>
            <p:cNvPr id="51" name="Group 50">
              <a:extLst>
                <a:ext uri="{FF2B5EF4-FFF2-40B4-BE49-F238E27FC236}">
                  <a16:creationId xmlns:a16="http://schemas.microsoft.com/office/drawing/2014/main" id="{C85B3745-58D0-5633-09FD-39BFFBCF5B0F}"/>
                </a:ext>
                <a:ext uri="{C183D7F6-B498-43B3-948B-1728B52AA6E4}">
                  <adec:decorative xmlns:adec="http://schemas.microsoft.com/office/drawing/2017/decorative" val="1"/>
                </a:ext>
              </a:extLst>
            </p:cNvPr>
            <p:cNvGrpSpPr>
              <a:grpSpLocks noChangeAspect="1"/>
            </p:cNvGrpSpPr>
            <p:nvPr/>
          </p:nvGrpSpPr>
          <p:grpSpPr>
            <a:xfrm>
              <a:off x="7429499" y="2392237"/>
              <a:ext cx="137159" cy="137160"/>
              <a:chOff x="886163" y="4139501"/>
              <a:chExt cx="135716" cy="135717"/>
            </a:xfrm>
          </p:grpSpPr>
          <p:sp>
            <p:nvSpPr>
              <p:cNvPr id="52" name="Oval 51">
                <a:extLst>
                  <a:ext uri="{FF2B5EF4-FFF2-40B4-BE49-F238E27FC236}">
                    <a16:creationId xmlns:a16="http://schemas.microsoft.com/office/drawing/2014/main" id="{7F6F5804-230B-1798-6AF3-D8C8308D18CB}"/>
                  </a:ext>
                </a:extLst>
              </p:cNvPr>
              <p:cNvSpPr>
                <a:spLocks noChangeAspect="1"/>
              </p:cNvSpPr>
              <p:nvPr/>
            </p:nvSpPr>
            <p:spPr>
              <a:xfrm>
                <a:off x="886163" y="4139501"/>
                <a:ext cx="135716" cy="13571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Circle: Hollow 52">
                <a:extLst>
                  <a:ext uri="{FF2B5EF4-FFF2-40B4-BE49-F238E27FC236}">
                    <a16:creationId xmlns:a16="http://schemas.microsoft.com/office/drawing/2014/main" id="{6A9641E4-2B81-526E-4505-A07ADA8DA00D}"/>
                  </a:ext>
                </a:extLst>
              </p:cNvPr>
              <p:cNvSpPr>
                <a:spLocks noChangeAspect="1"/>
              </p:cNvSpPr>
              <p:nvPr/>
            </p:nvSpPr>
            <p:spPr>
              <a:xfrm>
                <a:off x="886163" y="4139502"/>
                <a:ext cx="135716" cy="135716"/>
              </a:xfrm>
              <a:prstGeom prst="donut">
                <a:avLst>
                  <a:gd name="adj" fmla="val 26976"/>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DEF2"/>
                  </a:solidFill>
                  <a:effectLst/>
                  <a:uLnTx/>
                  <a:uFillTx/>
                  <a:latin typeface="Arial" panose="020B0604020202020204"/>
                  <a:ea typeface="+mn-ea"/>
                  <a:cs typeface="+mn-cs"/>
                </a:endParaRPr>
              </a:p>
            </p:txBody>
          </p:sp>
        </p:grpSp>
        <p:grpSp>
          <p:nvGrpSpPr>
            <p:cNvPr id="72" name="Group 71">
              <a:extLst>
                <a:ext uri="{FF2B5EF4-FFF2-40B4-BE49-F238E27FC236}">
                  <a16:creationId xmlns:a16="http://schemas.microsoft.com/office/drawing/2014/main" id="{368FE2C7-6538-3876-3744-B0D503875956}"/>
                </a:ext>
                <a:ext uri="{C183D7F6-B498-43B3-948B-1728B52AA6E4}">
                  <adec:decorative xmlns:adec="http://schemas.microsoft.com/office/drawing/2017/decorative" val="1"/>
                </a:ext>
              </a:extLst>
            </p:cNvPr>
            <p:cNvGrpSpPr>
              <a:grpSpLocks noChangeAspect="1"/>
            </p:cNvGrpSpPr>
            <p:nvPr/>
          </p:nvGrpSpPr>
          <p:grpSpPr>
            <a:xfrm>
              <a:off x="9601199" y="2392237"/>
              <a:ext cx="137159" cy="137160"/>
              <a:chOff x="886163" y="4139501"/>
              <a:chExt cx="135716" cy="135717"/>
            </a:xfrm>
          </p:grpSpPr>
          <p:sp>
            <p:nvSpPr>
              <p:cNvPr id="73" name="Oval 72">
                <a:extLst>
                  <a:ext uri="{FF2B5EF4-FFF2-40B4-BE49-F238E27FC236}">
                    <a16:creationId xmlns:a16="http://schemas.microsoft.com/office/drawing/2014/main" id="{4D9C846C-1CD1-7B75-D106-51F369CD3A21}"/>
                  </a:ext>
                </a:extLst>
              </p:cNvPr>
              <p:cNvSpPr>
                <a:spLocks noChangeAspect="1"/>
              </p:cNvSpPr>
              <p:nvPr/>
            </p:nvSpPr>
            <p:spPr>
              <a:xfrm>
                <a:off x="886163" y="4139501"/>
                <a:ext cx="135716" cy="13571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4" name="Circle: Hollow 73">
                <a:extLst>
                  <a:ext uri="{FF2B5EF4-FFF2-40B4-BE49-F238E27FC236}">
                    <a16:creationId xmlns:a16="http://schemas.microsoft.com/office/drawing/2014/main" id="{B8B238DD-B5A0-A3CF-D789-311EF112DA39}"/>
                  </a:ext>
                </a:extLst>
              </p:cNvPr>
              <p:cNvSpPr>
                <a:spLocks noChangeAspect="1"/>
              </p:cNvSpPr>
              <p:nvPr/>
            </p:nvSpPr>
            <p:spPr>
              <a:xfrm>
                <a:off x="886163" y="4139502"/>
                <a:ext cx="135716" cy="135716"/>
              </a:xfrm>
              <a:prstGeom prst="donut">
                <a:avLst>
                  <a:gd name="adj" fmla="val 26976"/>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DEF2"/>
                  </a:solidFill>
                  <a:effectLst/>
                  <a:uLnTx/>
                  <a:uFillTx/>
                  <a:latin typeface="Arial" panose="020B0604020202020204"/>
                  <a:ea typeface="+mn-ea"/>
                  <a:cs typeface="+mn-cs"/>
                </a:endParaRPr>
              </a:p>
            </p:txBody>
          </p:sp>
        </p:grpSp>
      </p:grpSp>
      <p:sp>
        <p:nvSpPr>
          <p:cNvPr id="75" name="Text Placeholder 4">
            <a:extLst>
              <a:ext uri="{FF2B5EF4-FFF2-40B4-BE49-F238E27FC236}">
                <a16:creationId xmlns:a16="http://schemas.microsoft.com/office/drawing/2014/main" id="{7C75B230-E2F4-67DA-0813-54B8EEF16E3F}"/>
              </a:ext>
            </a:extLst>
          </p:cNvPr>
          <p:cNvSpPr txBox="1">
            <a:spLocks/>
          </p:cNvSpPr>
          <p:nvPr/>
        </p:nvSpPr>
        <p:spPr>
          <a:xfrm>
            <a:off x="498474" y="6115387"/>
            <a:ext cx="8285930" cy="393555"/>
          </a:xfrm>
          <a:prstGeom prst="rect">
            <a:avLst/>
          </a:prstGeom>
        </p:spPr>
        <p:txBody>
          <a:bodyPr vert="horz" lIns="0" tIns="45720" rIns="91440" bIns="45720" rtlCol="0" anchor="ctr">
            <a:noAutofit/>
          </a:bodyPr>
          <a:lstStyle>
            <a:defPPr>
              <a:defRPr lang="en-US"/>
            </a:defPPr>
            <a:lvl1pPr marL="0" algn="l" defTabSz="914400" rtl="0" eaLnBrk="1" latinLnBrk="0" hangingPunct="1">
              <a:defRPr sz="900"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Notes: States are ordered based on adjournment from regular session. </a:t>
            </a:r>
            <a:r>
              <a:rPr kumimoji="0" lang="en-US" sz="900" b="0" i="0" u="none" strike="noStrike" kern="1200" cap="none" spc="0" normalizeH="0" baseline="0" noProof="0">
                <a:ln>
                  <a:noFill/>
                </a:ln>
                <a:effectLst/>
                <a:uLnTx/>
                <a:uFillTx/>
                <a:latin typeface="Aptos" panose="020B0004020202020204" pitchFamily="34" charset="0"/>
                <a:ea typeface="+mn-ea"/>
                <a:cs typeface="+mn-cs"/>
              </a:rPr>
              <a:t>Maryland is planning a special session on redistricting in August. </a:t>
            </a:r>
            <a:r>
              <a:rPr kumimoji="0" lang="en-US" sz="900" b="0" i="0" u="none" strike="noStrike" kern="1200" cap="none" spc="0" normalizeH="0" baseline="0" noProof="0" dirty="0">
                <a:ln>
                  <a:noFill/>
                </a:ln>
                <a:effectLst/>
                <a:uLnTx/>
                <a:uFillTx/>
                <a:latin typeface="Aptos" panose="020B0004020202020204" pitchFamily="34" charset="0"/>
                <a:ea typeface="+mn-ea"/>
                <a:cs typeface="+mn-cs"/>
              </a:rPr>
              <a:t>Wisconsin opened a special session in March to address redistricting, and it is not currently meeting but hasn’t adjourned. North Carolina </a:t>
            </a:r>
            <a:r>
              <a:rPr kumimoji="0" lang="en-US" sz="900" b="0" i="0" u="none" strike="noStrike" kern="1200" cap="none" spc="0" normalizeH="0" baseline="0" noProof="0">
                <a:ln>
                  <a:noFill/>
                </a:ln>
                <a:effectLst/>
                <a:uLnTx/>
                <a:uFillTx/>
                <a:latin typeface="Aptos" panose="020B0004020202020204" pitchFamily="34" charset="0"/>
                <a:ea typeface="+mn-ea"/>
                <a:cs typeface="+mn-cs"/>
              </a:rPr>
              <a:t>could</a:t>
            </a:r>
            <a:r>
              <a:rPr kumimoji="0" lang="en-US" sz="900" b="0" i="0" u="none" strike="noStrike" kern="1200" cap="none" spc="0" normalizeH="0" baseline="0" noProof="0" dirty="0">
                <a:ln>
                  <a:noFill/>
                </a:ln>
                <a:effectLst/>
                <a:uLnTx/>
                <a:uFillTx/>
                <a:latin typeface="Aptos" panose="020B0004020202020204" pitchFamily="34" charset="0"/>
                <a:ea typeface="+mn-ea"/>
                <a:cs typeface="+mn-cs"/>
              </a:rPr>
              <a:t> adjourn as early as July. </a:t>
            </a: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Montana, Nevada, North Dakota, and Texas aren’t holding regular sessions in 2026.</a:t>
            </a:r>
          </a:p>
        </p:txBody>
      </p:sp>
      <p:sp>
        <p:nvSpPr>
          <p:cNvPr id="80" name="Freeform 25">
            <a:extLst>
              <a:ext uri="{FF2B5EF4-FFF2-40B4-BE49-F238E27FC236}">
                <a16:creationId xmlns:a16="http://schemas.microsoft.com/office/drawing/2014/main" id="{0D1ED47F-EF92-D11F-5031-2A85ED5418DA}"/>
              </a:ext>
            </a:extLst>
          </p:cNvPr>
          <p:cNvSpPr>
            <a:spLocks noChangeAspect="1"/>
          </p:cNvSpPr>
          <p:nvPr/>
        </p:nvSpPr>
        <p:spPr bwMode="auto">
          <a:xfrm>
            <a:off x="879799" y="2247300"/>
            <a:ext cx="266558" cy="274320"/>
          </a:xfrm>
          <a:custGeom>
            <a:avLst/>
            <a:gdLst>
              <a:gd name="T0" fmla="*/ 310 w 534"/>
              <a:gd name="T1" fmla="*/ 25 h 559"/>
              <a:gd name="T2" fmla="*/ 197 w 534"/>
              <a:gd name="T3" fmla="*/ 15 h 559"/>
              <a:gd name="T4" fmla="*/ 70 w 534"/>
              <a:gd name="T5" fmla="*/ 0 h 559"/>
              <a:gd name="T6" fmla="*/ 0 w 534"/>
              <a:gd name="T7" fmla="*/ 548 h 559"/>
              <a:gd name="T8" fmla="*/ 0 w 534"/>
              <a:gd name="T9" fmla="*/ 551 h 559"/>
              <a:gd name="T10" fmla="*/ 64 w 534"/>
              <a:gd name="T11" fmla="*/ 559 h 559"/>
              <a:gd name="T12" fmla="*/ 70 w 534"/>
              <a:gd name="T13" fmla="*/ 556 h 559"/>
              <a:gd name="T14" fmla="*/ 74 w 534"/>
              <a:gd name="T15" fmla="*/ 523 h 559"/>
              <a:gd name="T16" fmla="*/ 78 w 534"/>
              <a:gd name="T17" fmla="*/ 515 h 559"/>
              <a:gd name="T18" fmla="*/ 210 w 534"/>
              <a:gd name="T19" fmla="*/ 530 h 559"/>
              <a:gd name="T20" fmla="*/ 210 w 534"/>
              <a:gd name="T21" fmla="*/ 530 h 559"/>
              <a:gd name="T22" fmla="*/ 210 w 534"/>
              <a:gd name="T23" fmla="*/ 528 h 559"/>
              <a:gd name="T24" fmla="*/ 206 w 534"/>
              <a:gd name="T25" fmla="*/ 522 h 559"/>
              <a:gd name="T26" fmla="*/ 204 w 534"/>
              <a:gd name="T27" fmla="*/ 511 h 559"/>
              <a:gd name="T28" fmla="*/ 204 w 534"/>
              <a:gd name="T29" fmla="*/ 507 h 559"/>
              <a:gd name="T30" fmla="*/ 266 w 534"/>
              <a:gd name="T31" fmla="*/ 514 h 559"/>
              <a:gd name="T32" fmla="*/ 346 w 534"/>
              <a:gd name="T33" fmla="*/ 521 h 559"/>
              <a:gd name="T34" fmla="*/ 417 w 534"/>
              <a:gd name="T35" fmla="*/ 528 h 559"/>
              <a:gd name="T36" fmla="*/ 490 w 534"/>
              <a:gd name="T37" fmla="*/ 532 h 559"/>
              <a:gd name="T38" fmla="*/ 493 w 534"/>
              <a:gd name="T39" fmla="*/ 532 h 559"/>
              <a:gd name="T40" fmla="*/ 499 w 534"/>
              <a:gd name="T41" fmla="*/ 526 h 559"/>
              <a:gd name="T42" fmla="*/ 505 w 534"/>
              <a:gd name="T43" fmla="*/ 425 h 559"/>
              <a:gd name="T44" fmla="*/ 512 w 534"/>
              <a:gd name="T45" fmla="*/ 335 h 559"/>
              <a:gd name="T46" fmla="*/ 527 w 534"/>
              <a:gd name="T47" fmla="*/ 100 h 559"/>
              <a:gd name="T48" fmla="*/ 527 w 534"/>
              <a:gd name="T49" fmla="*/ 93 h 559"/>
              <a:gd name="T50" fmla="*/ 531 w 534"/>
              <a:gd name="T51" fmla="*/ 92 h 559"/>
              <a:gd name="T52" fmla="*/ 534 w 534"/>
              <a:gd name="T53" fmla="*/ 43 h 559"/>
              <a:gd name="T54" fmla="*/ 447 w 534"/>
              <a:gd name="T55" fmla="*/ 38 h 559"/>
              <a:gd name="T56" fmla="*/ 310 w 534"/>
              <a:gd name="T57" fmla="*/ 2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 h="559">
                <a:moveTo>
                  <a:pt x="310" y="25"/>
                </a:moveTo>
                <a:lnTo>
                  <a:pt x="197" y="15"/>
                </a:lnTo>
                <a:lnTo>
                  <a:pt x="70" y="0"/>
                </a:lnTo>
                <a:lnTo>
                  <a:pt x="0" y="548"/>
                </a:lnTo>
                <a:lnTo>
                  <a:pt x="0" y="551"/>
                </a:lnTo>
                <a:lnTo>
                  <a:pt x="64" y="559"/>
                </a:lnTo>
                <a:lnTo>
                  <a:pt x="70" y="556"/>
                </a:lnTo>
                <a:lnTo>
                  <a:pt x="74" y="523"/>
                </a:lnTo>
                <a:lnTo>
                  <a:pt x="78" y="515"/>
                </a:lnTo>
                <a:lnTo>
                  <a:pt x="210" y="530"/>
                </a:lnTo>
                <a:lnTo>
                  <a:pt x="210" y="530"/>
                </a:lnTo>
                <a:lnTo>
                  <a:pt x="210" y="528"/>
                </a:lnTo>
                <a:lnTo>
                  <a:pt x="206" y="522"/>
                </a:lnTo>
                <a:lnTo>
                  <a:pt x="204" y="511"/>
                </a:lnTo>
                <a:lnTo>
                  <a:pt x="204" y="507"/>
                </a:lnTo>
                <a:lnTo>
                  <a:pt x="266" y="514"/>
                </a:lnTo>
                <a:lnTo>
                  <a:pt x="346" y="521"/>
                </a:lnTo>
                <a:lnTo>
                  <a:pt x="417" y="528"/>
                </a:lnTo>
                <a:lnTo>
                  <a:pt x="490" y="532"/>
                </a:lnTo>
                <a:lnTo>
                  <a:pt x="493" y="532"/>
                </a:lnTo>
                <a:lnTo>
                  <a:pt x="499" y="526"/>
                </a:lnTo>
                <a:lnTo>
                  <a:pt x="505" y="425"/>
                </a:lnTo>
                <a:lnTo>
                  <a:pt x="512" y="335"/>
                </a:lnTo>
                <a:lnTo>
                  <a:pt x="527" y="100"/>
                </a:lnTo>
                <a:lnTo>
                  <a:pt x="527" y="93"/>
                </a:lnTo>
                <a:lnTo>
                  <a:pt x="531" y="92"/>
                </a:lnTo>
                <a:lnTo>
                  <a:pt x="534" y="43"/>
                </a:lnTo>
                <a:lnTo>
                  <a:pt x="447" y="38"/>
                </a:lnTo>
                <a:lnTo>
                  <a:pt x="310" y="25"/>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1" name="Freeform 43">
            <a:extLst>
              <a:ext uri="{FF2B5EF4-FFF2-40B4-BE49-F238E27FC236}">
                <a16:creationId xmlns:a16="http://schemas.microsoft.com/office/drawing/2014/main" id="{801E9F69-C927-6D62-D828-D8DFC39A27F9}"/>
              </a:ext>
            </a:extLst>
          </p:cNvPr>
          <p:cNvSpPr>
            <a:spLocks noChangeAspect="1"/>
          </p:cNvSpPr>
          <p:nvPr/>
        </p:nvSpPr>
        <p:spPr bwMode="auto">
          <a:xfrm>
            <a:off x="920245" y="2533425"/>
            <a:ext cx="185667" cy="320040"/>
          </a:xfrm>
          <a:custGeom>
            <a:avLst/>
            <a:gdLst>
              <a:gd name="T0" fmla="*/ 229 w 237"/>
              <a:gd name="T1" fmla="*/ 263 h 414"/>
              <a:gd name="T2" fmla="*/ 214 w 237"/>
              <a:gd name="T3" fmla="*/ 96 h 414"/>
              <a:gd name="T4" fmla="*/ 195 w 237"/>
              <a:gd name="T5" fmla="*/ 0 h 414"/>
              <a:gd name="T6" fmla="*/ 58 w 237"/>
              <a:gd name="T7" fmla="*/ 16 h 414"/>
              <a:gd name="T8" fmla="*/ 42 w 237"/>
              <a:gd name="T9" fmla="*/ 26 h 414"/>
              <a:gd name="T10" fmla="*/ 23 w 237"/>
              <a:gd name="T11" fmla="*/ 34 h 414"/>
              <a:gd name="T12" fmla="*/ 7 w 237"/>
              <a:gd name="T13" fmla="*/ 26 h 414"/>
              <a:gd name="T14" fmla="*/ 28 w 237"/>
              <a:gd name="T15" fmla="*/ 257 h 414"/>
              <a:gd name="T16" fmla="*/ 26 w 237"/>
              <a:gd name="T17" fmla="*/ 270 h 414"/>
              <a:gd name="T18" fmla="*/ 22 w 237"/>
              <a:gd name="T19" fmla="*/ 283 h 414"/>
              <a:gd name="T20" fmla="*/ 32 w 237"/>
              <a:gd name="T21" fmla="*/ 297 h 414"/>
              <a:gd name="T22" fmla="*/ 35 w 237"/>
              <a:gd name="T23" fmla="*/ 316 h 414"/>
              <a:gd name="T24" fmla="*/ 32 w 237"/>
              <a:gd name="T25" fmla="*/ 324 h 414"/>
              <a:gd name="T26" fmla="*/ 26 w 237"/>
              <a:gd name="T27" fmla="*/ 343 h 414"/>
              <a:gd name="T28" fmla="*/ 12 w 237"/>
              <a:gd name="T29" fmla="*/ 362 h 414"/>
              <a:gd name="T30" fmla="*/ 5 w 237"/>
              <a:gd name="T31" fmla="*/ 374 h 414"/>
              <a:gd name="T32" fmla="*/ 4 w 237"/>
              <a:gd name="T33" fmla="*/ 387 h 414"/>
              <a:gd name="T34" fmla="*/ 3 w 237"/>
              <a:gd name="T35" fmla="*/ 399 h 414"/>
              <a:gd name="T36" fmla="*/ 4 w 237"/>
              <a:gd name="T37" fmla="*/ 413 h 414"/>
              <a:gd name="T38" fmla="*/ 15 w 237"/>
              <a:gd name="T39" fmla="*/ 408 h 414"/>
              <a:gd name="T40" fmla="*/ 24 w 237"/>
              <a:gd name="T41" fmla="*/ 404 h 414"/>
              <a:gd name="T42" fmla="*/ 31 w 237"/>
              <a:gd name="T43" fmla="*/ 406 h 414"/>
              <a:gd name="T44" fmla="*/ 36 w 237"/>
              <a:gd name="T45" fmla="*/ 398 h 414"/>
              <a:gd name="T46" fmla="*/ 50 w 237"/>
              <a:gd name="T47" fmla="*/ 394 h 414"/>
              <a:gd name="T48" fmla="*/ 76 w 237"/>
              <a:gd name="T49" fmla="*/ 406 h 414"/>
              <a:gd name="T50" fmla="*/ 78 w 237"/>
              <a:gd name="T51" fmla="*/ 398 h 414"/>
              <a:gd name="T52" fmla="*/ 89 w 237"/>
              <a:gd name="T53" fmla="*/ 390 h 414"/>
              <a:gd name="T54" fmla="*/ 100 w 237"/>
              <a:gd name="T55" fmla="*/ 391 h 414"/>
              <a:gd name="T56" fmla="*/ 112 w 237"/>
              <a:gd name="T57" fmla="*/ 397 h 414"/>
              <a:gd name="T58" fmla="*/ 118 w 237"/>
              <a:gd name="T59" fmla="*/ 385 h 414"/>
              <a:gd name="T60" fmla="*/ 122 w 237"/>
              <a:gd name="T61" fmla="*/ 372 h 414"/>
              <a:gd name="T62" fmla="*/ 126 w 237"/>
              <a:gd name="T63" fmla="*/ 362 h 414"/>
              <a:gd name="T64" fmla="*/ 138 w 237"/>
              <a:gd name="T65" fmla="*/ 374 h 414"/>
              <a:gd name="T66" fmla="*/ 156 w 237"/>
              <a:gd name="T67" fmla="*/ 378 h 414"/>
              <a:gd name="T68" fmla="*/ 164 w 237"/>
              <a:gd name="T69" fmla="*/ 367 h 414"/>
              <a:gd name="T70" fmla="*/ 166 w 237"/>
              <a:gd name="T71" fmla="*/ 348 h 414"/>
              <a:gd name="T72" fmla="*/ 180 w 237"/>
              <a:gd name="T73" fmla="*/ 344 h 414"/>
              <a:gd name="T74" fmla="*/ 188 w 237"/>
              <a:gd name="T75" fmla="*/ 328 h 414"/>
              <a:gd name="T76" fmla="*/ 195 w 237"/>
              <a:gd name="T77" fmla="*/ 314 h 414"/>
              <a:gd name="T78" fmla="*/ 191 w 237"/>
              <a:gd name="T79" fmla="*/ 301 h 414"/>
              <a:gd name="T80" fmla="*/ 203 w 237"/>
              <a:gd name="T81" fmla="*/ 298 h 414"/>
              <a:gd name="T82" fmla="*/ 223 w 237"/>
              <a:gd name="T83" fmla="*/ 293 h 414"/>
              <a:gd name="T84" fmla="*/ 237 w 237"/>
              <a:gd name="T85" fmla="*/ 283 h 414"/>
              <a:gd name="T86" fmla="*/ 234 w 237"/>
              <a:gd name="T87" fmla="*/ 27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414">
                <a:moveTo>
                  <a:pt x="234" y="271"/>
                </a:moveTo>
                <a:lnTo>
                  <a:pt x="229" y="263"/>
                </a:lnTo>
                <a:lnTo>
                  <a:pt x="233" y="260"/>
                </a:lnTo>
                <a:lnTo>
                  <a:pt x="214" y="96"/>
                </a:lnTo>
                <a:lnTo>
                  <a:pt x="202" y="6"/>
                </a:lnTo>
                <a:lnTo>
                  <a:pt x="195" y="0"/>
                </a:lnTo>
                <a:lnTo>
                  <a:pt x="93" y="14"/>
                </a:lnTo>
                <a:lnTo>
                  <a:pt x="58" y="16"/>
                </a:lnTo>
                <a:lnTo>
                  <a:pt x="55" y="16"/>
                </a:lnTo>
                <a:lnTo>
                  <a:pt x="42" y="26"/>
                </a:lnTo>
                <a:lnTo>
                  <a:pt x="30" y="33"/>
                </a:lnTo>
                <a:lnTo>
                  <a:pt x="23" y="34"/>
                </a:lnTo>
                <a:lnTo>
                  <a:pt x="15" y="33"/>
                </a:lnTo>
                <a:lnTo>
                  <a:pt x="7" y="26"/>
                </a:lnTo>
                <a:lnTo>
                  <a:pt x="7" y="30"/>
                </a:lnTo>
                <a:lnTo>
                  <a:pt x="28" y="257"/>
                </a:lnTo>
                <a:lnTo>
                  <a:pt x="22" y="264"/>
                </a:lnTo>
                <a:lnTo>
                  <a:pt x="26" y="270"/>
                </a:lnTo>
                <a:lnTo>
                  <a:pt x="22" y="276"/>
                </a:lnTo>
                <a:lnTo>
                  <a:pt x="22" y="283"/>
                </a:lnTo>
                <a:lnTo>
                  <a:pt x="27" y="291"/>
                </a:lnTo>
                <a:lnTo>
                  <a:pt x="32" y="297"/>
                </a:lnTo>
                <a:lnTo>
                  <a:pt x="31" y="303"/>
                </a:lnTo>
                <a:lnTo>
                  <a:pt x="35" y="316"/>
                </a:lnTo>
                <a:lnTo>
                  <a:pt x="34" y="322"/>
                </a:lnTo>
                <a:lnTo>
                  <a:pt x="32" y="324"/>
                </a:lnTo>
                <a:lnTo>
                  <a:pt x="26" y="336"/>
                </a:lnTo>
                <a:lnTo>
                  <a:pt x="26" y="343"/>
                </a:lnTo>
                <a:lnTo>
                  <a:pt x="17" y="356"/>
                </a:lnTo>
                <a:lnTo>
                  <a:pt x="12" y="362"/>
                </a:lnTo>
                <a:lnTo>
                  <a:pt x="7" y="367"/>
                </a:lnTo>
                <a:lnTo>
                  <a:pt x="5" y="374"/>
                </a:lnTo>
                <a:lnTo>
                  <a:pt x="7" y="375"/>
                </a:lnTo>
                <a:lnTo>
                  <a:pt x="4" y="387"/>
                </a:lnTo>
                <a:lnTo>
                  <a:pt x="4" y="389"/>
                </a:lnTo>
                <a:lnTo>
                  <a:pt x="3" y="399"/>
                </a:lnTo>
                <a:lnTo>
                  <a:pt x="0" y="406"/>
                </a:lnTo>
                <a:lnTo>
                  <a:pt x="4" y="413"/>
                </a:lnTo>
                <a:lnTo>
                  <a:pt x="11" y="414"/>
                </a:lnTo>
                <a:lnTo>
                  <a:pt x="15" y="408"/>
                </a:lnTo>
                <a:lnTo>
                  <a:pt x="12" y="402"/>
                </a:lnTo>
                <a:lnTo>
                  <a:pt x="24" y="404"/>
                </a:lnTo>
                <a:lnTo>
                  <a:pt x="31" y="399"/>
                </a:lnTo>
                <a:lnTo>
                  <a:pt x="31" y="406"/>
                </a:lnTo>
                <a:lnTo>
                  <a:pt x="38" y="404"/>
                </a:lnTo>
                <a:lnTo>
                  <a:pt x="36" y="398"/>
                </a:lnTo>
                <a:lnTo>
                  <a:pt x="45" y="398"/>
                </a:lnTo>
                <a:lnTo>
                  <a:pt x="50" y="394"/>
                </a:lnTo>
                <a:lnTo>
                  <a:pt x="69" y="402"/>
                </a:lnTo>
                <a:lnTo>
                  <a:pt x="76" y="406"/>
                </a:lnTo>
                <a:lnTo>
                  <a:pt x="78" y="401"/>
                </a:lnTo>
                <a:lnTo>
                  <a:pt x="78" y="398"/>
                </a:lnTo>
                <a:lnTo>
                  <a:pt x="84" y="393"/>
                </a:lnTo>
                <a:lnTo>
                  <a:pt x="89" y="390"/>
                </a:lnTo>
                <a:lnTo>
                  <a:pt x="95" y="385"/>
                </a:lnTo>
                <a:lnTo>
                  <a:pt x="100" y="391"/>
                </a:lnTo>
                <a:lnTo>
                  <a:pt x="105" y="393"/>
                </a:lnTo>
                <a:lnTo>
                  <a:pt x="112" y="397"/>
                </a:lnTo>
                <a:lnTo>
                  <a:pt x="114" y="390"/>
                </a:lnTo>
                <a:lnTo>
                  <a:pt x="118" y="385"/>
                </a:lnTo>
                <a:lnTo>
                  <a:pt x="118" y="378"/>
                </a:lnTo>
                <a:lnTo>
                  <a:pt x="122" y="372"/>
                </a:lnTo>
                <a:lnTo>
                  <a:pt x="128" y="367"/>
                </a:lnTo>
                <a:lnTo>
                  <a:pt x="126" y="362"/>
                </a:lnTo>
                <a:lnTo>
                  <a:pt x="133" y="364"/>
                </a:lnTo>
                <a:lnTo>
                  <a:pt x="138" y="374"/>
                </a:lnTo>
                <a:lnTo>
                  <a:pt x="143" y="376"/>
                </a:lnTo>
                <a:lnTo>
                  <a:pt x="156" y="378"/>
                </a:lnTo>
                <a:lnTo>
                  <a:pt x="162" y="374"/>
                </a:lnTo>
                <a:lnTo>
                  <a:pt x="164" y="367"/>
                </a:lnTo>
                <a:lnTo>
                  <a:pt x="162" y="362"/>
                </a:lnTo>
                <a:lnTo>
                  <a:pt x="166" y="348"/>
                </a:lnTo>
                <a:lnTo>
                  <a:pt x="173" y="349"/>
                </a:lnTo>
                <a:lnTo>
                  <a:pt x="180" y="344"/>
                </a:lnTo>
                <a:lnTo>
                  <a:pt x="181" y="330"/>
                </a:lnTo>
                <a:lnTo>
                  <a:pt x="188" y="328"/>
                </a:lnTo>
                <a:lnTo>
                  <a:pt x="192" y="321"/>
                </a:lnTo>
                <a:lnTo>
                  <a:pt x="195" y="314"/>
                </a:lnTo>
                <a:lnTo>
                  <a:pt x="192" y="307"/>
                </a:lnTo>
                <a:lnTo>
                  <a:pt x="191" y="301"/>
                </a:lnTo>
                <a:lnTo>
                  <a:pt x="198" y="301"/>
                </a:lnTo>
                <a:lnTo>
                  <a:pt x="203" y="298"/>
                </a:lnTo>
                <a:lnTo>
                  <a:pt x="211" y="302"/>
                </a:lnTo>
                <a:lnTo>
                  <a:pt x="223" y="293"/>
                </a:lnTo>
                <a:lnTo>
                  <a:pt x="235" y="290"/>
                </a:lnTo>
                <a:lnTo>
                  <a:pt x="237" y="283"/>
                </a:lnTo>
                <a:lnTo>
                  <a:pt x="231" y="276"/>
                </a:lnTo>
                <a:lnTo>
                  <a:pt x="234" y="271"/>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2" name="Freeform 5">
            <a:extLst>
              <a:ext uri="{FF2B5EF4-FFF2-40B4-BE49-F238E27FC236}">
                <a16:creationId xmlns:a16="http://schemas.microsoft.com/office/drawing/2014/main" id="{00CEDE74-9D3D-C5D3-03BF-00C88B0A6A6D}"/>
              </a:ext>
            </a:extLst>
          </p:cNvPr>
          <p:cNvSpPr>
            <a:spLocks noChangeAspect="1"/>
          </p:cNvSpPr>
          <p:nvPr/>
        </p:nvSpPr>
        <p:spPr bwMode="auto">
          <a:xfrm>
            <a:off x="899936" y="3525492"/>
            <a:ext cx="226285" cy="182880"/>
          </a:xfrm>
          <a:custGeom>
            <a:avLst/>
            <a:gdLst>
              <a:gd name="T0" fmla="*/ 310 w 538"/>
              <a:gd name="T1" fmla="*/ 32 h 442"/>
              <a:gd name="T2" fmla="*/ 189 w 538"/>
              <a:gd name="T3" fmla="*/ 17 h 442"/>
              <a:gd name="T4" fmla="*/ 63 w 538"/>
              <a:gd name="T5" fmla="*/ 0 h 442"/>
              <a:gd name="T6" fmla="*/ 57 w 538"/>
              <a:gd name="T7" fmla="*/ 4 h 442"/>
              <a:gd name="T8" fmla="*/ 51 w 538"/>
              <a:gd name="T9" fmla="*/ 47 h 442"/>
              <a:gd name="T10" fmla="*/ 15 w 538"/>
              <a:gd name="T11" fmla="*/ 289 h 442"/>
              <a:gd name="T12" fmla="*/ 0 w 538"/>
              <a:gd name="T13" fmla="*/ 387 h 442"/>
              <a:gd name="T14" fmla="*/ 147 w 538"/>
              <a:gd name="T15" fmla="*/ 407 h 442"/>
              <a:gd name="T16" fmla="*/ 216 w 538"/>
              <a:gd name="T17" fmla="*/ 415 h 442"/>
              <a:gd name="T18" fmla="*/ 335 w 538"/>
              <a:gd name="T19" fmla="*/ 427 h 442"/>
              <a:gd name="T20" fmla="*/ 397 w 538"/>
              <a:gd name="T21" fmla="*/ 434 h 442"/>
              <a:gd name="T22" fmla="*/ 512 w 538"/>
              <a:gd name="T23" fmla="*/ 442 h 442"/>
              <a:gd name="T24" fmla="*/ 524 w 538"/>
              <a:gd name="T25" fmla="*/ 247 h 442"/>
              <a:gd name="T26" fmla="*/ 538 w 538"/>
              <a:gd name="T27" fmla="*/ 52 h 442"/>
              <a:gd name="T28" fmla="*/ 446 w 538"/>
              <a:gd name="T29" fmla="*/ 44 h 442"/>
              <a:gd name="T30" fmla="*/ 310 w 538"/>
              <a:gd name="T31" fmla="*/ 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8" h="442">
                <a:moveTo>
                  <a:pt x="310" y="32"/>
                </a:moveTo>
                <a:lnTo>
                  <a:pt x="189" y="17"/>
                </a:lnTo>
                <a:lnTo>
                  <a:pt x="63" y="0"/>
                </a:lnTo>
                <a:lnTo>
                  <a:pt x="57" y="4"/>
                </a:lnTo>
                <a:lnTo>
                  <a:pt x="51" y="47"/>
                </a:lnTo>
                <a:lnTo>
                  <a:pt x="15" y="289"/>
                </a:lnTo>
                <a:lnTo>
                  <a:pt x="0" y="387"/>
                </a:lnTo>
                <a:lnTo>
                  <a:pt x="147" y="407"/>
                </a:lnTo>
                <a:lnTo>
                  <a:pt x="216" y="415"/>
                </a:lnTo>
                <a:lnTo>
                  <a:pt x="335" y="427"/>
                </a:lnTo>
                <a:lnTo>
                  <a:pt x="397" y="434"/>
                </a:lnTo>
                <a:lnTo>
                  <a:pt x="512" y="442"/>
                </a:lnTo>
                <a:lnTo>
                  <a:pt x="524" y="247"/>
                </a:lnTo>
                <a:lnTo>
                  <a:pt x="538" y="52"/>
                </a:lnTo>
                <a:lnTo>
                  <a:pt x="446" y="44"/>
                </a:lnTo>
                <a:lnTo>
                  <a:pt x="310" y="3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3" name="Freeform 9">
            <a:extLst>
              <a:ext uri="{FF2B5EF4-FFF2-40B4-BE49-F238E27FC236}">
                <a16:creationId xmlns:a16="http://schemas.microsoft.com/office/drawing/2014/main" id="{36488139-C4B3-6EE5-6011-903C7F2E0360}"/>
              </a:ext>
            </a:extLst>
          </p:cNvPr>
          <p:cNvSpPr>
            <a:spLocks noChangeAspect="1" noEditPoints="1"/>
          </p:cNvSpPr>
          <p:nvPr/>
        </p:nvSpPr>
        <p:spPr bwMode="auto">
          <a:xfrm>
            <a:off x="875918" y="3793862"/>
            <a:ext cx="274320" cy="196388"/>
          </a:xfrm>
          <a:custGeom>
            <a:avLst/>
            <a:gdLst>
              <a:gd name="T0" fmla="*/ 116 w 513"/>
              <a:gd name="T1" fmla="*/ 28 h 373"/>
              <a:gd name="T2" fmla="*/ 137 w 513"/>
              <a:gd name="T3" fmla="*/ 29 h 373"/>
              <a:gd name="T4" fmla="*/ 133 w 513"/>
              <a:gd name="T5" fmla="*/ 24 h 373"/>
              <a:gd name="T6" fmla="*/ 150 w 513"/>
              <a:gd name="T7" fmla="*/ 65 h 373"/>
              <a:gd name="T8" fmla="*/ 133 w 513"/>
              <a:gd name="T9" fmla="*/ 70 h 373"/>
              <a:gd name="T10" fmla="*/ 141 w 513"/>
              <a:gd name="T11" fmla="*/ 97 h 373"/>
              <a:gd name="T12" fmla="*/ 153 w 513"/>
              <a:gd name="T13" fmla="*/ 97 h 373"/>
              <a:gd name="T14" fmla="*/ 137 w 513"/>
              <a:gd name="T15" fmla="*/ 71 h 373"/>
              <a:gd name="T16" fmla="*/ 338 w 513"/>
              <a:gd name="T17" fmla="*/ 48 h 373"/>
              <a:gd name="T18" fmla="*/ 148 w 513"/>
              <a:gd name="T19" fmla="*/ 11 h 373"/>
              <a:gd name="T20" fmla="*/ 162 w 513"/>
              <a:gd name="T21" fmla="*/ 28 h 373"/>
              <a:gd name="T22" fmla="*/ 154 w 513"/>
              <a:gd name="T23" fmla="*/ 43 h 373"/>
              <a:gd name="T24" fmla="*/ 145 w 513"/>
              <a:gd name="T25" fmla="*/ 51 h 373"/>
              <a:gd name="T26" fmla="*/ 158 w 513"/>
              <a:gd name="T27" fmla="*/ 70 h 373"/>
              <a:gd name="T28" fmla="*/ 158 w 513"/>
              <a:gd name="T29" fmla="*/ 97 h 373"/>
              <a:gd name="T30" fmla="*/ 146 w 513"/>
              <a:gd name="T31" fmla="*/ 124 h 373"/>
              <a:gd name="T32" fmla="*/ 141 w 513"/>
              <a:gd name="T33" fmla="*/ 154 h 373"/>
              <a:gd name="T34" fmla="*/ 112 w 513"/>
              <a:gd name="T35" fmla="*/ 174 h 373"/>
              <a:gd name="T36" fmla="*/ 95 w 513"/>
              <a:gd name="T37" fmla="*/ 178 h 373"/>
              <a:gd name="T38" fmla="*/ 92 w 513"/>
              <a:gd name="T39" fmla="*/ 165 h 373"/>
              <a:gd name="T40" fmla="*/ 106 w 513"/>
              <a:gd name="T41" fmla="*/ 162 h 373"/>
              <a:gd name="T42" fmla="*/ 114 w 513"/>
              <a:gd name="T43" fmla="*/ 154 h 373"/>
              <a:gd name="T44" fmla="*/ 131 w 513"/>
              <a:gd name="T45" fmla="*/ 140 h 373"/>
              <a:gd name="T46" fmla="*/ 129 w 513"/>
              <a:gd name="T47" fmla="*/ 131 h 373"/>
              <a:gd name="T48" fmla="*/ 139 w 513"/>
              <a:gd name="T49" fmla="*/ 116 h 373"/>
              <a:gd name="T50" fmla="*/ 116 w 513"/>
              <a:gd name="T51" fmla="*/ 123 h 373"/>
              <a:gd name="T52" fmla="*/ 99 w 513"/>
              <a:gd name="T53" fmla="*/ 144 h 373"/>
              <a:gd name="T54" fmla="*/ 92 w 513"/>
              <a:gd name="T55" fmla="*/ 135 h 373"/>
              <a:gd name="T56" fmla="*/ 119 w 513"/>
              <a:gd name="T57" fmla="*/ 113 h 373"/>
              <a:gd name="T58" fmla="*/ 131 w 513"/>
              <a:gd name="T59" fmla="*/ 100 h 373"/>
              <a:gd name="T60" fmla="*/ 122 w 513"/>
              <a:gd name="T61" fmla="*/ 89 h 373"/>
              <a:gd name="T62" fmla="*/ 110 w 513"/>
              <a:gd name="T63" fmla="*/ 69 h 373"/>
              <a:gd name="T64" fmla="*/ 77 w 513"/>
              <a:gd name="T65" fmla="*/ 63 h 373"/>
              <a:gd name="T66" fmla="*/ 45 w 513"/>
              <a:gd name="T67" fmla="*/ 44 h 373"/>
              <a:gd name="T68" fmla="*/ 14 w 513"/>
              <a:gd name="T69" fmla="*/ 20 h 373"/>
              <a:gd name="T70" fmla="*/ 8 w 513"/>
              <a:gd name="T71" fmla="*/ 43 h 373"/>
              <a:gd name="T72" fmla="*/ 8 w 513"/>
              <a:gd name="T73" fmla="*/ 67 h 373"/>
              <a:gd name="T74" fmla="*/ 14 w 513"/>
              <a:gd name="T75" fmla="*/ 119 h 373"/>
              <a:gd name="T76" fmla="*/ 14 w 513"/>
              <a:gd name="T77" fmla="*/ 162 h 373"/>
              <a:gd name="T78" fmla="*/ 34 w 513"/>
              <a:gd name="T79" fmla="*/ 169 h 373"/>
              <a:gd name="T80" fmla="*/ 10 w 513"/>
              <a:gd name="T81" fmla="*/ 181 h 373"/>
              <a:gd name="T82" fmla="*/ 28 w 513"/>
              <a:gd name="T83" fmla="*/ 197 h 373"/>
              <a:gd name="T84" fmla="*/ 18 w 513"/>
              <a:gd name="T85" fmla="*/ 205 h 373"/>
              <a:gd name="T86" fmla="*/ 12 w 513"/>
              <a:gd name="T87" fmla="*/ 215 h 373"/>
              <a:gd name="T88" fmla="*/ 0 w 513"/>
              <a:gd name="T89" fmla="*/ 230 h 373"/>
              <a:gd name="T90" fmla="*/ 27 w 513"/>
              <a:gd name="T91" fmla="*/ 238 h 373"/>
              <a:gd name="T92" fmla="*/ 41 w 513"/>
              <a:gd name="T93" fmla="*/ 242 h 373"/>
              <a:gd name="T94" fmla="*/ 58 w 513"/>
              <a:gd name="T95" fmla="*/ 255 h 373"/>
              <a:gd name="T96" fmla="*/ 68 w 513"/>
              <a:gd name="T97" fmla="*/ 312 h 373"/>
              <a:gd name="T98" fmla="*/ 89 w 513"/>
              <a:gd name="T99" fmla="*/ 324 h 373"/>
              <a:gd name="T100" fmla="*/ 121 w 513"/>
              <a:gd name="T101" fmla="*/ 327 h 373"/>
              <a:gd name="T102" fmla="*/ 150 w 513"/>
              <a:gd name="T103" fmla="*/ 327 h 373"/>
              <a:gd name="T104" fmla="*/ 171 w 513"/>
              <a:gd name="T105" fmla="*/ 342 h 373"/>
              <a:gd name="T106" fmla="*/ 215 w 513"/>
              <a:gd name="T107" fmla="*/ 342 h 373"/>
              <a:gd name="T108" fmla="*/ 246 w 513"/>
              <a:gd name="T109" fmla="*/ 345 h 373"/>
              <a:gd name="T110" fmla="*/ 290 w 513"/>
              <a:gd name="T111" fmla="*/ 342 h 373"/>
              <a:gd name="T112" fmla="*/ 324 w 513"/>
              <a:gd name="T113" fmla="*/ 342 h 373"/>
              <a:gd name="T114" fmla="*/ 464 w 513"/>
              <a:gd name="T115" fmla="*/ 347 h 373"/>
              <a:gd name="T116" fmla="*/ 513 w 513"/>
              <a:gd name="T117" fmla="*/ 9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3" h="373">
                <a:moveTo>
                  <a:pt x="123" y="43"/>
                </a:moveTo>
                <a:lnTo>
                  <a:pt x="125" y="36"/>
                </a:lnTo>
                <a:lnTo>
                  <a:pt x="121" y="31"/>
                </a:lnTo>
                <a:lnTo>
                  <a:pt x="116" y="28"/>
                </a:lnTo>
                <a:lnTo>
                  <a:pt x="115" y="36"/>
                </a:lnTo>
                <a:lnTo>
                  <a:pt x="118" y="43"/>
                </a:lnTo>
                <a:lnTo>
                  <a:pt x="123" y="43"/>
                </a:lnTo>
                <a:close/>
                <a:moveTo>
                  <a:pt x="137" y="29"/>
                </a:moveTo>
                <a:lnTo>
                  <a:pt x="139" y="35"/>
                </a:lnTo>
                <a:lnTo>
                  <a:pt x="142" y="29"/>
                </a:lnTo>
                <a:lnTo>
                  <a:pt x="137" y="24"/>
                </a:lnTo>
                <a:lnTo>
                  <a:pt x="133" y="24"/>
                </a:lnTo>
                <a:lnTo>
                  <a:pt x="130" y="31"/>
                </a:lnTo>
                <a:lnTo>
                  <a:pt x="135" y="35"/>
                </a:lnTo>
                <a:lnTo>
                  <a:pt x="137" y="29"/>
                </a:lnTo>
                <a:close/>
                <a:moveTo>
                  <a:pt x="150" y="65"/>
                </a:moveTo>
                <a:lnTo>
                  <a:pt x="148" y="59"/>
                </a:lnTo>
                <a:lnTo>
                  <a:pt x="146" y="59"/>
                </a:lnTo>
                <a:lnTo>
                  <a:pt x="139" y="63"/>
                </a:lnTo>
                <a:lnTo>
                  <a:pt x="133" y="70"/>
                </a:lnTo>
                <a:lnTo>
                  <a:pt x="135" y="77"/>
                </a:lnTo>
                <a:lnTo>
                  <a:pt x="141" y="84"/>
                </a:lnTo>
                <a:lnTo>
                  <a:pt x="139" y="90"/>
                </a:lnTo>
                <a:lnTo>
                  <a:pt x="141" y="97"/>
                </a:lnTo>
                <a:lnTo>
                  <a:pt x="146" y="103"/>
                </a:lnTo>
                <a:lnTo>
                  <a:pt x="146" y="105"/>
                </a:lnTo>
                <a:lnTo>
                  <a:pt x="153" y="103"/>
                </a:lnTo>
                <a:lnTo>
                  <a:pt x="153" y="97"/>
                </a:lnTo>
                <a:lnTo>
                  <a:pt x="148" y="92"/>
                </a:lnTo>
                <a:lnTo>
                  <a:pt x="142" y="92"/>
                </a:lnTo>
                <a:lnTo>
                  <a:pt x="142" y="78"/>
                </a:lnTo>
                <a:lnTo>
                  <a:pt x="137" y="71"/>
                </a:lnTo>
                <a:lnTo>
                  <a:pt x="144" y="67"/>
                </a:lnTo>
                <a:lnTo>
                  <a:pt x="150" y="65"/>
                </a:lnTo>
                <a:close/>
                <a:moveTo>
                  <a:pt x="452" y="74"/>
                </a:moveTo>
                <a:lnTo>
                  <a:pt x="338" y="48"/>
                </a:lnTo>
                <a:lnTo>
                  <a:pt x="240" y="23"/>
                </a:lnTo>
                <a:lnTo>
                  <a:pt x="153" y="0"/>
                </a:lnTo>
                <a:lnTo>
                  <a:pt x="148" y="4"/>
                </a:lnTo>
                <a:lnTo>
                  <a:pt x="148" y="11"/>
                </a:lnTo>
                <a:lnTo>
                  <a:pt x="152" y="16"/>
                </a:lnTo>
                <a:lnTo>
                  <a:pt x="152" y="19"/>
                </a:lnTo>
                <a:lnTo>
                  <a:pt x="156" y="25"/>
                </a:lnTo>
                <a:lnTo>
                  <a:pt x="162" y="28"/>
                </a:lnTo>
                <a:lnTo>
                  <a:pt x="161" y="34"/>
                </a:lnTo>
                <a:lnTo>
                  <a:pt x="161" y="40"/>
                </a:lnTo>
                <a:lnTo>
                  <a:pt x="160" y="46"/>
                </a:lnTo>
                <a:lnTo>
                  <a:pt x="154" y="43"/>
                </a:lnTo>
                <a:lnTo>
                  <a:pt x="157" y="50"/>
                </a:lnTo>
                <a:lnTo>
                  <a:pt x="156" y="55"/>
                </a:lnTo>
                <a:lnTo>
                  <a:pt x="149" y="52"/>
                </a:lnTo>
                <a:lnTo>
                  <a:pt x="145" y="51"/>
                </a:lnTo>
                <a:lnTo>
                  <a:pt x="145" y="58"/>
                </a:lnTo>
                <a:lnTo>
                  <a:pt x="150" y="57"/>
                </a:lnTo>
                <a:lnTo>
                  <a:pt x="153" y="63"/>
                </a:lnTo>
                <a:lnTo>
                  <a:pt x="158" y="70"/>
                </a:lnTo>
                <a:lnTo>
                  <a:pt x="156" y="75"/>
                </a:lnTo>
                <a:lnTo>
                  <a:pt x="157" y="78"/>
                </a:lnTo>
                <a:lnTo>
                  <a:pt x="156" y="92"/>
                </a:lnTo>
                <a:lnTo>
                  <a:pt x="158" y="97"/>
                </a:lnTo>
                <a:lnTo>
                  <a:pt x="160" y="104"/>
                </a:lnTo>
                <a:lnTo>
                  <a:pt x="153" y="109"/>
                </a:lnTo>
                <a:lnTo>
                  <a:pt x="146" y="119"/>
                </a:lnTo>
                <a:lnTo>
                  <a:pt x="146" y="124"/>
                </a:lnTo>
                <a:lnTo>
                  <a:pt x="141" y="128"/>
                </a:lnTo>
                <a:lnTo>
                  <a:pt x="145" y="135"/>
                </a:lnTo>
                <a:lnTo>
                  <a:pt x="139" y="140"/>
                </a:lnTo>
                <a:lnTo>
                  <a:pt x="141" y="154"/>
                </a:lnTo>
                <a:lnTo>
                  <a:pt x="134" y="161"/>
                </a:lnTo>
                <a:lnTo>
                  <a:pt x="122" y="165"/>
                </a:lnTo>
                <a:lnTo>
                  <a:pt x="119" y="169"/>
                </a:lnTo>
                <a:lnTo>
                  <a:pt x="112" y="174"/>
                </a:lnTo>
                <a:lnTo>
                  <a:pt x="107" y="174"/>
                </a:lnTo>
                <a:lnTo>
                  <a:pt x="103" y="167"/>
                </a:lnTo>
                <a:lnTo>
                  <a:pt x="96" y="172"/>
                </a:lnTo>
                <a:lnTo>
                  <a:pt x="95" y="178"/>
                </a:lnTo>
                <a:lnTo>
                  <a:pt x="92" y="173"/>
                </a:lnTo>
                <a:lnTo>
                  <a:pt x="92" y="167"/>
                </a:lnTo>
                <a:lnTo>
                  <a:pt x="87" y="166"/>
                </a:lnTo>
                <a:lnTo>
                  <a:pt x="92" y="165"/>
                </a:lnTo>
                <a:lnTo>
                  <a:pt x="98" y="159"/>
                </a:lnTo>
                <a:lnTo>
                  <a:pt x="110" y="150"/>
                </a:lnTo>
                <a:lnTo>
                  <a:pt x="108" y="157"/>
                </a:lnTo>
                <a:lnTo>
                  <a:pt x="106" y="162"/>
                </a:lnTo>
                <a:lnTo>
                  <a:pt x="106" y="169"/>
                </a:lnTo>
                <a:lnTo>
                  <a:pt x="108" y="166"/>
                </a:lnTo>
                <a:lnTo>
                  <a:pt x="110" y="159"/>
                </a:lnTo>
                <a:lnTo>
                  <a:pt x="114" y="154"/>
                </a:lnTo>
                <a:lnTo>
                  <a:pt x="121" y="153"/>
                </a:lnTo>
                <a:lnTo>
                  <a:pt x="115" y="159"/>
                </a:lnTo>
                <a:lnTo>
                  <a:pt x="121" y="163"/>
                </a:lnTo>
                <a:lnTo>
                  <a:pt x="131" y="140"/>
                </a:lnTo>
                <a:lnTo>
                  <a:pt x="129" y="135"/>
                </a:lnTo>
                <a:lnTo>
                  <a:pt x="122" y="135"/>
                </a:lnTo>
                <a:lnTo>
                  <a:pt x="122" y="130"/>
                </a:lnTo>
                <a:lnTo>
                  <a:pt x="129" y="131"/>
                </a:lnTo>
                <a:lnTo>
                  <a:pt x="129" y="124"/>
                </a:lnTo>
                <a:lnTo>
                  <a:pt x="127" y="119"/>
                </a:lnTo>
                <a:lnTo>
                  <a:pt x="134" y="119"/>
                </a:lnTo>
                <a:lnTo>
                  <a:pt x="139" y="116"/>
                </a:lnTo>
                <a:lnTo>
                  <a:pt x="139" y="109"/>
                </a:lnTo>
                <a:lnTo>
                  <a:pt x="137" y="103"/>
                </a:lnTo>
                <a:lnTo>
                  <a:pt x="122" y="116"/>
                </a:lnTo>
                <a:lnTo>
                  <a:pt x="116" y="123"/>
                </a:lnTo>
                <a:lnTo>
                  <a:pt x="104" y="127"/>
                </a:lnTo>
                <a:lnTo>
                  <a:pt x="92" y="139"/>
                </a:lnTo>
                <a:lnTo>
                  <a:pt x="93" y="146"/>
                </a:lnTo>
                <a:lnTo>
                  <a:pt x="99" y="144"/>
                </a:lnTo>
                <a:lnTo>
                  <a:pt x="106" y="144"/>
                </a:lnTo>
                <a:lnTo>
                  <a:pt x="93" y="147"/>
                </a:lnTo>
                <a:lnTo>
                  <a:pt x="88" y="142"/>
                </a:lnTo>
                <a:lnTo>
                  <a:pt x="92" y="135"/>
                </a:lnTo>
                <a:lnTo>
                  <a:pt x="104" y="124"/>
                </a:lnTo>
                <a:lnTo>
                  <a:pt x="110" y="121"/>
                </a:lnTo>
                <a:lnTo>
                  <a:pt x="121" y="108"/>
                </a:lnTo>
                <a:lnTo>
                  <a:pt x="119" y="113"/>
                </a:lnTo>
                <a:lnTo>
                  <a:pt x="119" y="119"/>
                </a:lnTo>
                <a:lnTo>
                  <a:pt x="122" y="113"/>
                </a:lnTo>
                <a:lnTo>
                  <a:pt x="129" y="108"/>
                </a:lnTo>
                <a:lnTo>
                  <a:pt x="131" y="100"/>
                </a:lnTo>
                <a:lnTo>
                  <a:pt x="127" y="84"/>
                </a:lnTo>
                <a:lnTo>
                  <a:pt x="130" y="77"/>
                </a:lnTo>
                <a:lnTo>
                  <a:pt x="123" y="82"/>
                </a:lnTo>
                <a:lnTo>
                  <a:pt x="122" y="89"/>
                </a:lnTo>
                <a:lnTo>
                  <a:pt x="118" y="80"/>
                </a:lnTo>
                <a:lnTo>
                  <a:pt x="111" y="81"/>
                </a:lnTo>
                <a:lnTo>
                  <a:pt x="111" y="75"/>
                </a:lnTo>
                <a:lnTo>
                  <a:pt x="110" y="69"/>
                </a:lnTo>
                <a:lnTo>
                  <a:pt x="103" y="70"/>
                </a:lnTo>
                <a:lnTo>
                  <a:pt x="96" y="71"/>
                </a:lnTo>
                <a:lnTo>
                  <a:pt x="89" y="66"/>
                </a:lnTo>
                <a:lnTo>
                  <a:pt x="77" y="63"/>
                </a:lnTo>
                <a:lnTo>
                  <a:pt x="70" y="59"/>
                </a:lnTo>
                <a:lnTo>
                  <a:pt x="58" y="55"/>
                </a:lnTo>
                <a:lnTo>
                  <a:pt x="49" y="50"/>
                </a:lnTo>
                <a:lnTo>
                  <a:pt x="45" y="44"/>
                </a:lnTo>
                <a:lnTo>
                  <a:pt x="38" y="40"/>
                </a:lnTo>
                <a:lnTo>
                  <a:pt x="31" y="35"/>
                </a:lnTo>
                <a:lnTo>
                  <a:pt x="20" y="24"/>
                </a:lnTo>
                <a:lnTo>
                  <a:pt x="14" y="20"/>
                </a:lnTo>
                <a:lnTo>
                  <a:pt x="15" y="28"/>
                </a:lnTo>
                <a:lnTo>
                  <a:pt x="14" y="29"/>
                </a:lnTo>
                <a:lnTo>
                  <a:pt x="12" y="36"/>
                </a:lnTo>
                <a:lnTo>
                  <a:pt x="8" y="43"/>
                </a:lnTo>
                <a:lnTo>
                  <a:pt x="8" y="50"/>
                </a:lnTo>
                <a:lnTo>
                  <a:pt x="7" y="55"/>
                </a:lnTo>
                <a:lnTo>
                  <a:pt x="7" y="62"/>
                </a:lnTo>
                <a:lnTo>
                  <a:pt x="8" y="67"/>
                </a:lnTo>
                <a:lnTo>
                  <a:pt x="12" y="75"/>
                </a:lnTo>
                <a:lnTo>
                  <a:pt x="15" y="88"/>
                </a:lnTo>
                <a:lnTo>
                  <a:pt x="16" y="94"/>
                </a:lnTo>
                <a:lnTo>
                  <a:pt x="14" y="119"/>
                </a:lnTo>
                <a:lnTo>
                  <a:pt x="15" y="135"/>
                </a:lnTo>
                <a:lnTo>
                  <a:pt x="14" y="154"/>
                </a:lnTo>
                <a:lnTo>
                  <a:pt x="11" y="161"/>
                </a:lnTo>
                <a:lnTo>
                  <a:pt x="14" y="162"/>
                </a:lnTo>
                <a:lnTo>
                  <a:pt x="15" y="157"/>
                </a:lnTo>
                <a:lnTo>
                  <a:pt x="22" y="161"/>
                </a:lnTo>
                <a:lnTo>
                  <a:pt x="27" y="167"/>
                </a:lnTo>
                <a:lnTo>
                  <a:pt x="34" y="169"/>
                </a:lnTo>
                <a:lnTo>
                  <a:pt x="23" y="170"/>
                </a:lnTo>
                <a:lnTo>
                  <a:pt x="14" y="176"/>
                </a:lnTo>
                <a:lnTo>
                  <a:pt x="12" y="169"/>
                </a:lnTo>
                <a:lnTo>
                  <a:pt x="10" y="181"/>
                </a:lnTo>
                <a:lnTo>
                  <a:pt x="12" y="188"/>
                </a:lnTo>
                <a:lnTo>
                  <a:pt x="14" y="188"/>
                </a:lnTo>
                <a:lnTo>
                  <a:pt x="26" y="192"/>
                </a:lnTo>
                <a:lnTo>
                  <a:pt x="28" y="197"/>
                </a:lnTo>
                <a:lnTo>
                  <a:pt x="26" y="197"/>
                </a:lnTo>
                <a:lnTo>
                  <a:pt x="19" y="193"/>
                </a:lnTo>
                <a:lnTo>
                  <a:pt x="15" y="200"/>
                </a:lnTo>
                <a:lnTo>
                  <a:pt x="18" y="205"/>
                </a:lnTo>
                <a:lnTo>
                  <a:pt x="12" y="212"/>
                </a:lnTo>
                <a:lnTo>
                  <a:pt x="16" y="219"/>
                </a:lnTo>
                <a:lnTo>
                  <a:pt x="16" y="220"/>
                </a:lnTo>
                <a:lnTo>
                  <a:pt x="12" y="215"/>
                </a:lnTo>
                <a:lnTo>
                  <a:pt x="7" y="216"/>
                </a:lnTo>
                <a:lnTo>
                  <a:pt x="8" y="204"/>
                </a:lnTo>
                <a:lnTo>
                  <a:pt x="8" y="197"/>
                </a:lnTo>
                <a:lnTo>
                  <a:pt x="0" y="230"/>
                </a:lnTo>
                <a:lnTo>
                  <a:pt x="5" y="228"/>
                </a:lnTo>
                <a:lnTo>
                  <a:pt x="11" y="235"/>
                </a:lnTo>
                <a:lnTo>
                  <a:pt x="24" y="232"/>
                </a:lnTo>
                <a:lnTo>
                  <a:pt x="27" y="238"/>
                </a:lnTo>
                <a:lnTo>
                  <a:pt x="34" y="239"/>
                </a:lnTo>
                <a:lnTo>
                  <a:pt x="35" y="241"/>
                </a:lnTo>
                <a:lnTo>
                  <a:pt x="38" y="242"/>
                </a:lnTo>
                <a:lnTo>
                  <a:pt x="41" y="242"/>
                </a:lnTo>
                <a:lnTo>
                  <a:pt x="42" y="249"/>
                </a:lnTo>
                <a:lnTo>
                  <a:pt x="47" y="254"/>
                </a:lnTo>
                <a:lnTo>
                  <a:pt x="54" y="254"/>
                </a:lnTo>
                <a:lnTo>
                  <a:pt x="58" y="255"/>
                </a:lnTo>
                <a:lnTo>
                  <a:pt x="62" y="262"/>
                </a:lnTo>
                <a:lnTo>
                  <a:pt x="69" y="268"/>
                </a:lnTo>
                <a:lnTo>
                  <a:pt x="72" y="280"/>
                </a:lnTo>
                <a:lnTo>
                  <a:pt x="68" y="312"/>
                </a:lnTo>
                <a:lnTo>
                  <a:pt x="70" y="316"/>
                </a:lnTo>
                <a:lnTo>
                  <a:pt x="80" y="320"/>
                </a:lnTo>
                <a:lnTo>
                  <a:pt x="87" y="324"/>
                </a:lnTo>
                <a:lnTo>
                  <a:pt x="89" y="324"/>
                </a:lnTo>
                <a:lnTo>
                  <a:pt x="96" y="329"/>
                </a:lnTo>
                <a:lnTo>
                  <a:pt x="103" y="330"/>
                </a:lnTo>
                <a:lnTo>
                  <a:pt x="115" y="329"/>
                </a:lnTo>
                <a:lnTo>
                  <a:pt x="121" y="327"/>
                </a:lnTo>
                <a:lnTo>
                  <a:pt x="127" y="323"/>
                </a:lnTo>
                <a:lnTo>
                  <a:pt x="134" y="323"/>
                </a:lnTo>
                <a:lnTo>
                  <a:pt x="139" y="326"/>
                </a:lnTo>
                <a:lnTo>
                  <a:pt x="150" y="327"/>
                </a:lnTo>
                <a:lnTo>
                  <a:pt x="157" y="330"/>
                </a:lnTo>
                <a:lnTo>
                  <a:pt x="164" y="331"/>
                </a:lnTo>
                <a:lnTo>
                  <a:pt x="169" y="337"/>
                </a:lnTo>
                <a:lnTo>
                  <a:pt x="171" y="342"/>
                </a:lnTo>
                <a:lnTo>
                  <a:pt x="184" y="342"/>
                </a:lnTo>
                <a:lnTo>
                  <a:pt x="190" y="343"/>
                </a:lnTo>
                <a:lnTo>
                  <a:pt x="209" y="339"/>
                </a:lnTo>
                <a:lnTo>
                  <a:pt x="215" y="342"/>
                </a:lnTo>
                <a:lnTo>
                  <a:pt x="222" y="347"/>
                </a:lnTo>
                <a:lnTo>
                  <a:pt x="227" y="349"/>
                </a:lnTo>
                <a:lnTo>
                  <a:pt x="234" y="347"/>
                </a:lnTo>
                <a:lnTo>
                  <a:pt x="246" y="345"/>
                </a:lnTo>
                <a:lnTo>
                  <a:pt x="259" y="343"/>
                </a:lnTo>
                <a:lnTo>
                  <a:pt x="279" y="343"/>
                </a:lnTo>
                <a:lnTo>
                  <a:pt x="284" y="341"/>
                </a:lnTo>
                <a:lnTo>
                  <a:pt x="290" y="342"/>
                </a:lnTo>
                <a:lnTo>
                  <a:pt x="303" y="343"/>
                </a:lnTo>
                <a:lnTo>
                  <a:pt x="310" y="345"/>
                </a:lnTo>
                <a:lnTo>
                  <a:pt x="317" y="346"/>
                </a:lnTo>
                <a:lnTo>
                  <a:pt x="324" y="342"/>
                </a:lnTo>
                <a:lnTo>
                  <a:pt x="384" y="357"/>
                </a:lnTo>
                <a:lnTo>
                  <a:pt x="464" y="373"/>
                </a:lnTo>
                <a:lnTo>
                  <a:pt x="462" y="366"/>
                </a:lnTo>
                <a:lnTo>
                  <a:pt x="464" y="347"/>
                </a:lnTo>
                <a:lnTo>
                  <a:pt x="460" y="335"/>
                </a:lnTo>
                <a:lnTo>
                  <a:pt x="464" y="329"/>
                </a:lnTo>
                <a:lnTo>
                  <a:pt x="466" y="310"/>
                </a:lnTo>
                <a:lnTo>
                  <a:pt x="513" y="90"/>
                </a:lnTo>
                <a:lnTo>
                  <a:pt x="513" y="86"/>
                </a:lnTo>
                <a:lnTo>
                  <a:pt x="452" y="7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4" name="Freeform 12">
            <a:extLst>
              <a:ext uri="{FF2B5EF4-FFF2-40B4-BE49-F238E27FC236}">
                <a16:creationId xmlns:a16="http://schemas.microsoft.com/office/drawing/2014/main" id="{7EA30075-1C46-DE43-62DC-329D5A6585F0}"/>
              </a:ext>
            </a:extLst>
          </p:cNvPr>
          <p:cNvSpPr>
            <a:spLocks noChangeAspect="1"/>
          </p:cNvSpPr>
          <p:nvPr/>
        </p:nvSpPr>
        <p:spPr bwMode="auto">
          <a:xfrm>
            <a:off x="902430" y="2925323"/>
            <a:ext cx="221297" cy="274320"/>
          </a:xfrm>
          <a:custGeom>
            <a:avLst/>
            <a:gdLst>
              <a:gd name="T0" fmla="*/ 299 w 431"/>
              <a:gd name="T1" fmla="*/ 35 h 543"/>
              <a:gd name="T2" fmla="*/ 215 w 431"/>
              <a:gd name="T3" fmla="*/ 23 h 543"/>
              <a:gd name="T4" fmla="*/ 114 w 431"/>
              <a:gd name="T5" fmla="*/ 5 h 543"/>
              <a:gd name="T6" fmla="*/ 87 w 431"/>
              <a:gd name="T7" fmla="*/ 0 h 543"/>
              <a:gd name="T8" fmla="*/ 0 w 431"/>
              <a:gd name="T9" fmla="*/ 485 h 543"/>
              <a:gd name="T10" fmla="*/ 71 w 431"/>
              <a:gd name="T11" fmla="*/ 497 h 543"/>
              <a:gd name="T12" fmla="*/ 175 w 431"/>
              <a:gd name="T13" fmla="*/ 513 h 543"/>
              <a:gd name="T14" fmla="*/ 276 w 431"/>
              <a:gd name="T15" fmla="*/ 529 h 543"/>
              <a:gd name="T16" fmla="*/ 381 w 431"/>
              <a:gd name="T17" fmla="*/ 543 h 543"/>
              <a:gd name="T18" fmla="*/ 431 w 431"/>
              <a:gd name="T19" fmla="*/ 153 h 543"/>
              <a:gd name="T20" fmla="*/ 284 w 431"/>
              <a:gd name="T21" fmla="*/ 133 h 543"/>
              <a:gd name="T22" fmla="*/ 299 w 431"/>
              <a:gd name="T23" fmla="*/ 3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1" h="543">
                <a:moveTo>
                  <a:pt x="299" y="35"/>
                </a:moveTo>
                <a:lnTo>
                  <a:pt x="215" y="23"/>
                </a:lnTo>
                <a:lnTo>
                  <a:pt x="114" y="5"/>
                </a:lnTo>
                <a:lnTo>
                  <a:pt x="87" y="0"/>
                </a:lnTo>
                <a:lnTo>
                  <a:pt x="0" y="485"/>
                </a:lnTo>
                <a:lnTo>
                  <a:pt x="71" y="497"/>
                </a:lnTo>
                <a:lnTo>
                  <a:pt x="175" y="513"/>
                </a:lnTo>
                <a:lnTo>
                  <a:pt x="276" y="529"/>
                </a:lnTo>
                <a:lnTo>
                  <a:pt x="381" y="543"/>
                </a:lnTo>
                <a:lnTo>
                  <a:pt x="431" y="153"/>
                </a:lnTo>
                <a:lnTo>
                  <a:pt x="284" y="133"/>
                </a:lnTo>
                <a:lnTo>
                  <a:pt x="299" y="35"/>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5" name="Freeform 19">
            <a:extLst>
              <a:ext uri="{FF2B5EF4-FFF2-40B4-BE49-F238E27FC236}">
                <a16:creationId xmlns:a16="http://schemas.microsoft.com/office/drawing/2014/main" id="{C39BC5A9-9CD9-161A-611B-EA8F7083A560}"/>
              </a:ext>
            </a:extLst>
          </p:cNvPr>
          <p:cNvSpPr>
            <a:spLocks noChangeAspect="1"/>
          </p:cNvSpPr>
          <p:nvPr/>
        </p:nvSpPr>
        <p:spPr bwMode="auto">
          <a:xfrm>
            <a:off x="875918" y="3245835"/>
            <a:ext cx="274320" cy="224366"/>
          </a:xfrm>
          <a:custGeom>
            <a:avLst/>
            <a:gdLst>
              <a:gd name="T0" fmla="*/ 602 w 619"/>
              <a:gd name="T1" fmla="*/ 150 h 515"/>
              <a:gd name="T2" fmla="*/ 518 w 619"/>
              <a:gd name="T3" fmla="*/ 119 h 515"/>
              <a:gd name="T4" fmla="*/ 444 w 619"/>
              <a:gd name="T5" fmla="*/ 107 h 515"/>
              <a:gd name="T6" fmla="*/ 418 w 619"/>
              <a:gd name="T7" fmla="*/ 103 h 515"/>
              <a:gd name="T8" fmla="*/ 380 w 619"/>
              <a:gd name="T9" fmla="*/ 107 h 515"/>
              <a:gd name="T10" fmla="*/ 356 w 619"/>
              <a:gd name="T11" fmla="*/ 109 h 515"/>
              <a:gd name="T12" fmla="*/ 324 w 619"/>
              <a:gd name="T13" fmla="*/ 105 h 515"/>
              <a:gd name="T14" fmla="*/ 303 w 619"/>
              <a:gd name="T15" fmla="*/ 99 h 515"/>
              <a:gd name="T16" fmla="*/ 284 w 619"/>
              <a:gd name="T17" fmla="*/ 89 h 515"/>
              <a:gd name="T18" fmla="*/ 261 w 619"/>
              <a:gd name="T19" fmla="*/ 85 h 515"/>
              <a:gd name="T20" fmla="*/ 237 w 619"/>
              <a:gd name="T21" fmla="*/ 92 h 515"/>
              <a:gd name="T22" fmla="*/ 221 w 619"/>
              <a:gd name="T23" fmla="*/ 86 h 515"/>
              <a:gd name="T24" fmla="*/ 202 w 619"/>
              <a:gd name="T25" fmla="*/ 74 h 515"/>
              <a:gd name="T26" fmla="*/ 196 w 619"/>
              <a:gd name="T27" fmla="*/ 24 h 515"/>
              <a:gd name="T28" fmla="*/ 181 w 619"/>
              <a:gd name="T29" fmla="*/ 19 h 515"/>
              <a:gd name="T30" fmla="*/ 171 w 619"/>
              <a:gd name="T31" fmla="*/ 9 h 515"/>
              <a:gd name="T32" fmla="*/ 153 w 619"/>
              <a:gd name="T33" fmla="*/ 7 h 515"/>
              <a:gd name="T34" fmla="*/ 145 w 619"/>
              <a:gd name="T35" fmla="*/ 4 h 515"/>
              <a:gd name="T36" fmla="*/ 145 w 619"/>
              <a:gd name="T37" fmla="*/ 5 h 515"/>
              <a:gd name="T38" fmla="*/ 134 w 619"/>
              <a:gd name="T39" fmla="*/ 20 h 515"/>
              <a:gd name="T40" fmla="*/ 129 w 619"/>
              <a:gd name="T41" fmla="*/ 32 h 515"/>
              <a:gd name="T42" fmla="*/ 129 w 619"/>
              <a:gd name="T43" fmla="*/ 50 h 515"/>
              <a:gd name="T44" fmla="*/ 125 w 619"/>
              <a:gd name="T45" fmla="*/ 68 h 515"/>
              <a:gd name="T46" fmla="*/ 115 w 619"/>
              <a:gd name="T47" fmla="*/ 77 h 515"/>
              <a:gd name="T48" fmla="*/ 110 w 619"/>
              <a:gd name="T49" fmla="*/ 97 h 515"/>
              <a:gd name="T50" fmla="*/ 92 w 619"/>
              <a:gd name="T51" fmla="*/ 131 h 515"/>
              <a:gd name="T52" fmla="*/ 85 w 619"/>
              <a:gd name="T53" fmla="*/ 162 h 515"/>
              <a:gd name="T54" fmla="*/ 77 w 619"/>
              <a:gd name="T55" fmla="*/ 174 h 515"/>
              <a:gd name="T56" fmla="*/ 57 w 619"/>
              <a:gd name="T57" fmla="*/ 225 h 515"/>
              <a:gd name="T58" fmla="*/ 62 w 619"/>
              <a:gd name="T59" fmla="*/ 231 h 515"/>
              <a:gd name="T60" fmla="*/ 43 w 619"/>
              <a:gd name="T61" fmla="*/ 249 h 515"/>
              <a:gd name="T62" fmla="*/ 43 w 619"/>
              <a:gd name="T63" fmla="*/ 256 h 515"/>
              <a:gd name="T64" fmla="*/ 37 w 619"/>
              <a:gd name="T65" fmla="*/ 260 h 515"/>
              <a:gd name="T66" fmla="*/ 20 w 619"/>
              <a:gd name="T67" fmla="*/ 285 h 515"/>
              <a:gd name="T68" fmla="*/ 11 w 619"/>
              <a:gd name="T69" fmla="*/ 326 h 515"/>
              <a:gd name="T70" fmla="*/ 3 w 619"/>
              <a:gd name="T71" fmla="*/ 346 h 515"/>
              <a:gd name="T72" fmla="*/ 7 w 619"/>
              <a:gd name="T73" fmla="*/ 391 h 515"/>
              <a:gd name="T74" fmla="*/ 298 w 619"/>
              <a:gd name="T75" fmla="*/ 468 h 515"/>
              <a:gd name="T76" fmla="*/ 544 w 619"/>
              <a:gd name="T77" fmla="*/ 342 h 515"/>
              <a:gd name="T78" fmla="*/ 555 w 619"/>
              <a:gd name="T79" fmla="*/ 323 h 515"/>
              <a:gd name="T80" fmla="*/ 556 w 619"/>
              <a:gd name="T81" fmla="*/ 303 h 515"/>
              <a:gd name="T82" fmla="*/ 543 w 619"/>
              <a:gd name="T83" fmla="*/ 294 h 515"/>
              <a:gd name="T84" fmla="*/ 560 w 619"/>
              <a:gd name="T85" fmla="*/ 256 h 515"/>
              <a:gd name="T86" fmla="*/ 579 w 619"/>
              <a:gd name="T87" fmla="*/ 237 h 515"/>
              <a:gd name="T88" fmla="*/ 601 w 619"/>
              <a:gd name="T89" fmla="*/ 200 h 515"/>
              <a:gd name="T90" fmla="*/ 616 w 619"/>
              <a:gd name="T91" fmla="*/ 16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9" h="515">
                <a:moveTo>
                  <a:pt x="616" y="165"/>
                </a:moveTo>
                <a:lnTo>
                  <a:pt x="604" y="154"/>
                </a:lnTo>
                <a:lnTo>
                  <a:pt x="602" y="150"/>
                </a:lnTo>
                <a:lnTo>
                  <a:pt x="598" y="143"/>
                </a:lnTo>
                <a:lnTo>
                  <a:pt x="598" y="135"/>
                </a:lnTo>
                <a:lnTo>
                  <a:pt x="518" y="119"/>
                </a:lnTo>
                <a:lnTo>
                  <a:pt x="458" y="104"/>
                </a:lnTo>
                <a:lnTo>
                  <a:pt x="451" y="108"/>
                </a:lnTo>
                <a:lnTo>
                  <a:pt x="444" y="107"/>
                </a:lnTo>
                <a:lnTo>
                  <a:pt x="437" y="105"/>
                </a:lnTo>
                <a:lnTo>
                  <a:pt x="424" y="104"/>
                </a:lnTo>
                <a:lnTo>
                  <a:pt x="418" y="103"/>
                </a:lnTo>
                <a:lnTo>
                  <a:pt x="413" y="105"/>
                </a:lnTo>
                <a:lnTo>
                  <a:pt x="393" y="105"/>
                </a:lnTo>
                <a:lnTo>
                  <a:pt x="380" y="107"/>
                </a:lnTo>
                <a:lnTo>
                  <a:pt x="368" y="109"/>
                </a:lnTo>
                <a:lnTo>
                  <a:pt x="361" y="111"/>
                </a:lnTo>
                <a:lnTo>
                  <a:pt x="356" y="109"/>
                </a:lnTo>
                <a:lnTo>
                  <a:pt x="349" y="104"/>
                </a:lnTo>
                <a:lnTo>
                  <a:pt x="343" y="101"/>
                </a:lnTo>
                <a:lnTo>
                  <a:pt x="324" y="105"/>
                </a:lnTo>
                <a:lnTo>
                  <a:pt x="318" y="104"/>
                </a:lnTo>
                <a:lnTo>
                  <a:pt x="305" y="104"/>
                </a:lnTo>
                <a:lnTo>
                  <a:pt x="303" y="99"/>
                </a:lnTo>
                <a:lnTo>
                  <a:pt x="298" y="93"/>
                </a:lnTo>
                <a:lnTo>
                  <a:pt x="291" y="92"/>
                </a:lnTo>
                <a:lnTo>
                  <a:pt x="284" y="89"/>
                </a:lnTo>
                <a:lnTo>
                  <a:pt x="273" y="88"/>
                </a:lnTo>
                <a:lnTo>
                  <a:pt x="268" y="85"/>
                </a:lnTo>
                <a:lnTo>
                  <a:pt x="261" y="85"/>
                </a:lnTo>
                <a:lnTo>
                  <a:pt x="255" y="89"/>
                </a:lnTo>
                <a:lnTo>
                  <a:pt x="249" y="91"/>
                </a:lnTo>
                <a:lnTo>
                  <a:pt x="237" y="92"/>
                </a:lnTo>
                <a:lnTo>
                  <a:pt x="230" y="91"/>
                </a:lnTo>
                <a:lnTo>
                  <a:pt x="223" y="86"/>
                </a:lnTo>
                <a:lnTo>
                  <a:pt x="221" y="86"/>
                </a:lnTo>
                <a:lnTo>
                  <a:pt x="214" y="82"/>
                </a:lnTo>
                <a:lnTo>
                  <a:pt x="204" y="78"/>
                </a:lnTo>
                <a:lnTo>
                  <a:pt x="202" y="74"/>
                </a:lnTo>
                <a:lnTo>
                  <a:pt x="206" y="42"/>
                </a:lnTo>
                <a:lnTo>
                  <a:pt x="203" y="30"/>
                </a:lnTo>
                <a:lnTo>
                  <a:pt x="196" y="24"/>
                </a:lnTo>
                <a:lnTo>
                  <a:pt x="192" y="17"/>
                </a:lnTo>
                <a:lnTo>
                  <a:pt x="188" y="16"/>
                </a:lnTo>
                <a:lnTo>
                  <a:pt x="181" y="19"/>
                </a:lnTo>
                <a:lnTo>
                  <a:pt x="175" y="16"/>
                </a:lnTo>
                <a:lnTo>
                  <a:pt x="175" y="15"/>
                </a:lnTo>
                <a:lnTo>
                  <a:pt x="171" y="9"/>
                </a:lnTo>
                <a:lnTo>
                  <a:pt x="165" y="5"/>
                </a:lnTo>
                <a:lnTo>
                  <a:pt x="158" y="7"/>
                </a:lnTo>
                <a:lnTo>
                  <a:pt x="153" y="7"/>
                </a:lnTo>
                <a:lnTo>
                  <a:pt x="150" y="4"/>
                </a:lnTo>
                <a:lnTo>
                  <a:pt x="146" y="3"/>
                </a:lnTo>
                <a:lnTo>
                  <a:pt x="145" y="4"/>
                </a:lnTo>
                <a:lnTo>
                  <a:pt x="148" y="8"/>
                </a:lnTo>
                <a:lnTo>
                  <a:pt x="146" y="8"/>
                </a:lnTo>
                <a:lnTo>
                  <a:pt x="145" y="5"/>
                </a:lnTo>
                <a:lnTo>
                  <a:pt x="139" y="0"/>
                </a:lnTo>
                <a:lnTo>
                  <a:pt x="137" y="7"/>
                </a:lnTo>
                <a:lnTo>
                  <a:pt x="134" y="20"/>
                </a:lnTo>
                <a:lnTo>
                  <a:pt x="129" y="26"/>
                </a:lnTo>
                <a:lnTo>
                  <a:pt x="130" y="27"/>
                </a:lnTo>
                <a:lnTo>
                  <a:pt x="129" y="32"/>
                </a:lnTo>
                <a:lnTo>
                  <a:pt x="126" y="39"/>
                </a:lnTo>
                <a:lnTo>
                  <a:pt x="126" y="46"/>
                </a:lnTo>
                <a:lnTo>
                  <a:pt x="129" y="50"/>
                </a:lnTo>
                <a:lnTo>
                  <a:pt x="123" y="55"/>
                </a:lnTo>
                <a:lnTo>
                  <a:pt x="121" y="62"/>
                </a:lnTo>
                <a:lnTo>
                  <a:pt x="125" y="68"/>
                </a:lnTo>
                <a:lnTo>
                  <a:pt x="118" y="66"/>
                </a:lnTo>
                <a:lnTo>
                  <a:pt x="118" y="72"/>
                </a:lnTo>
                <a:lnTo>
                  <a:pt x="115" y="77"/>
                </a:lnTo>
                <a:lnTo>
                  <a:pt x="114" y="84"/>
                </a:lnTo>
                <a:lnTo>
                  <a:pt x="111" y="91"/>
                </a:lnTo>
                <a:lnTo>
                  <a:pt x="110" y="97"/>
                </a:lnTo>
                <a:lnTo>
                  <a:pt x="103" y="107"/>
                </a:lnTo>
                <a:lnTo>
                  <a:pt x="102" y="114"/>
                </a:lnTo>
                <a:lnTo>
                  <a:pt x="92" y="131"/>
                </a:lnTo>
                <a:lnTo>
                  <a:pt x="89" y="143"/>
                </a:lnTo>
                <a:lnTo>
                  <a:pt x="84" y="156"/>
                </a:lnTo>
                <a:lnTo>
                  <a:pt x="85" y="162"/>
                </a:lnTo>
                <a:lnTo>
                  <a:pt x="84" y="165"/>
                </a:lnTo>
                <a:lnTo>
                  <a:pt x="80" y="168"/>
                </a:lnTo>
                <a:lnTo>
                  <a:pt x="77" y="174"/>
                </a:lnTo>
                <a:lnTo>
                  <a:pt x="73" y="187"/>
                </a:lnTo>
                <a:lnTo>
                  <a:pt x="61" y="218"/>
                </a:lnTo>
                <a:lnTo>
                  <a:pt x="57" y="225"/>
                </a:lnTo>
                <a:lnTo>
                  <a:pt x="56" y="231"/>
                </a:lnTo>
                <a:lnTo>
                  <a:pt x="62" y="229"/>
                </a:lnTo>
                <a:lnTo>
                  <a:pt x="62" y="231"/>
                </a:lnTo>
                <a:lnTo>
                  <a:pt x="56" y="231"/>
                </a:lnTo>
                <a:lnTo>
                  <a:pt x="50" y="237"/>
                </a:lnTo>
                <a:lnTo>
                  <a:pt x="43" y="249"/>
                </a:lnTo>
                <a:lnTo>
                  <a:pt x="41" y="256"/>
                </a:lnTo>
                <a:lnTo>
                  <a:pt x="43" y="256"/>
                </a:lnTo>
                <a:lnTo>
                  <a:pt x="43" y="256"/>
                </a:lnTo>
                <a:lnTo>
                  <a:pt x="43" y="256"/>
                </a:lnTo>
                <a:lnTo>
                  <a:pt x="43" y="256"/>
                </a:lnTo>
                <a:lnTo>
                  <a:pt x="37" y="260"/>
                </a:lnTo>
                <a:lnTo>
                  <a:pt x="35" y="266"/>
                </a:lnTo>
                <a:lnTo>
                  <a:pt x="33" y="261"/>
                </a:lnTo>
                <a:lnTo>
                  <a:pt x="20" y="285"/>
                </a:lnTo>
                <a:lnTo>
                  <a:pt x="8" y="302"/>
                </a:lnTo>
                <a:lnTo>
                  <a:pt x="8" y="314"/>
                </a:lnTo>
                <a:lnTo>
                  <a:pt x="11" y="326"/>
                </a:lnTo>
                <a:lnTo>
                  <a:pt x="10" y="333"/>
                </a:lnTo>
                <a:lnTo>
                  <a:pt x="4" y="340"/>
                </a:lnTo>
                <a:lnTo>
                  <a:pt x="3" y="346"/>
                </a:lnTo>
                <a:lnTo>
                  <a:pt x="0" y="353"/>
                </a:lnTo>
                <a:lnTo>
                  <a:pt x="1" y="379"/>
                </a:lnTo>
                <a:lnTo>
                  <a:pt x="7" y="391"/>
                </a:lnTo>
                <a:lnTo>
                  <a:pt x="10" y="391"/>
                </a:lnTo>
                <a:lnTo>
                  <a:pt x="167" y="434"/>
                </a:lnTo>
                <a:lnTo>
                  <a:pt x="298" y="468"/>
                </a:lnTo>
                <a:lnTo>
                  <a:pt x="421" y="497"/>
                </a:lnTo>
                <a:lnTo>
                  <a:pt x="508" y="515"/>
                </a:lnTo>
                <a:lnTo>
                  <a:pt x="544" y="342"/>
                </a:lnTo>
                <a:lnTo>
                  <a:pt x="547" y="338"/>
                </a:lnTo>
                <a:lnTo>
                  <a:pt x="550" y="335"/>
                </a:lnTo>
                <a:lnTo>
                  <a:pt x="555" y="323"/>
                </a:lnTo>
                <a:lnTo>
                  <a:pt x="555" y="315"/>
                </a:lnTo>
                <a:lnTo>
                  <a:pt x="560" y="308"/>
                </a:lnTo>
                <a:lnTo>
                  <a:pt x="556" y="303"/>
                </a:lnTo>
                <a:lnTo>
                  <a:pt x="551" y="299"/>
                </a:lnTo>
                <a:lnTo>
                  <a:pt x="544" y="296"/>
                </a:lnTo>
                <a:lnTo>
                  <a:pt x="543" y="294"/>
                </a:lnTo>
                <a:lnTo>
                  <a:pt x="547" y="273"/>
                </a:lnTo>
                <a:lnTo>
                  <a:pt x="552" y="268"/>
                </a:lnTo>
                <a:lnTo>
                  <a:pt x="560" y="256"/>
                </a:lnTo>
                <a:lnTo>
                  <a:pt x="571" y="249"/>
                </a:lnTo>
                <a:lnTo>
                  <a:pt x="577" y="243"/>
                </a:lnTo>
                <a:lnTo>
                  <a:pt x="579" y="237"/>
                </a:lnTo>
                <a:lnTo>
                  <a:pt x="581" y="231"/>
                </a:lnTo>
                <a:lnTo>
                  <a:pt x="592" y="219"/>
                </a:lnTo>
                <a:lnTo>
                  <a:pt x="601" y="200"/>
                </a:lnTo>
                <a:lnTo>
                  <a:pt x="615" y="184"/>
                </a:lnTo>
                <a:lnTo>
                  <a:pt x="619" y="177"/>
                </a:lnTo>
                <a:lnTo>
                  <a:pt x="616" y="165"/>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6" name="Freeform 6">
            <a:extLst>
              <a:ext uri="{FF2B5EF4-FFF2-40B4-BE49-F238E27FC236}">
                <a16:creationId xmlns:a16="http://schemas.microsoft.com/office/drawing/2014/main" id="{02BF46AC-17F9-1147-E80B-1F132AF3E685}"/>
              </a:ext>
            </a:extLst>
          </p:cNvPr>
          <p:cNvSpPr>
            <a:spLocks noChangeAspect="1" noEditPoints="1"/>
          </p:cNvSpPr>
          <p:nvPr/>
        </p:nvSpPr>
        <p:spPr bwMode="auto">
          <a:xfrm>
            <a:off x="898778" y="4939117"/>
            <a:ext cx="228600" cy="245488"/>
          </a:xfrm>
          <a:custGeom>
            <a:avLst/>
            <a:gdLst>
              <a:gd name="T0" fmla="*/ 153 w 406"/>
              <a:gd name="T1" fmla="*/ 12 h 443"/>
              <a:gd name="T2" fmla="*/ 157 w 406"/>
              <a:gd name="T3" fmla="*/ 0 h 443"/>
              <a:gd name="T4" fmla="*/ 379 w 406"/>
              <a:gd name="T5" fmla="*/ 194 h 443"/>
              <a:gd name="T6" fmla="*/ 363 w 406"/>
              <a:gd name="T7" fmla="*/ 207 h 443"/>
              <a:gd name="T8" fmla="*/ 352 w 406"/>
              <a:gd name="T9" fmla="*/ 224 h 443"/>
              <a:gd name="T10" fmla="*/ 341 w 406"/>
              <a:gd name="T11" fmla="*/ 224 h 443"/>
              <a:gd name="T12" fmla="*/ 352 w 406"/>
              <a:gd name="T13" fmla="*/ 197 h 443"/>
              <a:gd name="T14" fmla="*/ 364 w 406"/>
              <a:gd name="T15" fmla="*/ 185 h 443"/>
              <a:gd name="T16" fmla="*/ 364 w 406"/>
              <a:gd name="T17" fmla="*/ 173 h 443"/>
              <a:gd name="T18" fmla="*/ 356 w 406"/>
              <a:gd name="T19" fmla="*/ 162 h 443"/>
              <a:gd name="T20" fmla="*/ 348 w 406"/>
              <a:gd name="T21" fmla="*/ 151 h 443"/>
              <a:gd name="T22" fmla="*/ 348 w 406"/>
              <a:gd name="T23" fmla="*/ 127 h 443"/>
              <a:gd name="T24" fmla="*/ 341 w 406"/>
              <a:gd name="T25" fmla="*/ 113 h 443"/>
              <a:gd name="T26" fmla="*/ 323 w 406"/>
              <a:gd name="T27" fmla="*/ 98 h 443"/>
              <a:gd name="T28" fmla="*/ 295 w 406"/>
              <a:gd name="T29" fmla="*/ 90 h 443"/>
              <a:gd name="T30" fmla="*/ 273 w 406"/>
              <a:gd name="T31" fmla="*/ 92 h 443"/>
              <a:gd name="T32" fmla="*/ 179 w 406"/>
              <a:gd name="T33" fmla="*/ 56 h 443"/>
              <a:gd name="T34" fmla="*/ 164 w 406"/>
              <a:gd name="T35" fmla="*/ 47 h 443"/>
              <a:gd name="T36" fmla="*/ 139 w 406"/>
              <a:gd name="T37" fmla="*/ 41 h 443"/>
              <a:gd name="T38" fmla="*/ 130 w 406"/>
              <a:gd name="T39" fmla="*/ 40 h 443"/>
              <a:gd name="T40" fmla="*/ 135 w 406"/>
              <a:gd name="T41" fmla="*/ 23 h 443"/>
              <a:gd name="T42" fmla="*/ 123 w 406"/>
              <a:gd name="T43" fmla="*/ 14 h 443"/>
              <a:gd name="T44" fmla="*/ 103 w 406"/>
              <a:gd name="T45" fmla="*/ 25 h 443"/>
              <a:gd name="T46" fmla="*/ 61 w 406"/>
              <a:gd name="T47" fmla="*/ 43 h 443"/>
              <a:gd name="T48" fmla="*/ 46 w 406"/>
              <a:gd name="T49" fmla="*/ 39 h 443"/>
              <a:gd name="T50" fmla="*/ 36 w 406"/>
              <a:gd name="T51" fmla="*/ 46 h 443"/>
              <a:gd name="T52" fmla="*/ 34 w 406"/>
              <a:gd name="T53" fmla="*/ 109 h 443"/>
              <a:gd name="T54" fmla="*/ 8 w 406"/>
              <a:gd name="T55" fmla="*/ 129 h 443"/>
              <a:gd name="T56" fmla="*/ 0 w 406"/>
              <a:gd name="T57" fmla="*/ 148 h 443"/>
              <a:gd name="T58" fmla="*/ 18 w 406"/>
              <a:gd name="T59" fmla="*/ 169 h 443"/>
              <a:gd name="T60" fmla="*/ 9 w 406"/>
              <a:gd name="T61" fmla="*/ 202 h 443"/>
              <a:gd name="T62" fmla="*/ 9 w 406"/>
              <a:gd name="T63" fmla="*/ 234 h 443"/>
              <a:gd name="T64" fmla="*/ 32 w 406"/>
              <a:gd name="T65" fmla="*/ 250 h 443"/>
              <a:gd name="T66" fmla="*/ 53 w 406"/>
              <a:gd name="T67" fmla="*/ 262 h 443"/>
              <a:gd name="T68" fmla="*/ 78 w 406"/>
              <a:gd name="T69" fmla="*/ 284 h 443"/>
              <a:gd name="T70" fmla="*/ 103 w 406"/>
              <a:gd name="T71" fmla="*/ 300 h 443"/>
              <a:gd name="T72" fmla="*/ 120 w 406"/>
              <a:gd name="T73" fmla="*/ 318 h 443"/>
              <a:gd name="T74" fmla="*/ 124 w 406"/>
              <a:gd name="T75" fmla="*/ 343 h 443"/>
              <a:gd name="T76" fmla="*/ 129 w 406"/>
              <a:gd name="T77" fmla="*/ 357 h 443"/>
              <a:gd name="T78" fmla="*/ 138 w 406"/>
              <a:gd name="T79" fmla="*/ 372 h 443"/>
              <a:gd name="T80" fmla="*/ 135 w 406"/>
              <a:gd name="T81" fmla="*/ 404 h 443"/>
              <a:gd name="T82" fmla="*/ 145 w 406"/>
              <a:gd name="T83" fmla="*/ 424 h 443"/>
              <a:gd name="T84" fmla="*/ 175 w 406"/>
              <a:gd name="T85" fmla="*/ 443 h 443"/>
              <a:gd name="T86" fmla="*/ 376 w 406"/>
              <a:gd name="T87" fmla="*/ 430 h 443"/>
              <a:gd name="T88" fmla="*/ 376 w 406"/>
              <a:gd name="T89" fmla="*/ 404 h 443"/>
              <a:gd name="T90" fmla="*/ 369 w 406"/>
              <a:gd name="T91" fmla="*/ 385 h 443"/>
              <a:gd name="T92" fmla="*/ 363 w 406"/>
              <a:gd name="T93" fmla="*/ 359 h 443"/>
              <a:gd name="T94" fmla="*/ 367 w 406"/>
              <a:gd name="T95" fmla="*/ 328 h 443"/>
              <a:gd name="T96" fmla="*/ 372 w 406"/>
              <a:gd name="T97" fmla="*/ 308 h 443"/>
              <a:gd name="T98" fmla="*/ 372 w 406"/>
              <a:gd name="T99" fmla="*/ 276 h 443"/>
              <a:gd name="T100" fmla="*/ 382 w 406"/>
              <a:gd name="T101" fmla="*/ 262 h 443"/>
              <a:gd name="T102" fmla="*/ 380 w 406"/>
              <a:gd name="T103" fmla="*/ 231 h 443"/>
              <a:gd name="T104" fmla="*/ 384 w 406"/>
              <a:gd name="T105" fmla="*/ 200 h 443"/>
              <a:gd name="T106" fmla="*/ 405 w 406"/>
              <a:gd name="T107" fmla="*/ 152 h 443"/>
              <a:gd name="T108" fmla="*/ 388 w 406"/>
              <a:gd name="T109" fmla="*/ 170 h 443"/>
              <a:gd name="T110" fmla="*/ 380 w 406"/>
              <a:gd name="T111" fmla="*/ 192 h 443"/>
              <a:gd name="T112" fmla="*/ 394 w 406"/>
              <a:gd name="T113" fmla="*/ 193 h 443"/>
              <a:gd name="T114" fmla="*/ 402 w 406"/>
              <a:gd name="T115" fmla="*/ 17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43">
                <a:moveTo>
                  <a:pt x="153" y="10"/>
                </a:moveTo>
                <a:lnTo>
                  <a:pt x="146" y="16"/>
                </a:lnTo>
                <a:lnTo>
                  <a:pt x="153" y="12"/>
                </a:lnTo>
                <a:lnTo>
                  <a:pt x="153" y="10"/>
                </a:lnTo>
                <a:close/>
                <a:moveTo>
                  <a:pt x="160" y="1"/>
                </a:moveTo>
                <a:lnTo>
                  <a:pt x="157" y="0"/>
                </a:lnTo>
                <a:lnTo>
                  <a:pt x="158" y="6"/>
                </a:lnTo>
                <a:lnTo>
                  <a:pt x="160" y="1"/>
                </a:lnTo>
                <a:close/>
                <a:moveTo>
                  <a:pt x="379" y="194"/>
                </a:moveTo>
                <a:lnTo>
                  <a:pt x="372" y="198"/>
                </a:lnTo>
                <a:lnTo>
                  <a:pt x="367" y="201"/>
                </a:lnTo>
                <a:lnTo>
                  <a:pt x="363" y="207"/>
                </a:lnTo>
                <a:lnTo>
                  <a:pt x="361" y="213"/>
                </a:lnTo>
                <a:lnTo>
                  <a:pt x="357" y="220"/>
                </a:lnTo>
                <a:lnTo>
                  <a:pt x="352" y="224"/>
                </a:lnTo>
                <a:lnTo>
                  <a:pt x="348" y="231"/>
                </a:lnTo>
                <a:lnTo>
                  <a:pt x="342" y="230"/>
                </a:lnTo>
                <a:lnTo>
                  <a:pt x="341" y="224"/>
                </a:lnTo>
                <a:lnTo>
                  <a:pt x="342" y="216"/>
                </a:lnTo>
                <a:lnTo>
                  <a:pt x="348" y="204"/>
                </a:lnTo>
                <a:lnTo>
                  <a:pt x="352" y="197"/>
                </a:lnTo>
                <a:lnTo>
                  <a:pt x="352" y="190"/>
                </a:lnTo>
                <a:lnTo>
                  <a:pt x="359" y="189"/>
                </a:lnTo>
                <a:lnTo>
                  <a:pt x="364" y="185"/>
                </a:lnTo>
                <a:lnTo>
                  <a:pt x="364" y="179"/>
                </a:lnTo>
                <a:lnTo>
                  <a:pt x="367" y="174"/>
                </a:lnTo>
                <a:lnTo>
                  <a:pt x="364" y="173"/>
                </a:lnTo>
                <a:lnTo>
                  <a:pt x="363" y="173"/>
                </a:lnTo>
                <a:lnTo>
                  <a:pt x="357" y="167"/>
                </a:lnTo>
                <a:lnTo>
                  <a:pt x="356" y="162"/>
                </a:lnTo>
                <a:lnTo>
                  <a:pt x="360" y="148"/>
                </a:lnTo>
                <a:lnTo>
                  <a:pt x="353" y="150"/>
                </a:lnTo>
                <a:lnTo>
                  <a:pt x="348" y="151"/>
                </a:lnTo>
                <a:lnTo>
                  <a:pt x="345" y="146"/>
                </a:lnTo>
                <a:lnTo>
                  <a:pt x="348" y="140"/>
                </a:lnTo>
                <a:lnTo>
                  <a:pt x="348" y="127"/>
                </a:lnTo>
                <a:lnTo>
                  <a:pt x="345" y="121"/>
                </a:lnTo>
                <a:lnTo>
                  <a:pt x="348" y="120"/>
                </a:lnTo>
                <a:lnTo>
                  <a:pt x="341" y="113"/>
                </a:lnTo>
                <a:lnTo>
                  <a:pt x="332" y="110"/>
                </a:lnTo>
                <a:lnTo>
                  <a:pt x="325" y="110"/>
                </a:lnTo>
                <a:lnTo>
                  <a:pt x="323" y="98"/>
                </a:lnTo>
                <a:lnTo>
                  <a:pt x="318" y="94"/>
                </a:lnTo>
                <a:lnTo>
                  <a:pt x="302" y="93"/>
                </a:lnTo>
                <a:lnTo>
                  <a:pt x="295" y="90"/>
                </a:lnTo>
                <a:lnTo>
                  <a:pt x="290" y="93"/>
                </a:lnTo>
                <a:lnTo>
                  <a:pt x="276" y="90"/>
                </a:lnTo>
                <a:lnTo>
                  <a:pt x="273" y="92"/>
                </a:lnTo>
                <a:lnTo>
                  <a:pt x="252" y="82"/>
                </a:lnTo>
                <a:lnTo>
                  <a:pt x="187" y="69"/>
                </a:lnTo>
                <a:lnTo>
                  <a:pt x="179" y="56"/>
                </a:lnTo>
                <a:lnTo>
                  <a:pt x="173" y="52"/>
                </a:lnTo>
                <a:lnTo>
                  <a:pt x="166" y="50"/>
                </a:lnTo>
                <a:lnTo>
                  <a:pt x="164" y="47"/>
                </a:lnTo>
                <a:lnTo>
                  <a:pt x="153" y="46"/>
                </a:lnTo>
                <a:lnTo>
                  <a:pt x="146" y="43"/>
                </a:lnTo>
                <a:lnTo>
                  <a:pt x="139" y="41"/>
                </a:lnTo>
                <a:lnTo>
                  <a:pt x="134" y="46"/>
                </a:lnTo>
                <a:lnTo>
                  <a:pt x="127" y="46"/>
                </a:lnTo>
                <a:lnTo>
                  <a:pt x="130" y="40"/>
                </a:lnTo>
                <a:lnTo>
                  <a:pt x="131" y="35"/>
                </a:lnTo>
                <a:lnTo>
                  <a:pt x="131" y="29"/>
                </a:lnTo>
                <a:lnTo>
                  <a:pt x="135" y="23"/>
                </a:lnTo>
                <a:lnTo>
                  <a:pt x="137" y="16"/>
                </a:lnTo>
                <a:lnTo>
                  <a:pt x="130" y="12"/>
                </a:lnTo>
                <a:lnTo>
                  <a:pt x="123" y="14"/>
                </a:lnTo>
                <a:lnTo>
                  <a:pt x="116" y="20"/>
                </a:lnTo>
                <a:lnTo>
                  <a:pt x="110" y="24"/>
                </a:lnTo>
                <a:lnTo>
                  <a:pt x="103" y="25"/>
                </a:lnTo>
                <a:lnTo>
                  <a:pt x="92" y="32"/>
                </a:lnTo>
                <a:lnTo>
                  <a:pt x="66" y="41"/>
                </a:lnTo>
                <a:lnTo>
                  <a:pt x="61" y="43"/>
                </a:lnTo>
                <a:lnTo>
                  <a:pt x="54" y="41"/>
                </a:lnTo>
                <a:lnTo>
                  <a:pt x="49" y="35"/>
                </a:lnTo>
                <a:lnTo>
                  <a:pt x="46" y="39"/>
                </a:lnTo>
                <a:lnTo>
                  <a:pt x="45" y="39"/>
                </a:lnTo>
                <a:lnTo>
                  <a:pt x="42" y="46"/>
                </a:lnTo>
                <a:lnTo>
                  <a:pt x="36" y="46"/>
                </a:lnTo>
                <a:lnTo>
                  <a:pt x="39" y="96"/>
                </a:lnTo>
                <a:lnTo>
                  <a:pt x="38" y="104"/>
                </a:lnTo>
                <a:lnTo>
                  <a:pt x="34" y="109"/>
                </a:lnTo>
                <a:lnTo>
                  <a:pt x="22" y="115"/>
                </a:lnTo>
                <a:lnTo>
                  <a:pt x="9" y="124"/>
                </a:lnTo>
                <a:lnTo>
                  <a:pt x="8" y="129"/>
                </a:lnTo>
                <a:lnTo>
                  <a:pt x="5" y="136"/>
                </a:lnTo>
                <a:lnTo>
                  <a:pt x="0" y="142"/>
                </a:lnTo>
                <a:lnTo>
                  <a:pt x="0" y="148"/>
                </a:lnTo>
                <a:lnTo>
                  <a:pt x="4" y="155"/>
                </a:lnTo>
                <a:lnTo>
                  <a:pt x="11" y="155"/>
                </a:lnTo>
                <a:lnTo>
                  <a:pt x="18" y="169"/>
                </a:lnTo>
                <a:lnTo>
                  <a:pt x="11" y="185"/>
                </a:lnTo>
                <a:lnTo>
                  <a:pt x="12" y="196"/>
                </a:lnTo>
                <a:lnTo>
                  <a:pt x="9" y="202"/>
                </a:lnTo>
                <a:lnTo>
                  <a:pt x="12" y="216"/>
                </a:lnTo>
                <a:lnTo>
                  <a:pt x="12" y="227"/>
                </a:lnTo>
                <a:lnTo>
                  <a:pt x="9" y="234"/>
                </a:lnTo>
                <a:lnTo>
                  <a:pt x="19" y="240"/>
                </a:lnTo>
                <a:lnTo>
                  <a:pt x="26" y="247"/>
                </a:lnTo>
                <a:lnTo>
                  <a:pt x="32" y="250"/>
                </a:lnTo>
                <a:lnTo>
                  <a:pt x="43" y="251"/>
                </a:lnTo>
                <a:lnTo>
                  <a:pt x="47" y="258"/>
                </a:lnTo>
                <a:lnTo>
                  <a:pt x="53" y="262"/>
                </a:lnTo>
                <a:lnTo>
                  <a:pt x="61" y="265"/>
                </a:lnTo>
                <a:lnTo>
                  <a:pt x="70" y="270"/>
                </a:lnTo>
                <a:lnTo>
                  <a:pt x="78" y="284"/>
                </a:lnTo>
                <a:lnTo>
                  <a:pt x="91" y="295"/>
                </a:lnTo>
                <a:lnTo>
                  <a:pt x="97" y="299"/>
                </a:lnTo>
                <a:lnTo>
                  <a:pt x="103" y="300"/>
                </a:lnTo>
                <a:lnTo>
                  <a:pt x="110" y="304"/>
                </a:lnTo>
                <a:lnTo>
                  <a:pt x="115" y="309"/>
                </a:lnTo>
                <a:lnTo>
                  <a:pt x="120" y="318"/>
                </a:lnTo>
                <a:lnTo>
                  <a:pt x="123" y="335"/>
                </a:lnTo>
                <a:lnTo>
                  <a:pt x="124" y="341"/>
                </a:lnTo>
                <a:lnTo>
                  <a:pt x="124" y="343"/>
                </a:lnTo>
                <a:lnTo>
                  <a:pt x="127" y="350"/>
                </a:lnTo>
                <a:lnTo>
                  <a:pt x="126" y="355"/>
                </a:lnTo>
                <a:lnTo>
                  <a:pt x="129" y="357"/>
                </a:lnTo>
                <a:lnTo>
                  <a:pt x="130" y="364"/>
                </a:lnTo>
                <a:lnTo>
                  <a:pt x="135" y="366"/>
                </a:lnTo>
                <a:lnTo>
                  <a:pt x="138" y="372"/>
                </a:lnTo>
                <a:lnTo>
                  <a:pt x="133" y="384"/>
                </a:lnTo>
                <a:lnTo>
                  <a:pt x="134" y="395"/>
                </a:lnTo>
                <a:lnTo>
                  <a:pt x="135" y="404"/>
                </a:lnTo>
                <a:lnTo>
                  <a:pt x="139" y="411"/>
                </a:lnTo>
                <a:lnTo>
                  <a:pt x="141" y="419"/>
                </a:lnTo>
                <a:lnTo>
                  <a:pt x="145" y="424"/>
                </a:lnTo>
                <a:lnTo>
                  <a:pt x="150" y="427"/>
                </a:lnTo>
                <a:lnTo>
                  <a:pt x="169" y="431"/>
                </a:lnTo>
                <a:lnTo>
                  <a:pt x="175" y="443"/>
                </a:lnTo>
                <a:lnTo>
                  <a:pt x="288" y="437"/>
                </a:lnTo>
                <a:lnTo>
                  <a:pt x="374" y="430"/>
                </a:lnTo>
                <a:lnTo>
                  <a:pt x="376" y="430"/>
                </a:lnTo>
                <a:lnTo>
                  <a:pt x="375" y="416"/>
                </a:lnTo>
                <a:lnTo>
                  <a:pt x="376" y="410"/>
                </a:lnTo>
                <a:lnTo>
                  <a:pt x="376" y="404"/>
                </a:lnTo>
                <a:lnTo>
                  <a:pt x="375" y="397"/>
                </a:lnTo>
                <a:lnTo>
                  <a:pt x="369" y="392"/>
                </a:lnTo>
                <a:lnTo>
                  <a:pt x="369" y="385"/>
                </a:lnTo>
                <a:lnTo>
                  <a:pt x="364" y="378"/>
                </a:lnTo>
                <a:lnTo>
                  <a:pt x="367" y="373"/>
                </a:lnTo>
                <a:lnTo>
                  <a:pt x="363" y="359"/>
                </a:lnTo>
                <a:lnTo>
                  <a:pt x="364" y="347"/>
                </a:lnTo>
                <a:lnTo>
                  <a:pt x="368" y="334"/>
                </a:lnTo>
                <a:lnTo>
                  <a:pt x="367" y="328"/>
                </a:lnTo>
                <a:lnTo>
                  <a:pt x="368" y="322"/>
                </a:lnTo>
                <a:lnTo>
                  <a:pt x="372" y="315"/>
                </a:lnTo>
                <a:lnTo>
                  <a:pt x="372" y="308"/>
                </a:lnTo>
                <a:lnTo>
                  <a:pt x="369" y="295"/>
                </a:lnTo>
                <a:lnTo>
                  <a:pt x="369" y="289"/>
                </a:lnTo>
                <a:lnTo>
                  <a:pt x="372" y="276"/>
                </a:lnTo>
                <a:lnTo>
                  <a:pt x="375" y="270"/>
                </a:lnTo>
                <a:lnTo>
                  <a:pt x="380" y="265"/>
                </a:lnTo>
                <a:lnTo>
                  <a:pt x="382" y="262"/>
                </a:lnTo>
                <a:lnTo>
                  <a:pt x="376" y="250"/>
                </a:lnTo>
                <a:lnTo>
                  <a:pt x="379" y="243"/>
                </a:lnTo>
                <a:lnTo>
                  <a:pt x="380" y="231"/>
                </a:lnTo>
                <a:lnTo>
                  <a:pt x="386" y="212"/>
                </a:lnTo>
                <a:lnTo>
                  <a:pt x="387" y="207"/>
                </a:lnTo>
                <a:lnTo>
                  <a:pt x="384" y="200"/>
                </a:lnTo>
                <a:lnTo>
                  <a:pt x="379" y="194"/>
                </a:lnTo>
                <a:close/>
                <a:moveTo>
                  <a:pt x="406" y="154"/>
                </a:moveTo>
                <a:lnTo>
                  <a:pt x="405" y="152"/>
                </a:lnTo>
                <a:lnTo>
                  <a:pt x="398" y="158"/>
                </a:lnTo>
                <a:lnTo>
                  <a:pt x="395" y="163"/>
                </a:lnTo>
                <a:lnTo>
                  <a:pt x="388" y="170"/>
                </a:lnTo>
                <a:lnTo>
                  <a:pt x="388" y="177"/>
                </a:lnTo>
                <a:lnTo>
                  <a:pt x="383" y="182"/>
                </a:lnTo>
                <a:lnTo>
                  <a:pt x="380" y="192"/>
                </a:lnTo>
                <a:lnTo>
                  <a:pt x="384" y="198"/>
                </a:lnTo>
                <a:lnTo>
                  <a:pt x="390" y="200"/>
                </a:lnTo>
                <a:lnTo>
                  <a:pt x="394" y="193"/>
                </a:lnTo>
                <a:lnTo>
                  <a:pt x="397" y="188"/>
                </a:lnTo>
                <a:lnTo>
                  <a:pt x="397" y="181"/>
                </a:lnTo>
                <a:lnTo>
                  <a:pt x="402" y="173"/>
                </a:lnTo>
                <a:lnTo>
                  <a:pt x="401" y="167"/>
                </a:lnTo>
                <a:lnTo>
                  <a:pt x="406" y="15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7" name="Freeform 7">
            <a:extLst>
              <a:ext uri="{FF2B5EF4-FFF2-40B4-BE49-F238E27FC236}">
                <a16:creationId xmlns:a16="http://schemas.microsoft.com/office/drawing/2014/main" id="{12698B46-0AE2-2B63-5086-35E68FF0D056}"/>
              </a:ext>
            </a:extLst>
          </p:cNvPr>
          <p:cNvSpPr>
            <a:spLocks noChangeAspect="1"/>
          </p:cNvSpPr>
          <p:nvPr/>
        </p:nvSpPr>
        <p:spPr bwMode="auto">
          <a:xfrm>
            <a:off x="875241" y="4640217"/>
            <a:ext cx="275675" cy="274320"/>
          </a:xfrm>
          <a:custGeom>
            <a:avLst/>
            <a:gdLst>
              <a:gd name="T0" fmla="*/ 330 w 343"/>
              <a:gd name="T1" fmla="*/ 72 h 347"/>
              <a:gd name="T2" fmla="*/ 318 w 343"/>
              <a:gd name="T3" fmla="*/ 65 h 347"/>
              <a:gd name="T4" fmla="*/ 302 w 343"/>
              <a:gd name="T5" fmla="*/ 61 h 347"/>
              <a:gd name="T6" fmla="*/ 285 w 343"/>
              <a:gd name="T7" fmla="*/ 75 h 347"/>
              <a:gd name="T8" fmla="*/ 269 w 343"/>
              <a:gd name="T9" fmla="*/ 80 h 347"/>
              <a:gd name="T10" fmla="*/ 260 w 343"/>
              <a:gd name="T11" fmla="*/ 82 h 347"/>
              <a:gd name="T12" fmla="*/ 241 w 343"/>
              <a:gd name="T13" fmla="*/ 95 h 347"/>
              <a:gd name="T14" fmla="*/ 228 w 343"/>
              <a:gd name="T15" fmla="*/ 114 h 347"/>
              <a:gd name="T16" fmla="*/ 208 w 343"/>
              <a:gd name="T17" fmla="*/ 75 h 347"/>
              <a:gd name="T18" fmla="*/ 112 w 343"/>
              <a:gd name="T19" fmla="*/ 3 h 347"/>
              <a:gd name="T20" fmla="*/ 112 w 343"/>
              <a:gd name="T21" fmla="*/ 15 h 347"/>
              <a:gd name="T22" fmla="*/ 111 w 343"/>
              <a:gd name="T23" fmla="*/ 59 h 347"/>
              <a:gd name="T24" fmla="*/ 108 w 343"/>
              <a:gd name="T25" fmla="*/ 74 h 347"/>
              <a:gd name="T26" fmla="*/ 109 w 343"/>
              <a:gd name="T27" fmla="*/ 92 h 347"/>
              <a:gd name="T28" fmla="*/ 90 w 343"/>
              <a:gd name="T29" fmla="*/ 124 h 347"/>
              <a:gd name="T30" fmla="*/ 62 w 343"/>
              <a:gd name="T31" fmla="*/ 139 h 347"/>
              <a:gd name="T32" fmla="*/ 51 w 343"/>
              <a:gd name="T33" fmla="*/ 155 h 347"/>
              <a:gd name="T34" fmla="*/ 51 w 343"/>
              <a:gd name="T35" fmla="*/ 175 h 347"/>
              <a:gd name="T36" fmla="*/ 39 w 343"/>
              <a:gd name="T37" fmla="*/ 178 h 347"/>
              <a:gd name="T38" fmla="*/ 27 w 343"/>
              <a:gd name="T39" fmla="*/ 187 h 347"/>
              <a:gd name="T40" fmla="*/ 23 w 343"/>
              <a:gd name="T41" fmla="*/ 203 h 347"/>
              <a:gd name="T42" fmla="*/ 20 w 343"/>
              <a:gd name="T43" fmla="*/ 224 h 347"/>
              <a:gd name="T44" fmla="*/ 6 w 343"/>
              <a:gd name="T45" fmla="*/ 240 h 347"/>
              <a:gd name="T46" fmla="*/ 0 w 343"/>
              <a:gd name="T47" fmla="*/ 245 h 347"/>
              <a:gd name="T48" fmla="*/ 0 w 343"/>
              <a:gd name="T49" fmla="*/ 267 h 347"/>
              <a:gd name="T50" fmla="*/ 21 w 343"/>
              <a:gd name="T51" fmla="*/ 293 h 347"/>
              <a:gd name="T52" fmla="*/ 59 w 343"/>
              <a:gd name="T53" fmla="*/ 319 h 347"/>
              <a:gd name="T54" fmla="*/ 71 w 343"/>
              <a:gd name="T55" fmla="*/ 337 h 347"/>
              <a:gd name="T56" fmla="*/ 104 w 343"/>
              <a:gd name="T57" fmla="*/ 337 h 347"/>
              <a:gd name="T58" fmla="*/ 124 w 343"/>
              <a:gd name="T59" fmla="*/ 336 h 347"/>
              <a:gd name="T60" fmla="*/ 146 w 343"/>
              <a:gd name="T61" fmla="*/ 321 h 347"/>
              <a:gd name="T62" fmla="*/ 168 w 343"/>
              <a:gd name="T63" fmla="*/ 309 h 347"/>
              <a:gd name="T64" fmla="*/ 186 w 343"/>
              <a:gd name="T65" fmla="*/ 300 h 347"/>
              <a:gd name="T66" fmla="*/ 185 w 343"/>
              <a:gd name="T67" fmla="*/ 282 h 347"/>
              <a:gd name="T68" fmla="*/ 200 w 343"/>
              <a:gd name="T69" fmla="*/ 249 h 347"/>
              <a:gd name="T70" fmla="*/ 208 w 343"/>
              <a:gd name="T71" fmla="*/ 224 h 347"/>
              <a:gd name="T72" fmla="*/ 215 w 343"/>
              <a:gd name="T73" fmla="*/ 202 h 347"/>
              <a:gd name="T74" fmla="*/ 227 w 343"/>
              <a:gd name="T75" fmla="*/ 193 h 347"/>
              <a:gd name="T76" fmla="*/ 247 w 343"/>
              <a:gd name="T77" fmla="*/ 195 h 347"/>
              <a:gd name="T78" fmla="*/ 255 w 343"/>
              <a:gd name="T79" fmla="*/ 171 h 347"/>
              <a:gd name="T80" fmla="*/ 265 w 343"/>
              <a:gd name="T81" fmla="*/ 156 h 347"/>
              <a:gd name="T82" fmla="*/ 283 w 343"/>
              <a:gd name="T83" fmla="*/ 141 h 347"/>
              <a:gd name="T84" fmla="*/ 296 w 343"/>
              <a:gd name="T85" fmla="*/ 117 h 347"/>
              <a:gd name="T86" fmla="*/ 296 w 343"/>
              <a:gd name="T87" fmla="*/ 91 h 347"/>
              <a:gd name="T88" fmla="*/ 341 w 343"/>
              <a:gd name="T89" fmla="*/ 101 h 347"/>
              <a:gd name="T90" fmla="*/ 337 w 343"/>
              <a:gd name="T91" fmla="*/ 8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3" h="347">
                <a:moveTo>
                  <a:pt x="337" y="80"/>
                </a:moveTo>
                <a:lnTo>
                  <a:pt x="335" y="74"/>
                </a:lnTo>
                <a:lnTo>
                  <a:pt x="330" y="72"/>
                </a:lnTo>
                <a:lnTo>
                  <a:pt x="331" y="65"/>
                </a:lnTo>
                <a:lnTo>
                  <a:pt x="331" y="64"/>
                </a:lnTo>
                <a:lnTo>
                  <a:pt x="318" y="65"/>
                </a:lnTo>
                <a:lnTo>
                  <a:pt x="312" y="61"/>
                </a:lnTo>
                <a:lnTo>
                  <a:pt x="306" y="59"/>
                </a:lnTo>
                <a:lnTo>
                  <a:pt x="302" y="61"/>
                </a:lnTo>
                <a:lnTo>
                  <a:pt x="297" y="68"/>
                </a:lnTo>
                <a:lnTo>
                  <a:pt x="291" y="68"/>
                </a:lnTo>
                <a:lnTo>
                  <a:pt x="285" y="75"/>
                </a:lnTo>
                <a:lnTo>
                  <a:pt x="285" y="80"/>
                </a:lnTo>
                <a:lnTo>
                  <a:pt x="274" y="82"/>
                </a:lnTo>
                <a:lnTo>
                  <a:pt x="269" y="80"/>
                </a:lnTo>
                <a:lnTo>
                  <a:pt x="262" y="75"/>
                </a:lnTo>
                <a:lnTo>
                  <a:pt x="261" y="75"/>
                </a:lnTo>
                <a:lnTo>
                  <a:pt x="260" y="82"/>
                </a:lnTo>
                <a:lnTo>
                  <a:pt x="251" y="94"/>
                </a:lnTo>
                <a:lnTo>
                  <a:pt x="246" y="92"/>
                </a:lnTo>
                <a:lnTo>
                  <a:pt x="241" y="95"/>
                </a:lnTo>
                <a:lnTo>
                  <a:pt x="238" y="101"/>
                </a:lnTo>
                <a:lnTo>
                  <a:pt x="232" y="107"/>
                </a:lnTo>
                <a:lnTo>
                  <a:pt x="228" y="114"/>
                </a:lnTo>
                <a:lnTo>
                  <a:pt x="222" y="120"/>
                </a:lnTo>
                <a:lnTo>
                  <a:pt x="216" y="126"/>
                </a:lnTo>
                <a:lnTo>
                  <a:pt x="208" y="75"/>
                </a:lnTo>
                <a:lnTo>
                  <a:pt x="132" y="90"/>
                </a:lnTo>
                <a:lnTo>
                  <a:pt x="116" y="0"/>
                </a:lnTo>
                <a:lnTo>
                  <a:pt x="112" y="3"/>
                </a:lnTo>
                <a:lnTo>
                  <a:pt x="109" y="3"/>
                </a:lnTo>
                <a:lnTo>
                  <a:pt x="108" y="10"/>
                </a:lnTo>
                <a:lnTo>
                  <a:pt x="112" y="15"/>
                </a:lnTo>
                <a:lnTo>
                  <a:pt x="116" y="33"/>
                </a:lnTo>
                <a:lnTo>
                  <a:pt x="113" y="40"/>
                </a:lnTo>
                <a:lnTo>
                  <a:pt x="111" y="59"/>
                </a:lnTo>
                <a:lnTo>
                  <a:pt x="112" y="65"/>
                </a:lnTo>
                <a:lnTo>
                  <a:pt x="111" y="74"/>
                </a:lnTo>
                <a:lnTo>
                  <a:pt x="108" y="74"/>
                </a:lnTo>
                <a:lnTo>
                  <a:pt x="109" y="80"/>
                </a:lnTo>
                <a:lnTo>
                  <a:pt x="108" y="86"/>
                </a:lnTo>
                <a:lnTo>
                  <a:pt x="109" y="92"/>
                </a:lnTo>
                <a:lnTo>
                  <a:pt x="107" y="105"/>
                </a:lnTo>
                <a:lnTo>
                  <a:pt x="98" y="111"/>
                </a:lnTo>
                <a:lnTo>
                  <a:pt x="90" y="124"/>
                </a:lnTo>
                <a:lnTo>
                  <a:pt x="78" y="134"/>
                </a:lnTo>
                <a:lnTo>
                  <a:pt x="67" y="130"/>
                </a:lnTo>
                <a:lnTo>
                  <a:pt x="62" y="139"/>
                </a:lnTo>
                <a:lnTo>
                  <a:pt x="62" y="144"/>
                </a:lnTo>
                <a:lnTo>
                  <a:pt x="54" y="149"/>
                </a:lnTo>
                <a:lnTo>
                  <a:pt x="51" y="155"/>
                </a:lnTo>
                <a:lnTo>
                  <a:pt x="51" y="162"/>
                </a:lnTo>
                <a:lnTo>
                  <a:pt x="47" y="168"/>
                </a:lnTo>
                <a:lnTo>
                  <a:pt x="51" y="175"/>
                </a:lnTo>
                <a:lnTo>
                  <a:pt x="48" y="180"/>
                </a:lnTo>
                <a:lnTo>
                  <a:pt x="46" y="187"/>
                </a:lnTo>
                <a:lnTo>
                  <a:pt x="39" y="178"/>
                </a:lnTo>
                <a:lnTo>
                  <a:pt x="34" y="175"/>
                </a:lnTo>
                <a:lnTo>
                  <a:pt x="28" y="182"/>
                </a:lnTo>
                <a:lnTo>
                  <a:pt x="27" y="187"/>
                </a:lnTo>
                <a:lnTo>
                  <a:pt x="27" y="194"/>
                </a:lnTo>
                <a:lnTo>
                  <a:pt x="24" y="197"/>
                </a:lnTo>
                <a:lnTo>
                  <a:pt x="23" y="203"/>
                </a:lnTo>
                <a:lnTo>
                  <a:pt x="25" y="208"/>
                </a:lnTo>
                <a:lnTo>
                  <a:pt x="27" y="220"/>
                </a:lnTo>
                <a:lnTo>
                  <a:pt x="20" y="224"/>
                </a:lnTo>
                <a:lnTo>
                  <a:pt x="20" y="229"/>
                </a:lnTo>
                <a:lnTo>
                  <a:pt x="15" y="236"/>
                </a:lnTo>
                <a:lnTo>
                  <a:pt x="6" y="240"/>
                </a:lnTo>
                <a:lnTo>
                  <a:pt x="0" y="241"/>
                </a:lnTo>
                <a:lnTo>
                  <a:pt x="0" y="240"/>
                </a:lnTo>
                <a:lnTo>
                  <a:pt x="0" y="245"/>
                </a:lnTo>
                <a:lnTo>
                  <a:pt x="2" y="248"/>
                </a:lnTo>
                <a:lnTo>
                  <a:pt x="2" y="255"/>
                </a:lnTo>
                <a:lnTo>
                  <a:pt x="0" y="267"/>
                </a:lnTo>
                <a:lnTo>
                  <a:pt x="13" y="281"/>
                </a:lnTo>
                <a:lnTo>
                  <a:pt x="15" y="286"/>
                </a:lnTo>
                <a:lnTo>
                  <a:pt x="21" y="293"/>
                </a:lnTo>
                <a:lnTo>
                  <a:pt x="34" y="309"/>
                </a:lnTo>
                <a:lnTo>
                  <a:pt x="47" y="319"/>
                </a:lnTo>
                <a:lnTo>
                  <a:pt x="59" y="319"/>
                </a:lnTo>
                <a:lnTo>
                  <a:pt x="59" y="325"/>
                </a:lnTo>
                <a:lnTo>
                  <a:pt x="65" y="332"/>
                </a:lnTo>
                <a:lnTo>
                  <a:pt x="71" y="337"/>
                </a:lnTo>
                <a:lnTo>
                  <a:pt x="84" y="344"/>
                </a:lnTo>
                <a:lnTo>
                  <a:pt x="93" y="347"/>
                </a:lnTo>
                <a:lnTo>
                  <a:pt x="104" y="337"/>
                </a:lnTo>
                <a:lnTo>
                  <a:pt x="108" y="332"/>
                </a:lnTo>
                <a:lnTo>
                  <a:pt x="117" y="336"/>
                </a:lnTo>
                <a:lnTo>
                  <a:pt x="124" y="336"/>
                </a:lnTo>
                <a:lnTo>
                  <a:pt x="138" y="329"/>
                </a:lnTo>
                <a:lnTo>
                  <a:pt x="143" y="327"/>
                </a:lnTo>
                <a:lnTo>
                  <a:pt x="146" y="321"/>
                </a:lnTo>
                <a:lnTo>
                  <a:pt x="146" y="316"/>
                </a:lnTo>
                <a:lnTo>
                  <a:pt x="155" y="319"/>
                </a:lnTo>
                <a:lnTo>
                  <a:pt x="168" y="309"/>
                </a:lnTo>
                <a:lnTo>
                  <a:pt x="173" y="310"/>
                </a:lnTo>
                <a:lnTo>
                  <a:pt x="185" y="301"/>
                </a:lnTo>
                <a:lnTo>
                  <a:pt x="186" y="300"/>
                </a:lnTo>
                <a:lnTo>
                  <a:pt x="185" y="294"/>
                </a:lnTo>
                <a:lnTo>
                  <a:pt x="189" y="289"/>
                </a:lnTo>
                <a:lnTo>
                  <a:pt x="185" y="282"/>
                </a:lnTo>
                <a:lnTo>
                  <a:pt x="188" y="270"/>
                </a:lnTo>
                <a:lnTo>
                  <a:pt x="195" y="258"/>
                </a:lnTo>
                <a:lnTo>
                  <a:pt x="200" y="249"/>
                </a:lnTo>
                <a:lnTo>
                  <a:pt x="203" y="236"/>
                </a:lnTo>
                <a:lnTo>
                  <a:pt x="204" y="229"/>
                </a:lnTo>
                <a:lnTo>
                  <a:pt x="208" y="224"/>
                </a:lnTo>
                <a:lnTo>
                  <a:pt x="211" y="212"/>
                </a:lnTo>
                <a:lnTo>
                  <a:pt x="214" y="209"/>
                </a:lnTo>
                <a:lnTo>
                  <a:pt x="215" y="202"/>
                </a:lnTo>
                <a:lnTo>
                  <a:pt x="215" y="190"/>
                </a:lnTo>
                <a:lnTo>
                  <a:pt x="222" y="187"/>
                </a:lnTo>
                <a:lnTo>
                  <a:pt x="227" y="193"/>
                </a:lnTo>
                <a:lnTo>
                  <a:pt x="228" y="197"/>
                </a:lnTo>
                <a:lnTo>
                  <a:pt x="241" y="198"/>
                </a:lnTo>
                <a:lnTo>
                  <a:pt x="247" y="195"/>
                </a:lnTo>
                <a:lnTo>
                  <a:pt x="250" y="190"/>
                </a:lnTo>
                <a:lnTo>
                  <a:pt x="253" y="176"/>
                </a:lnTo>
                <a:lnTo>
                  <a:pt x="255" y="171"/>
                </a:lnTo>
                <a:lnTo>
                  <a:pt x="257" y="162"/>
                </a:lnTo>
                <a:lnTo>
                  <a:pt x="260" y="155"/>
                </a:lnTo>
                <a:lnTo>
                  <a:pt x="265" y="156"/>
                </a:lnTo>
                <a:lnTo>
                  <a:pt x="272" y="155"/>
                </a:lnTo>
                <a:lnTo>
                  <a:pt x="277" y="141"/>
                </a:lnTo>
                <a:lnTo>
                  <a:pt x="283" y="141"/>
                </a:lnTo>
                <a:lnTo>
                  <a:pt x="287" y="134"/>
                </a:lnTo>
                <a:lnTo>
                  <a:pt x="291" y="122"/>
                </a:lnTo>
                <a:lnTo>
                  <a:pt x="296" y="117"/>
                </a:lnTo>
                <a:lnTo>
                  <a:pt x="295" y="103"/>
                </a:lnTo>
                <a:lnTo>
                  <a:pt x="297" y="97"/>
                </a:lnTo>
                <a:lnTo>
                  <a:pt x="296" y="91"/>
                </a:lnTo>
                <a:lnTo>
                  <a:pt x="303" y="88"/>
                </a:lnTo>
                <a:lnTo>
                  <a:pt x="337" y="106"/>
                </a:lnTo>
                <a:lnTo>
                  <a:pt x="341" y="101"/>
                </a:lnTo>
                <a:lnTo>
                  <a:pt x="343" y="88"/>
                </a:lnTo>
                <a:lnTo>
                  <a:pt x="342" y="86"/>
                </a:lnTo>
                <a:lnTo>
                  <a:pt x="337" y="80"/>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8" name="Freeform 10">
            <a:extLst>
              <a:ext uri="{FF2B5EF4-FFF2-40B4-BE49-F238E27FC236}">
                <a16:creationId xmlns:a16="http://schemas.microsoft.com/office/drawing/2014/main" id="{BAC65360-1687-A386-D2E6-6A01415F11DF}"/>
              </a:ext>
            </a:extLst>
          </p:cNvPr>
          <p:cNvSpPr>
            <a:spLocks noChangeAspect="1" noEditPoints="1"/>
          </p:cNvSpPr>
          <p:nvPr/>
        </p:nvSpPr>
        <p:spPr bwMode="auto">
          <a:xfrm>
            <a:off x="830198" y="4407575"/>
            <a:ext cx="365760" cy="203085"/>
          </a:xfrm>
          <a:custGeom>
            <a:avLst/>
            <a:gdLst>
              <a:gd name="T0" fmla="*/ 556 w 602"/>
              <a:gd name="T1" fmla="*/ 213 h 340"/>
              <a:gd name="T2" fmla="*/ 541 w 602"/>
              <a:gd name="T3" fmla="*/ 220 h 340"/>
              <a:gd name="T4" fmla="*/ 530 w 602"/>
              <a:gd name="T5" fmla="*/ 203 h 340"/>
              <a:gd name="T6" fmla="*/ 510 w 602"/>
              <a:gd name="T7" fmla="*/ 191 h 340"/>
              <a:gd name="T8" fmla="*/ 476 w 602"/>
              <a:gd name="T9" fmla="*/ 184 h 340"/>
              <a:gd name="T10" fmla="*/ 503 w 602"/>
              <a:gd name="T11" fmla="*/ 189 h 340"/>
              <a:gd name="T12" fmla="*/ 522 w 602"/>
              <a:gd name="T13" fmla="*/ 186 h 340"/>
              <a:gd name="T14" fmla="*/ 547 w 602"/>
              <a:gd name="T15" fmla="*/ 207 h 340"/>
              <a:gd name="T16" fmla="*/ 552 w 602"/>
              <a:gd name="T17" fmla="*/ 190 h 340"/>
              <a:gd name="T18" fmla="*/ 525 w 602"/>
              <a:gd name="T19" fmla="*/ 179 h 340"/>
              <a:gd name="T20" fmla="*/ 525 w 602"/>
              <a:gd name="T21" fmla="*/ 174 h 340"/>
              <a:gd name="T22" fmla="*/ 537 w 602"/>
              <a:gd name="T23" fmla="*/ 166 h 340"/>
              <a:gd name="T24" fmla="*/ 548 w 602"/>
              <a:gd name="T25" fmla="*/ 153 h 340"/>
              <a:gd name="T26" fmla="*/ 532 w 602"/>
              <a:gd name="T27" fmla="*/ 145 h 340"/>
              <a:gd name="T28" fmla="*/ 505 w 602"/>
              <a:gd name="T29" fmla="*/ 132 h 340"/>
              <a:gd name="T30" fmla="*/ 487 w 602"/>
              <a:gd name="T31" fmla="*/ 113 h 340"/>
              <a:gd name="T32" fmla="*/ 482 w 602"/>
              <a:gd name="T33" fmla="*/ 106 h 340"/>
              <a:gd name="T34" fmla="*/ 505 w 602"/>
              <a:gd name="T35" fmla="*/ 128 h 340"/>
              <a:gd name="T36" fmla="*/ 529 w 602"/>
              <a:gd name="T37" fmla="*/ 140 h 340"/>
              <a:gd name="T38" fmla="*/ 534 w 602"/>
              <a:gd name="T39" fmla="*/ 121 h 340"/>
              <a:gd name="T40" fmla="*/ 521 w 602"/>
              <a:gd name="T41" fmla="*/ 110 h 340"/>
              <a:gd name="T42" fmla="*/ 509 w 602"/>
              <a:gd name="T43" fmla="*/ 99 h 340"/>
              <a:gd name="T44" fmla="*/ 487 w 602"/>
              <a:gd name="T45" fmla="*/ 99 h 340"/>
              <a:gd name="T46" fmla="*/ 467 w 602"/>
              <a:gd name="T47" fmla="*/ 83 h 340"/>
              <a:gd name="T48" fmla="*/ 448 w 602"/>
              <a:gd name="T49" fmla="*/ 83 h 340"/>
              <a:gd name="T50" fmla="*/ 455 w 602"/>
              <a:gd name="T51" fmla="*/ 60 h 340"/>
              <a:gd name="T52" fmla="*/ 464 w 602"/>
              <a:gd name="T53" fmla="*/ 48 h 340"/>
              <a:gd name="T54" fmla="*/ 453 w 602"/>
              <a:gd name="T55" fmla="*/ 29 h 340"/>
              <a:gd name="T56" fmla="*/ 428 w 602"/>
              <a:gd name="T57" fmla="*/ 21 h 340"/>
              <a:gd name="T58" fmla="*/ 413 w 602"/>
              <a:gd name="T59" fmla="*/ 0 h 340"/>
              <a:gd name="T60" fmla="*/ 360 w 602"/>
              <a:gd name="T61" fmla="*/ 0 h 340"/>
              <a:gd name="T62" fmla="*/ 353 w 602"/>
              <a:gd name="T63" fmla="*/ 29 h 340"/>
              <a:gd name="T64" fmla="*/ 334 w 602"/>
              <a:gd name="T65" fmla="*/ 53 h 340"/>
              <a:gd name="T66" fmla="*/ 314 w 602"/>
              <a:gd name="T67" fmla="*/ 74 h 340"/>
              <a:gd name="T68" fmla="*/ 304 w 602"/>
              <a:gd name="T69" fmla="*/ 107 h 340"/>
              <a:gd name="T70" fmla="*/ 279 w 602"/>
              <a:gd name="T71" fmla="*/ 99 h 340"/>
              <a:gd name="T72" fmla="*/ 268 w 602"/>
              <a:gd name="T73" fmla="*/ 124 h 340"/>
              <a:gd name="T74" fmla="*/ 257 w 602"/>
              <a:gd name="T75" fmla="*/ 161 h 340"/>
              <a:gd name="T76" fmla="*/ 246 w 602"/>
              <a:gd name="T77" fmla="*/ 201 h 340"/>
              <a:gd name="T78" fmla="*/ 230 w 602"/>
              <a:gd name="T79" fmla="*/ 222 h 340"/>
              <a:gd name="T80" fmla="*/ 203 w 602"/>
              <a:gd name="T81" fmla="*/ 233 h 340"/>
              <a:gd name="T82" fmla="*/ 174 w 602"/>
              <a:gd name="T83" fmla="*/ 248 h 340"/>
              <a:gd name="T84" fmla="*/ 141 w 602"/>
              <a:gd name="T85" fmla="*/ 256 h 340"/>
              <a:gd name="T86" fmla="*/ 116 w 602"/>
              <a:gd name="T87" fmla="*/ 231 h 340"/>
              <a:gd name="T88" fmla="*/ 66 w 602"/>
              <a:gd name="T89" fmla="*/ 289 h 340"/>
              <a:gd name="T90" fmla="*/ 47 w 602"/>
              <a:gd name="T91" fmla="*/ 309 h 340"/>
              <a:gd name="T92" fmla="*/ 19 w 602"/>
              <a:gd name="T93" fmla="*/ 331 h 340"/>
              <a:gd name="T94" fmla="*/ 38 w 602"/>
              <a:gd name="T95" fmla="*/ 336 h 340"/>
              <a:gd name="T96" fmla="*/ 154 w 602"/>
              <a:gd name="T97" fmla="*/ 317 h 340"/>
              <a:gd name="T98" fmla="*/ 422 w 602"/>
              <a:gd name="T99" fmla="*/ 275 h 340"/>
              <a:gd name="T100" fmla="*/ 586 w 602"/>
              <a:gd name="T101" fmla="*/ 241 h 340"/>
              <a:gd name="T102" fmla="*/ 593 w 602"/>
              <a:gd name="T103" fmla="*/ 232 h 340"/>
              <a:gd name="T104" fmla="*/ 581 w 602"/>
              <a:gd name="T105" fmla="*/ 206 h 340"/>
              <a:gd name="T106" fmla="*/ 578 w 602"/>
              <a:gd name="T107" fmla="*/ 105 h 340"/>
              <a:gd name="T108" fmla="*/ 575 w 602"/>
              <a:gd name="T109" fmla="*/ 129 h 340"/>
              <a:gd name="T110" fmla="*/ 570 w 602"/>
              <a:gd name="T111" fmla="*/ 160 h 340"/>
              <a:gd name="T112" fmla="*/ 581 w 602"/>
              <a:gd name="T113" fmla="*/ 159 h 340"/>
              <a:gd name="T114" fmla="*/ 593 w 602"/>
              <a:gd name="T115" fmla="*/ 144 h 340"/>
              <a:gd name="T116" fmla="*/ 597 w 602"/>
              <a:gd name="T117" fmla="*/ 11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2" h="340">
                <a:moveTo>
                  <a:pt x="581" y="206"/>
                </a:moveTo>
                <a:lnTo>
                  <a:pt x="563" y="207"/>
                </a:lnTo>
                <a:lnTo>
                  <a:pt x="557" y="206"/>
                </a:lnTo>
                <a:lnTo>
                  <a:pt x="556" y="213"/>
                </a:lnTo>
                <a:lnTo>
                  <a:pt x="557" y="217"/>
                </a:lnTo>
                <a:lnTo>
                  <a:pt x="552" y="214"/>
                </a:lnTo>
                <a:lnTo>
                  <a:pt x="547" y="213"/>
                </a:lnTo>
                <a:lnTo>
                  <a:pt x="541" y="220"/>
                </a:lnTo>
                <a:lnTo>
                  <a:pt x="543" y="213"/>
                </a:lnTo>
                <a:lnTo>
                  <a:pt x="536" y="207"/>
                </a:lnTo>
                <a:lnTo>
                  <a:pt x="530" y="203"/>
                </a:lnTo>
                <a:lnTo>
                  <a:pt x="530" y="203"/>
                </a:lnTo>
                <a:lnTo>
                  <a:pt x="525" y="197"/>
                </a:lnTo>
                <a:lnTo>
                  <a:pt x="524" y="191"/>
                </a:lnTo>
                <a:lnTo>
                  <a:pt x="517" y="194"/>
                </a:lnTo>
                <a:lnTo>
                  <a:pt x="510" y="191"/>
                </a:lnTo>
                <a:lnTo>
                  <a:pt x="505" y="193"/>
                </a:lnTo>
                <a:lnTo>
                  <a:pt x="493" y="187"/>
                </a:lnTo>
                <a:lnTo>
                  <a:pt x="474" y="187"/>
                </a:lnTo>
                <a:lnTo>
                  <a:pt x="476" y="184"/>
                </a:lnTo>
                <a:lnTo>
                  <a:pt x="482" y="186"/>
                </a:lnTo>
                <a:lnTo>
                  <a:pt x="494" y="183"/>
                </a:lnTo>
                <a:lnTo>
                  <a:pt x="501" y="189"/>
                </a:lnTo>
                <a:lnTo>
                  <a:pt x="503" y="189"/>
                </a:lnTo>
                <a:lnTo>
                  <a:pt x="505" y="182"/>
                </a:lnTo>
                <a:lnTo>
                  <a:pt x="510" y="187"/>
                </a:lnTo>
                <a:lnTo>
                  <a:pt x="517" y="191"/>
                </a:lnTo>
                <a:lnTo>
                  <a:pt x="522" y="186"/>
                </a:lnTo>
                <a:lnTo>
                  <a:pt x="528" y="193"/>
                </a:lnTo>
                <a:lnTo>
                  <a:pt x="533" y="198"/>
                </a:lnTo>
                <a:lnTo>
                  <a:pt x="540" y="201"/>
                </a:lnTo>
                <a:lnTo>
                  <a:pt x="547" y="207"/>
                </a:lnTo>
                <a:lnTo>
                  <a:pt x="549" y="203"/>
                </a:lnTo>
                <a:lnTo>
                  <a:pt x="553" y="202"/>
                </a:lnTo>
                <a:lnTo>
                  <a:pt x="555" y="195"/>
                </a:lnTo>
                <a:lnTo>
                  <a:pt x="552" y="190"/>
                </a:lnTo>
                <a:lnTo>
                  <a:pt x="547" y="187"/>
                </a:lnTo>
                <a:lnTo>
                  <a:pt x="544" y="182"/>
                </a:lnTo>
                <a:lnTo>
                  <a:pt x="537" y="183"/>
                </a:lnTo>
                <a:lnTo>
                  <a:pt x="525" y="179"/>
                </a:lnTo>
                <a:lnTo>
                  <a:pt x="520" y="172"/>
                </a:lnTo>
                <a:lnTo>
                  <a:pt x="506" y="163"/>
                </a:lnTo>
                <a:lnTo>
                  <a:pt x="513" y="163"/>
                </a:lnTo>
                <a:lnTo>
                  <a:pt x="525" y="174"/>
                </a:lnTo>
                <a:lnTo>
                  <a:pt x="537" y="179"/>
                </a:lnTo>
                <a:lnTo>
                  <a:pt x="541" y="174"/>
                </a:lnTo>
                <a:lnTo>
                  <a:pt x="536" y="167"/>
                </a:lnTo>
                <a:lnTo>
                  <a:pt x="537" y="166"/>
                </a:lnTo>
                <a:lnTo>
                  <a:pt x="544" y="167"/>
                </a:lnTo>
                <a:lnTo>
                  <a:pt x="549" y="171"/>
                </a:lnTo>
                <a:lnTo>
                  <a:pt x="551" y="166"/>
                </a:lnTo>
                <a:lnTo>
                  <a:pt x="548" y="153"/>
                </a:lnTo>
                <a:lnTo>
                  <a:pt x="541" y="155"/>
                </a:lnTo>
                <a:lnTo>
                  <a:pt x="536" y="152"/>
                </a:lnTo>
                <a:lnTo>
                  <a:pt x="539" y="151"/>
                </a:lnTo>
                <a:lnTo>
                  <a:pt x="532" y="145"/>
                </a:lnTo>
                <a:lnTo>
                  <a:pt x="525" y="147"/>
                </a:lnTo>
                <a:lnTo>
                  <a:pt x="520" y="141"/>
                </a:lnTo>
                <a:lnTo>
                  <a:pt x="518" y="137"/>
                </a:lnTo>
                <a:lnTo>
                  <a:pt x="505" y="132"/>
                </a:lnTo>
                <a:lnTo>
                  <a:pt x="501" y="125"/>
                </a:lnTo>
                <a:lnTo>
                  <a:pt x="494" y="122"/>
                </a:lnTo>
                <a:lnTo>
                  <a:pt x="490" y="118"/>
                </a:lnTo>
                <a:lnTo>
                  <a:pt x="487" y="113"/>
                </a:lnTo>
                <a:lnTo>
                  <a:pt x="474" y="105"/>
                </a:lnTo>
                <a:lnTo>
                  <a:pt x="468" y="105"/>
                </a:lnTo>
                <a:lnTo>
                  <a:pt x="475" y="103"/>
                </a:lnTo>
                <a:lnTo>
                  <a:pt x="482" y="106"/>
                </a:lnTo>
                <a:lnTo>
                  <a:pt x="488" y="111"/>
                </a:lnTo>
                <a:lnTo>
                  <a:pt x="494" y="118"/>
                </a:lnTo>
                <a:lnTo>
                  <a:pt x="499" y="121"/>
                </a:lnTo>
                <a:lnTo>
                  <a:pt x="505" y="128"/>
                </a:lnTo>
                <a:lnTo>
                  <a:pt x="509" y="128"/>
                </a:lnTo>
                <a:lnTo>
                  <a:pt x="522" y="137"/>
                </a:lnTo>
                <a:lnTo>
                  <a:pt x="528" y="138"/>
                </a:lnTo>
                <a:lnTo>
                  <a:pt x="529" y="140"/>
                </a:lnTo>
                <a:lnTo>
                  <a:pt x="536" y="143"/>
                </a:lnTo>
                <a:lnTo>
                  <a:pt x="539" y="133"/>
                </a:lnTo>
                <a:lnTo>
                  <a:pt x="539" y="126"/>
                </a:lnTo>
                <a:lnTo>
                  <a:pt x="534" y="121"/>
                </a:lnTo>
                <a:lnTo>
                  <a:pt x="541" y="122"/>
                </a:lnTo>
                <a:lnTo>
                  <a:pt x="541" y="115"/>
                </a:lnTo>
                <a:lnTo>
                  <a:pt x="528" y="110"/>
                </a:lnTo>
                <a:lnTo>
                  <a:pt x="521" y="110"/>
                </a:lnTo>
                <a:lnTo>
                  <a:pt x="521" y="107"/>
                </a:lnTo>
                <a:lnTo>
                  <a:pt x="516" y="107"/>
                </a:lnTo>
                <a:lnTo>
                  <a:pt x="516" y="105"/>
                </a:lnTo>
                <a:lnTo>
                  <a:pt x="509" y="99"/>
                </a:lnTo>
                <a:lnTo>
                  <a:pt x="509" y="97"/>
                </a:lnTo>
                <a:lnTo>
                  <a:pt x="497" y="99"/>
                </a:lnTo>
                <a:lnTo>
                  <a:pt x="494" y="98"/>
                </a:lnTo>
                <a:lnTo>
                  <a:pt x="487" y="99"/>
                </a:lnTo>
                <a:lnTo>
                  <a:pt x="484" y="98"/>
                </a:lnTo>
                <a:lnTo>
                  <a:pt x="474" y="88"/>
                </a:lnTo>
                <a:lnTo>
                  <a:pt x="474" y="83"/>
                </a:lnTo>
                <a:lnTo>
                  <a:pt x="467" y="83"/>
                </a:lnTo>
                <a:lnTo>
                  <a:pt x="460" y="88"/>
                </a:lnTo>
                <a:lnTo>
                  <a:pt x="456" y="90"/>
                </a:lnTo>
                <a:lnTo>
                  <a:pt x="449" y="88"/>
                </a:lnTo>
                <a:lnTo>
                  <a:pt x="448" y="83"/>
                </a:lnTo>
                <a:lnTo>
                  <a:pt x="449" y="83"/>
                </a:lnTo>
                <a:lnTo>
                  <a:pt x="449" y="76"/>
                </a:lnTo>
                <a:lnTo>
                  <a:pt x="451" y="57"/>
                </a:lnTo>
                <a:lnTo>
                  <a:pt x="455" y="60"/>
                </a:lnTo>
                <a:lnTo>
                  <a:pt x="456" y="60"/>
                </a:lnTo>
                <a:lnTo>
                  <a:pt x="459" y="57"/>
                </a:lnTo>
                <a:lnTo>
                  <a:pt x="457" y="55"/>
                </a:lnTo>
                <a:lnTo>
                  <a:pt x="464" y="48"/>
                </a:lnTo>
                <a:lnTo>
                  <a:pt x="461" y="41"/>
                </a:lnTo>
                <a:lnTo>
                  <a:pt x="461" y="38"/>
                </a:lnTo>
                <a:lnTo>
                  <a:pt x="459" y="32"/>
                </a:lnTo>
                <a:lnTo>
                  <a:pt x="453" y="29"/>
                </a:lnTo>
                <a:lnTo>
                  <a:pt x="448" y="28"/>
                </a:lnTo>
                <a:lnTo>
                  <a:pt x="442" y="23"/>
                </a:lnTo>
                <a:lnTo>
                  <a:pt x="436" y="21"/>
                </a:lnTo>
                <a:lnTo>
                  <a:pt x="428" y="21"/>
                </a:lnTo>
                <a:lnTo>
                  <a:pt x="421" y="17"/>
                </a:lnTo>
                <a:lnTo>
                  <a:pt x="422" y="11"/>
                </a:lnTo>
                <a:lnTo>
                  <a:pt x="419" y="4"/>
                </a:lnTo>
                <a:lnTo>
                  <a:pt x="413" y="0"/>
                </a:lnTo>
                <a:lnTo>
                  <a:pt x="400" y="0"/>
                </a:lnTo>
                <a:lnTo>
                  <a:pt x="398" y="13"/>
                </a:lnTo>
                <a:lnTo>
                  <a:pt x="394" y="18"/>
                </a:lnTo>
                <a:lnTo>
                  <a:pt x="360" y="0"/>
                </a:lnTo>
                <a:lnTo>
                  <a:pt x="353" y="3"/>
                </a:lnTo>
                <a:lnTo>
                  <a:pt x="354" y="9"/>
                </a:lnTo>
                <a:lnTo>
                  <a:pt x="352" y="15"/>
                </a:lnTo>
                <a:lnTo>
                  <a:pt x="353" y="29"/>
                </a:lnTo>
                <a:lnTo>
                  <a:pt x="348" y="34"/>
                </a:lnTo>
                <a:lnTo>
                  <a:pt x="344" y="46"/>
                </a:lnTo>
                <a:lnTo>
                  <a:pt x="340" y="53"/>
                </a:lnTo>
                <a:lnTo>
                  <a:pt x="334" y="53"/>
                </a:lnTo>
                <a:lnTo>
                  <a:pt x="329" y="67"/>
                </a:lnTo>
                <a:lnTo>
                  <a:pt x="322" y="68"/>
                </a:lnTo>
                <a:lnTo>
                  <a:pt x="317" y="67"/>
                </a:lnTo>
                <a:lnTo>
                  <a:pt x="314" y="74"/>
                </a:lnTo>
                <a:lnTo>
                  <a:pt x="312" y="83"/>
                </a:lnTo>
                <a:lnTo>
                  <a:pt x="310" y="88"/>
                </a:lnTo>
                <a:lnTo>
                  <a:pt x="307" y="102"/>
                </a:lnTo>
                <a:lnTo>
                  <a:pt x="304" y="107"/>
                </a:lnTo>
                <a:lnTo>
                  <a:pt x="298" y="110"/>
                </a:lnTo>
                <a:lnTo>
                  <a:pt x="285" y="109"/>
                </a:lnTo>
                <a:lnTo>
                  <a:pt x="284" y="105"/>
                </a:lnTo>
                <a:lnTo>
                  <a:pt x="279" y="99"/>
                </a:lnTo>
                <a:lnTo>
                  <a:pt x="272" y="102"/>
                </a:lnTo>
                <a:lnTo>
                  <a:pt x="272" y="114"/>
                </a:lnTo>
                <a:lnTo>
                  <a:pt x="271" y="121"/>
                </a:lnTo>
                <a:lnTo>
                  <a:pt x="268" y="124"/>
                </a:lnTo>
                <a:lnTo>
                  <a:pt x="265" y="136"/>
                </a:lnTo>
                <a:lnTo>
                  <a:pt x="261" y="141"/>
                </a:lnTo>
                <a:lnTo>
                  <a:pt x="260" y="148"/>
                </a:lnTo>
                <a:lnTo>
                  <a:pt x="257" y="161"/>
                </a:lnTo>
                <a:lnTo>
                  <a:pt x="252" y="170"/>
                </a:lnTo>
                <a:lnTo>
                  <a:pt x="245" y="182"/>
                </a:lnTo>
                <a:lnTo>
                  <a:pt x="242" y="194"/>
                </a:lnTo>
                <a:lnTo>
                  <a:pt x="246" y="201"/>
                </a:lnTo>
                <a:lnTo>
                  <a:pt x="242" y="206"/>
                </a:lnTo>
                <a:lnTo>
                  <a:pt x="243" y="212"/>
                </a:lnTo>
                <a:lnTo>
                  <a:pt x="242" y="213"/>
                </a:lnTo>
                <a:lnTo>
                  <a:pt x="230" y="222"/>
                </a:lnTo>
                <a:lnTo>
                  <a:pt x="225" y="221"/>
                </a:lnTo>
                <a:lnTo>
                  <a:pt x="212" y="231"/>
                </a:lnTo>
                <a:lnTo>
                  <a:pt x="203" y="228"/>
                </a:lnTo>
                <a:lnTo>
                  <a:pt x="203" y="233"/>
                </a:lnTo>
                <a:lnTo>
                  <a:pt x="200" y="239"/>
                </a:lnTo>
                <a:lnTo>
                  <a:pt x="195" y="241"/>
                </a:lnTo>
                <a:lnTo>
                  <a:pt x="181" y="248"/>
                </a:lnTo>
                <a:lnTo>
                  <a:pt x="174" y="248"/>
                </a:lnTo>
                <a:lnTo>
                  <a:pt x="165" y="244"/>
                </a:lnTo>
                <a:lnTo>
                  <a:pt x="161" y="249"/>
                </a:lnTo>
                <a:lnTo>
                  <a:pt x="150" y="259"/>
                </a:lnTo>
                <a:lnTo>
                  <a:pt x="141" y="256"/>
                </a:lnTo>
                <a:lnTo>
                  <a:pt x="128" y="249"/>
                </a:lnTo>
                <a:lnTo>
                  <a:pt x="122" y="244"/>
                </a:lnTo>
                <a:lnTo>
                  <a:pt x="116" y="237"/>
                </a:lnTo>
                <a:lnTo>
                  <a:pt x="116" y="231"/>
                </a:lnTo>
                <a:lnTo>
                  <a:pt x="92" y="259"/>
                </a:lnTo>
                <a:lnTo>
                  <a:pt x="70" y="275"/>
                </a:lnTo>
                <a:lnTo>
                  <a:pt x="66" y="282"/>
                </a:lnTo>
                <a:lnTo>
                  <a:pt x="66" y="289"/>
                </a:lnTo>
                <a:lnTo>
                  <a:pt x="59" y="294"/>
                </a:lnTo>
                <a:lnTo>
                  <a:pt x="58" y="300"/>
                </a:lnTo>
                <a:lnTo>
                  <a:pt x="54" y="306"/>
                </a:lnTo>
                <a:lnTo>
                  <a:pt x="47" y="309"/>
                </a:lnTo>
                <a:lnTo>
                  <a:pt x="42" y="313"/>
                </a:lnTo>
                <a:lnTo>
                  <a:pt x="40" y="320"/>
                </a:lnTo>
                <a:lnTo>
                  <a:pt x="26" y="327"/>
                </a:lnTo>
                <a:lnTo>
                  <a:pt x="19" y="331"/>
                </a:lnTo>
                <a:lnTo>
                  <a:pt x="12" y="332"/>
                </a:lnTo>
                <a:lnTo>
                  <a:pt x="0" y="340"/>
                </a:lnTo>
                <a:lnTo>
                  <a:pt x="24" y="337"/>
                </a:lnTo>
                <a:lnTo>
                  <a:pt x="38" y="336"/>
                </a:lnTo>
                <a:lnTo>
                  <a:pt x="89" y="329"/>
                </a:lnTo>
                <a:lnTo>
                  <a:pt x="120" y="324"/>
                </a:lnTo>
                <a:lnTo>
                  <a:pt x="145" y="318"/>
                </a:lnTo>
                <a:lnTo>
                  <a:pt x="154" y="317"/>
                </a:lnTo>
                <a:lnTo>
                  <a:pt x="166" y="318"/>
                </a:lnTo>
                <a:lnTo>
                  <a:pt x="191" y="316"/>
                </a:lnTo>
                <a:lnTo>
                  <a:pt x="253" y="306"/>
                </a:lnTo>
                <a:lnTo>
                  <a:pt x="422" y="275"/>
                </a:lnTo>
                <a:lnTo>
                  <a:pt x="509" y="258"/>
                </a:lnTo>
                <a:lnTo>
                  <a:pt x="583" y="241"/>
                </a:lnTo>
                <a:lnTo>
                  <a:pt x="582" y="239"/>
                </a:lnTo>
                <a:lnTo>
                  <a:pt x="586" y="241"/>
                </a:lnTo>
                <a:lnTo>
                  <a:pt x="589" y="240"/>
                </a:lnTo>
                <a:lnTo>
                  <a:pt x="587" y="233"/>
                </a:lnTo>
                <a:lnTo>
                  <a:pt x="586" y="228"/>
                </a:lnTo>
                <a:lnTo>
                  <a:pt x="593" y="232"/>
                </a:lnTo>
                <a:lnTo>
                  <a:pt x="595" y="239"/>
                </a:lnTo>
                <a:lnTo>
                  <a:pt x="598" y="239"/>
                </a:lnTo>
                <a:lnTo>
                  <a:pt x="586" y="220"/>
                </a:lnTo>
                <a:lnTo>
                  <a:pt x="581" y="206"/>
                </a:lnTo>
                <a:close/>
                <a:moveTo>
                  <a:pt x="602" y="88"/>
                </a:moveTo>
                <a:lnTo>
                  <a:pt x="589" y="94"/>
                </a:lnTo>
                <a:lnTo>
                  <a:pt x="583" y="99"/>
                </a:lnTo>
                <a:lnTo>
                  <a:pt x="578" y="105"/>
                </a:lnTo>
                <a:lnTo>
                  <a:pt x="583" y="110"/>
                </a:lnTo>
                <a:lnTo>
                  <a:pt x="582" y="115"/>
                </a:lnTo>
                <a:lnTo>
                  <a:pt x="576" y="115"/>
                </a:lnTo>
                <a:lnTo>
                  <a:pt x="575" y="129"/>
                </a:lnTo>
                <a:lnTo>
                  <a:pt x="571" y="140"/>
                </a:lnTo>
                <a:lnTo>
                  <a:pt x="570" y="152"/>
                </a:lnTo>
                <a:lnTo>
                  <a:pt x="571" y="159"/>
                </a:lnTo>
                <a:lnTo>
                  <a:pt x="570" y="160"/>
                </a:lnTo>
                <a:lnTo>
                  <a:pt x="570" y="174"/>
                </a:lnTo>
                <a:lnTo>
                  <a:pt x="576" y="182"/>
                </a:lnTo>
                <a:lnTo>
                  <a:pt x="582" y="170"/>
                </a:lnTo>
                <a:lnTo>
                  <a:pt x="581" y="159"/>
                </a:lnTo>
                <a:lnTo>
                  <a:pt x="582" y="152"/>
                </a:lnTo>
                <a:lnTo>
                  <a:pt x="585" y="147"/>
                </a:lnTo>
                <a:lnTo>
                  <a:pt x="586" y="140"/>
                </a:lnTo>
                <a:lnTo>
                  <a:pt x="593" y="144"/>
                </a:lnTo>
                <a:lnTo>
                  <a:pt x="593" y="144"/>
                </a:lnTo>
                <a:lnTo>
                  <a:pt x="594" y="137"/>
                </a:lnTo>
                <a:lnTo>
                  <a:pt x="594" y="125"/>
                </a:lnTo>
                <a:lnTo>
                  <a:pt x="597" y="113"/>
                </a:lnTo>
                <a:lnTo>
                  <a:pt x="601" y="103"/>
                </a:lnTo>
                <a:lnTo>
                  <a:pt x="599" y="98"/>
                </a:lnTo>
                <a:lnTo>
                  <a:pt x="602" y="88"/>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89" name="Freeform 15">
            <a:extLst>
              <a:ext uri="{FF2B5EF4-FFF2-40B4-BE49-F238E27FC236}">
                <a16:creationId xmlns:a16="http://schemas.microsoft.com/office/drawing/2014/main" id="{24C7DC24-625C-6519-A168-B7650A31C3CF}"/>
              </a:ext>
            </a:extLst>
          </p:cNvPr>
          <p:cNvSpPr>
            <a:spLocks noChangeAspect="1"/>
          </p:cNvSpPr>
          <p:nvPr/>
        </p:nvSpPr>
        <p:spPr bwMode="auto">
          <a:xfrm>
            <a:off x="875918" y="5287358"/>
            <a:ext cx="274320" cy="175977"/>
          </a:xfrm>
          <a:custGeom>
            <a:avLst/>
            <a:gdLst>
              <a:gd name="T0" fmla="*/ 538 w 539"/>
              <a:gd name="T1" fmla="*/ 80 h 352"/>
              <a:gd name="T2" fmla="*/ 534 w 539"/>
              <a:gd name="T3" fmla="*/ 75 h 352"/>
              <a:gd name="T4" fmla="*/ 527 w 539"/>
              <a:gd name="T5" fmla="*/ 71 h 352"/>
              <a:gd name="T6" fmla="*/ 521 w 539"/>
              <a:gd name="T7" fmla="*/ 69 h 352"/>
              <a:gd name="T8" fmla="*/ 513 w 539"/>
              <a:gd name="T9" fmla="*/ 57 h 352"/>
              <a:gd name="T10" fmla="*/ 509 w 539"/>
              <a:gd name="T11" fmla="*/ 52 h 352"/>
              <a:gd name="T12" fmla="*/ 511 w 539"/>
              <a:gd name="T13" fmla="*/ 46 h 352"/>
              <a:gd name="T14" fmla="*/ 517 w 539"/>
              <a:gd name="T15" fmla="*/ 41 h 352"/>
              <a:gd name="T16" fmla="*/ 523 w 539"/>
              <a:gd name="T17" fmla="*/ 37 h 352"/>
              <a:gd name="T18" fmla="*/ 527 w 539"/>
              <a:gd name="T19" fmla="*/ 32 h 352"/>
              <a:gd name="T20" fmla="*/ 530 w 539"/>
              <a:gd name="T21" fmla="*/ 18 h 352"/>
              <a:gd name="T22" fmla="*/ 404 w 539"/>
              <a:gd name="T23" fmla="*/ 18 h 352"/>
              <a:gd name="T24" fmla="*/ 278 w 539"/>
              <a:gd name="T25" fmla="*/ 15 h 352"/>
              <a:gd name="T26" fmla="*/ 144 w 539"/>
              <a:gd name="T27" fmla="*/ 9 h 352"/>
              <a:gd name="T28" fmla="*/ 23 w 539"/>
              <a:gd name="T29" fmla="*/ 0 h 352"/>
              <a:gd name="T30" fmla="*/ 18 w 539"/>
              <a:gd name="T31" fmla="*/ 86 h 352"/>
              <a:gd name="T32" fmla="*/ 14 w 539"/>
              <a:gd name="T33" fmla="*/ 92 h 352"/>
              <a:gd name="T34" fmla="*/ 0 w 539"/>
              <a:gd name="T35" fmla="*/ 287 h 352"/>
              <a:gd name="T36" fmla="*/ 73 w 539"/>
              <a:gd name="T37" fmla="*/ 293 h 352"/>
              <a:gd name="T38" fmla="*/ 197 w 539"/>
              <a:gd name="T39" fmla="*/ 298 h 352"/>
              <a:gd name="T40" fmla="*/ 314 w 539"/>
              <a:gd name="T41" fmla="*/ 304 h 352"/>
              <a:gd name="T42" fmla="*/ 394 w 539"/>
              <a:gd name="T43" fmla="*/ 304 h 352"/>
              <a:gd name="T44" fmla="*/ 401 w 539"/>
              <a:gd name="T45" fmla="*/ 312 h 352"/>
              <a:gd name="T46" fmla="*/ 428 w 539"/>
              <a:gd name="T47" fmla="*/ 327 h 352"/>
              <a:gd name="T48" fmla="*/ 435 w 539"/>
              <a:gd name="T49" fmla="*/ 324 h 352"/>
              <a:gd name="T50" fmla="*/ 439 w 539"/>
              <a:gd name="T51" fmla="*/ 318 h 352"/>
              <a:gd name="T52" fmla="*/ 452 w 539"/>
              <a:gd name="T53" fmla="*/ 320 h 352"/>
              <a:gd name="T54" fmla="*/ 479 w 539"/>
              <a:gd name="T55" fmla="*/ 317 h 352"/>
              <a:gd name="T56" fmla="*/ 490 w 539"/>
              <a:gd name="T57" fmla="*/ 325 h 352"/>
              <a:gd name="T58" fmla="*/ 496 w 539"/>
              <a:gd name="T59" fmla="*/ 327 h 352"/>
              <a:gd name="T60" fmla="*/ 502 w 539"/>
              <a:gd name="T61" fmla="*/ 329 h 352"/>
              <a:gd name="T62" fmla="*/ 502 w 539"/>
              <a:gd name="T63" fmla="*/ 331 h 352"/>
              <a:gd name="T64" fmla="*/ 509 w 539"/>
              <a:gd name="T65" fmla="*/ 331 h 352"/>
              <a:gd name="T66" fmla="*/ 515 w 539"/>
              <a:gd name="T67" fmla="*/ 336 h 352"/>
              <a:gd name="T68" fmla="*/ 521 w 539"/>
              <a:gd name="T69" fmla="*/ 339 h 352"/>
              <a:gd name="T70" fmla="*/ 524 w 539"/>
              <a:gd name="T71" fmla="*/ 346 h 352"/>
              <a:gd name="T72" fmla="*/ 531 w 539"/>
              <a:gd name="T73" fmla="*/ 351 h 352"/>
              <a:gd name="T74" fmla="*/ 536 w 539"/>
              <a:gd name="T75" fmla="*/ 352 h 352"/>
              <a:gd name="T76" fmla="*/ 534 w 539"/>
              <a:gd name="T77" fmla="*/ 340 h 352"/>
              <a:gd name="T78" fmla="*/ 528 w 539"/>
              <a:gd name="T79" fmla="*/ 335 h 352"/>
              <a:gd name="T80" fmla="*/ 525 w 539"/>
              <a:gd name="T81" fmla="*/ 328 h 352"/>
              <a:gd name="T82" fmla="*/ 528 w 539"/>
              <a:gd name="T83" fmla="*/ 321 h 352"/>
              <a:gd name="T84" fmla="*/ 531 w 539"/>
              <a:gd name="T85" fmla="*/ 320 h 352"/>
              <a:gd name="T86" fmla="*/ 535 w 539"/>
              <a:gd name="T87" fmla="*/ 309 h 352"/>
              <a:gd name="T88" fmla="*/ 534 w 539"/>
              <a:gd name="T89" fmla="*/ 302 h 352"/>
              <a:gd name="T90" fmla="*/ 538 w 539"/>
              <a:gd name="T91" fmla="*/ 295 h 352"/>
              <a:gd name="T92" fmla="*/ 538 w 539"/>
              <a:gd name="T93" fmla="*/ 290 h 352"/>
              <a:gd name="T94" fmla="*/ 531 w 539"/>
              <a:gd name="T95" fmla="*/ 283 h 352"/>
              <a:gd name="T96" fmla="*/ 530 w 539"/>
              <a:gd name="T97" fmla="*/ 278 h 352"/>
              <a:gd name="T98" fmla="*/ 532 w 539"/>
              <a:gd name="T99" fmla="*/ 276 h 352"/>
              <a:gd name="T100" fmla="*/ 534 w 539"/>
              <a:gd name="T101" fmla="*/ 270 h 352"/>
              <a:gd name="T102" fmla="*/ 530 w 539"/>
              <a:gd name="T103" fmla="*/ 263 h 352"/>
              <a:gd name="T104" fmla="*/ 528 w 539"/>
              <a:gd name="T105" fmla="*/ 256 h 352"/>
              <a:gd name="T106" fmla="*/ 539 w 539"/>
              <a:gd name="T107" fmla="*/ 256 h 352"/>
              <a:gd name="T108" fmla="*/ 538 w 539"/>
              <a:gd name="T109" fmla="*/ 8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352">
                <a:moveTo>
                  <a:pt x="538" y="80"/>
                </a:moveTo>
                <a:lnTo>
                  <a:pt x="534" y="75"/>
                </a:lnTo>
                <a:lnTo>
                  <a:pt x="527" y="71"/>
                </a:lnTo>
                <a:lnTo>
                  <a:pt x="521" y="69"/>
                </a:lnTo>
                <a:lnTo>
                  <a:pt x="513" y="57"/>
                </a:lnTo>
                <a:lnTo>
                  <a:pt x="509" y="52"/>
                </a:lnTo>
                <a:lnTo>
                  <a:pt x="511" y="46"/>
                </a:lnTo>
                <a:lnTo>
                  <a:pt x="517" y="41"/>
                </a:lnTo>
                <a:lnTo>
                  <a:pt x="523" y="37"/>
                </a:lnTo>
                <a:lnTo>
                  <a:pt x="527" y="32"/>
                </a:lnTo>
                <a:lnTo>
                  <a:pt x="530" y="18"/>
                </a:lnTo>
                <a:lnTo>
                  <a:pt x="404" y="18"/>
                </a:lnTo>
                <a:lnTo>
                  <a:pt x="278" y="15"/>
                </a:lnTo>
                <a:lnTo>
                  <a:pt x="144" y="9"/>
                </a:lnTo>
                <a:lnTo>
                  <a:pt x="23" y="0"/>
                </a:lnTo>
                <a:lnTo>
                  <a:pt x="18" y="86"/>
                </a:lnTo>
                <a:lnTo>
                  <a:pt x="14" y="92"/>
                </a:lnTo>
                <a:lnTo>
                  <a:pt x="0" y="287"/>
                </a:lnTo>
                <a:lnTo>
                  <a:pt x="73" y="293"/>
                </a:lnTo>
                <a:lnTo>
                  <a:pt x="197" y="298"/>
                </a:lnTo>
                <a:lnTo>
                  <a:pt x="314" y="304"/>
                </a:lnTo>
                <a:lnTo>
                  <a:pt x="394" y="304"/>
                </a:lnTo>
                <a:lnTo>
                  <a:pt x="401" y="312"/>
                </a:lnTo>
                <a:lnTo>
                  <a:pt x="428" y="327"/>
                </a:lnTo>
                <a:lnTo>
                  <a:pt x="435" y="324"/>
                </a:lnTo>
                <a:lnTo>
                  <a:pt x="439" y="318"/>
                </a:lnTo>
                <a:lnTo>
                  <a:pt x="452" y="320"/>
                </a:lnTo>
                <a:lnTo>
                  <a:pt x="479" y="317"/>
                </a:lnTo>
                <a:lnTo>
                  <a:pt x="490" y="325"/>
                </a:lnTo>
                <a:lnTo>
                  <a:pt x="496" y="327"/>
                </a:lnTo>
                <a:lnTo>
                  <a:pt x="502" y="329"/>
                </a:lnTo>
                <a:lnTo>
                  <a:pt x="502" y="331"/>
                </a:lnTo>
                <a:lnTo>
                  <a:pt x="509" y="331"/>
                </a:lnTo>
                <a:lnTo>
                  <a:pt x="515" y="336"/>
                </a:lnTo>
                <a:lnTo>
                  <a:pt x="521" y="339"/>
                </a:lnTo>
                <a:lnTo>
                  <a:pt x="524" y="346"/>
                </a:lnTo>
                <a:lnTo>
                  <a:pt x="531" y="351"/>
                </a:lnTo>
                <a:lnTo>
                  <a:pt x="536" y="352"/>
                </a:lnTo>
                <a:lnTo>
                  <a:pt x="534" y="340"/>
                </a:lnTo>
                <a:lnTo>
                  <a:pt x="528" y="335"/>
                </a:lnTo>
                <a:lnTo>
                  <a:pt x="525" y="328"/>
                </a:lnTo>
                <a:lnTo>
                  <a:pt x="528" y="321"/>
                </a:lnTo>
                <a:lnTo>
                  <a:pt x="531" y="320"/>
                </a:lnTo>
                <a:lnTo>
                  <a:pt x="535" y="309"/>
                </a:lnTo>
                <a:lnTo>
                  <a:pt x="534" y="302"/>
                </a:lnTo>
                <a:lnTo>
                  <a:pt x="538" y="295"/>
                </a:lnTo>
                <a:lnTo>
                  <a:pt x="538" y="290"/>
                </a:lnTo>
                <a:lnTo>
                  <a:pt x="531" y="283"/>
                </a:lnTo>
                <a:lnTo>
                  <a:pt x="530" y="278"/>
                </a:lnTo>
                <a:lnTo>
                  <a:pt x="532" y="276"/>
                </a:lnTo>
                <a:lnTo>
                  <a:pt x="534" y="270"/>
                </a:lnTo>
                <a:lnTo>
                  <a:pt x="530" y="263"/>
                </a:lnTo>
                <a:lnTo>
                  <a:pt x="528" y="256"/>
                </a:lnTo>
                <a:lnTo>
                  <a:pt x="539" y="256"/>
                </a:lnTo>
                <a:lnTo>
                  <a:pt x="538" y="80"/>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latin typeface="Georgia"/>
                <a:ea typeface="Times New Roman"/>
                <a:cs typeface="Times New Roman"/>
              </a:rPr>
              <a:t> </a:t>
            </a:r>
            <a:endParaRPr kumimoji="0" lang="en-US" sz="1200" b="0" i="0" u="none" strike="noStrike" kern="1200" cap="none" spc="0" normalizeH="0" baseline="0" noProof="0">
              <a:ln>
                <a:noFill/>
              </a:ln>
              <a:solidFill>
                <a:srgbClr val="FF0000"/>
              </a:solidFill>
              <a:effectLst/>
              <a:uLnTx/>
              <a:uFillTx/>
              <a:latin typeface="Georgia"/>
              <a:ea typeface="ＭＳ 明朝"/>
              <a:cs typeface="Times New Roman"/>
            </a:endParaRPr>
          </a:p>
        </p:txBody>
      </p:sp>
      <p:grpSp>
        <p:nvGrpSpPr>
          <p:cNvPr id="90" name="Group 89">
            <a:extLst>
              <a:ext uri="{FF2B5EF4-FFF2-40B4-BE49-F238E27FC236}">
                <a16:creationId xmlns:a16="http://schemas.microsoft.com/office/drawing/2014/main" id="{CB29B037-2AEC-C241-1BD8-88733A9DB0F4}"/>
              </a:ext>
            </a:extLst>
          </p:cNvPr>
          <p:cNvGrpSpPr>
            <a:grpSpLocks noChangeAspect="1"/>
          </p:cNvGrpSpPr>
          <p:nvPr/>
        </p:nvGrpSpPr>
        <p:grpSpPr bwMode="auto">
          <a:xfrm>
            <a:off x="847343" y="4130113"/>
            <a:ext cx="274320" cy="229455"/>
            <a:chOff x="3523578" y="2415600"/>
            <a:chExt cx="677" cy="576"/>
          </a:xfrm>
          <a:solidFill>
            <a:srgbClr val="99866B"/>
          </a:solidFill>
        </p:grpSpPr>
        <p:sp>
          <p:nvSpPr>
            <p:cNvPr id="91" name="Freeform 56">
              <a:extLst>
                <a:ext uri="{FF2B5EF4-FFF2-40B4-BE49-F238E27FC236}">
                  <a16:creationId xmlns:a16="http://schemas.microsoft.com/office/drawing/2014/main" id="{7A24BF0B-21D4-23F6-A694-19EB6D579956}"/>
                </a:ext>
              </a:extLst>
            </p:cNvPr>
            <p:cNvSpPr>
              <a:spLocks/>
            </p:cNvSpPr>
            <p:nvPr/>
          </p:nvSpPr>
          <p:spPr bwMode="auto">
            <a:xfrm>
              <a:off x="3523795" y="2415730"/>
              <a:ext cx="30" cy="20"/>
            </a:xfrm>
            <a:custGeom>
              <a:avLst/>
              <a:gdLst>
                <a:gd name="T0" fmla="*/ 23 w 30"/>
                <a:gd name="T1" fmla="*/ 8 h 20"/>
                <a:gd name="T2" fmla="*/ 18 w 30"/>
                <a:gd name="T3" fmla="*/ 11 h 20"/>
                <a:gd name="T4" fmla="*/ 12 w 30"/>
                <a:gd name="T5" fmla="*/ 15 h 20"/>
                <a:gd name="T6" fmla="*/ 5 w 30"/>
                <a:gd name="T7" fmla="*/ 18 h 20"/>
                <a:gd name="T8" fmla="*/ 0 w 30"/>
                <a:gd name="T9" fmla="*/ 17 h 20"/>
                <a:gd name="T10" fmla="*/ 4 w 30"/>
                <a:gd name="T11" fmla="*/ 20 h 20"/>
                <a:gd name="T12" fmla="*/ 10 w 30"/>
                <a:gd name="T13" fmla="*/ 17 h 20"/>
                <a:gd name="T14" fmla="*/ 13 w 30"/>
                <a:gd name="T15" fmla="*/ 15 h 20"/>
                <a:gd name="T16" fmla="*/ 25 w 30"/>
                <a:gd name="T17" fmla="*/ 7 h 20"/>
                <a:gd name="T18" fmla="*/ 30 w 30"/>
                <a:gd name="T19" fmla="*/ 0 h 20"/>
                <a:gd name="T20" fmla="*/ 23 w 30"/>
                <a:gd name="T21" fmla="*/ 5 h 20"/>
                <a:gd name="T22" fmla="*/ 23 w 30"/>
                <a:gd name="T2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0">
                  <a:moveTo>
                    <a:pt x="23" y="8"/>
                  </a:moveTo>
                  <a:lnTo>
                    <a:pt x="18" y="11"/>
                  </a:lnTo>
                  <a:lnTo>
                    <a:pt x="12" y="15"/>
                  </a:lnTo>
                  <a:lnTo>
                    <a:pt x="5" y="18"/>
                  </a:lnTo>
                  <a:lnTo>
                    <a:pt x="0" y="17"/>
                  </a:lnTo>
                  <a:lnTo>
                    <a:pt x="4" y="20"/>
                  </a:lnTo>
                  <a:lnTo>
                    <a:pt x="10" y="17"/>
                  </a:lnTo>
                  <a:lnTo>
                    <a:pt x="13" y="15"/>
                  </a:lnTo>
                  <a:lnTo>
                    <a:pt x="25" y="7"/>
                  </a:lnTo>
                  <a:lnTo>
                    <a:pt x="30" y="0"/>
                  </a:lnTo>
                  <a:lnTo>
                    <a:pt x="23" y="5"/>
                  </a:lnTo>
                  <a:lnTo>
                    <a:pt x="23" y="8"/>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92" name="Freeform 57">
              <a:extLst>
                <a:ext uri="{FF2B5EF4-FFF2-40B4-BE49-F238E27FC236}">
                  <a16:creationId xmlns:a16="http://schemas.microsoft.com/office/drawing/2014/main" id="{84A7EBF3-3ADD-7240-C605-F7D122446416}"/>
                </a:ext>
              </a:extLst>
            </p:cNvPr>
            <p:cNvSpPr>
              <a:spLocks/>
            </p:cNvSpPr>
            <p:nvPr/>
          </p:nvSpPr>
          <p:spPr bwMode="auto">
            <a:xfrm>
              <a:off x="3524072" y="2416001"/>
              <a:ext cx="13" cy="6"/>
            </a:xfrm>
            <a:custGeom>
              <a:avLst/>
              <a:gdLst>
                <a:gd name="T0" fmla="*/ 1 w 13"/>
                <a:gd name="T1" fmla="*/ 0 h 6"/>
                <a:gd name="T2" fmla="*/ 0 w 13"/>
                <a:gd name="T3" fmla="*/ 0 h 6"/>
                <a:gd name="T4" fmla="*/ 4 w 13"/>
                <a:gd name="T5" fmla="*/ 6 h 6"/>
                <a:gd name="T6" fmla="*/ 8 w 13"/>
                <a:gd name="T7" fmla="*/ 6 h 6"/>
                <a:gd name="T8" fmla="*/ 13 w 13"/>
                <a:gd name="T9" fmla="*/ 4 h 6"/>
                <a:gd name="T10" fmla="*/ 8 w 13"/>
                <a:gd name="T11" fmla="*/ 5 h 6"/>
                <a:gd name="T12" fmla="*/ 1 w 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1" y="0"/>
                  </a:moveTo>
                  <a:lnTo>
                    <a:pt x="0" y="0"/>
                  </a:lnTo>
                  <a:lnTo>
                    <a:pt x="4" y="6"/>
                  </a:lnTo>
                  <a:lnTo>
                    <a:pt x="8" y="6"/>
                  </a:lnTo>
                  <a:lnTo>
                    <a:pt x="13" y="4"/>
                  </a:lnTo>
                  <a:lnTo>
                    <a:pt x="8" y="5"/>
                  </a:lnTo>
                  <a:lnTo>
                    <a:pt x="1" y="0"/>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93" name="Freeform 58">
              <a:extLst>
                <a:ext uri="{FF2B5EF4-FFF2-40B4-BE49-F238E27FC236}">
                  <a16:creationId xmlns:a16="http://schemas.microsoft.com/office/drawing/2014/main" id="{2BC0B6C1-0D25-F32D-E50C-70DBDE2160B5}"/>
                </a:ext>
              </a:extLst>
            </p:cNvPr>
            <p:cNvSpPr>
              <a:spLocks/>
            </p:cNvSpPr>
            <p:nvPr/>
          </p:nvSpPr>
          <p:spPr bwMode="auto">
            <a:xfrm>
              <a:off x="3524133" y="2416174"/>
              <a:ext cx="7" cy="2"/>
            </a:xfrm>
            <a:custGeom>
              <a:avLst/>
              <a:gdLst>
                <a:gd name="T0" fmla="*/ 0 w 7"/>
                <a:gd name="T1" fmla="*/ 2 h 2"/>
                <a:gd name="T2" fmla="*/ 7 w 7"/>
                <a:gd name="T3" fmla="*/ 0 h 2"/>
                <a:gd name="T4" fmla="*/ 0 w 7"/>
                <a:gd name="T5" fmla="*/ 1 h 2"/>
                <a:gd name="T6" fmla="*/ 0 w 7"/>
                <a:gd name="T7" fmla="*/ 2 h 2"/>
              </a:gdLst>
              <a:ahLst/>
              <a:cxnLst>
                <a:cxn ang="0">
                  <a:pos x="T0" y="T1"/>
                </a:cxn>
                <a:cxn ang="0">
                  <a:pos x="T2" y="T3"/>
                </a:cxn>
                <a:cxn ang="0">
                  <a:pos x="T4" y="T5"/>
                </a:cxn>
                <a:cxn ang="0">
                  <a:pos x="T6" y="T7"/>
                </a:cxn>
              </a:cxnLst>
              <a:rect l="0" t="0" r="r" b="b"/>
              <a:pathLst>
                <a:path w="7" h="2">
                  <a:moveTo>
                    <a:pt x="0" y="2"/>
                  </a:moveTo>
                  <a:lnTo>
                    <a:pt x="7" y="0"/>
                  </a:lnTo>
                  <a:lnTo>
                    <a:pt x="0" y="1"/>
                  </a:lnTo>
                  <a:lnTo>
                    <a:pt x="0" y="2"/>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94" name="Freeform 59">
              <a:extLst>
                <a:ext uri="{FF2B5EF4-FFF2-40B4-BE49-F238E27FC236}">
                  <a16:creationId xmlns:a16="http://schemas.microsoft.com/office/drawing/2014/main" id="{6755F670-B49D-5F8F-6582-63F95174D0E7}"/>
                </a:ext>
              </a:extLst>
            </p:cNvPr>
            <p:cNvSpPr>
              <a:spLocks/>
            </p:cNvSpPr>
            <p:nvPr/>
          </p:nvSpPr>
          <p:spPr bwMode="auto">
            <a:xfrm>
              <a:off x="3524156" y="2416159"/>
              <a:ext cx="4" cy="3"/>
            </a:xfrm>
            <a:custGeom>
              <a:avLst/>
              <a:gdLst>
                <a:gd name="T0" fmla="*/ 3 w 4"/>
                <a:gd name="T1" fmla="*/ 3 h 3"/>
                <a:gd name="T2" fmla="*/ 4 w 4"/>
                <a:gd name="T3" fmla="*/ 3 h 3"/>
                <a:gd name="T4" fmla="*/ 0 w 4"/>
                <a:gd name="T5" fmla="*/ 0 h 3"/>
                <a:gd name="T6" fmla="*/ 3 w 4"/>
                <a:gd name="T7" fmla="*/ 3 h 3"/>
              </a:gdLst>
              <a:ahLst/>
              <a:cxnLst>
                <a:cxn ang="0">
                  <a:pos x="T0" y="T1"/>
                </a:cxn>
                <a:cxn ang="0">
                  <a:pos x="T2" y="T3"/>
                </a:cxn>
                <a:cxn ang="0">
                  <a:pos x="T4" y="T5"/>
                </a:cxn>
                <a:cxn ang="0">
                  <a:pos x="T6" y="T7"/>
                </a:cxn>
              </a:cxnLst>
              <a:rect l="0" t="0" r="r" b="b"/>
              <a:pathLst>
                <a:path w="4" h="3">
                  <a:moveTo>
                    <a:pt x="3" y="3"/>
                  </a:moveTo>
                  <a:lnTo>
                    <a:pt x="4" y="3"/>
                  </a:lnTo>
                  <a:lnTo>
                    <a:pt x="0" y="0"/>
                  </a:lnTo>
                  <a:lnTo>
                    <a:pt x="3" y="3"/>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95" name="Freeform 60">
              <a:extLst>
                <a:ext uri="{FF2B5EF4-FFF2-40B4-BE49-F238E27FC236}">
                  <a16:creationId xmlns:a16="http://schemas.microsoft.com/office/drawing/2014/main" id="{AFACBA53-C019-8B14-0549-B2405C4B031D}"/>
                </a:ext>
              </a:extLst>
            </p:cNvPr>
            <p:cNvSpPr>
              <a:spLocks/>
            </p:cNvSpPr>
            <p:nvPr/>
          </p:nvSpPr>
          <p:spPr bwMode="auto">
            <a:xfrm>
              <a:off x="3524163" y="2416153"/>
              <a:ext cx="9" cy="8"/>
            </a:xfrm>
            <a:custGeom>
              <a:avLst/>
              <a:gdLst>
                <a:gd name="T0" fmla="*/ 0 w 9"/>
                <a:gd name="T1" fmla="*/ 0 h 8"/>
                <a:gd name="T2" fmla="*/ 6 w 9"/>
                <a:gd name="T3" fmla="*/ 8 h 8"/>
                <a:gd name="T4" fmla="*/ 9 w 9"/>
                <a:gd name="T5" fmla="*/ 8 h 8"/>
                <a:gd name="T6" fmla="*/ 6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6" y="8"/>
                  </a:lnTo>
                  <a:lnTo>
                    <a:pt x="9" y="8"/>
                  </a:lnTo>
                  <a:lnTo>
                    <a:pt x="6" y="4"/>
                  </a:lnTo>
                  <a:lnTo>
                    <a:pt x="0" y="0"/>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96" name="Freeform 61">
              <a:extLst>
                <a:ext uri="{FF2B5EF4-FFF2-40B4-BE49-F238E27FC236}">
                  <a16:creationId xmlns:a16="http://schemas.microsoft.com/office/drawing/2014/main" id="{9BBA77F5-B7A0-DA9F-E631-B79C22601419}"/>
                </a:ext>
              </a:extLst>
            </p:cNvPr>
            <p:cNvSpPr>
              <a:spLocks/>
            </p:cNvSpPr>
            <p:nvPr/>
          </p:nvSpPr>
          <p:spPr bwMode="auto">
            <a:xfrm>
              <a:off x="3524198" y="2416144"/>
              <a:ext cx="7" cy="5"/>
            </a:xfrm>
            <a:custGeom>
              <a:avLst/>
              <a:gdLst>
                <a:gd name="T0" fmla="*/ 0 w 7"/>
                <a:gd name="T1" fmla="*/ 5 h 5"/>
                <a:gd name="T2" fmla="*/ 7 w 7"/>
                <a:gd name="T3" fmla="*/ 1 h 5"/>
                <a:gd name="T4" fmla="*/ 7 w 7"/>
                <a:gd name="T5" fmla="*/ 0 h 5"/>
                <a:gd name="T6" fmla="*/ 5 w 7"/>
                <a:gd name="T7" fmla="*/ 0 h 5"/>
                <a:gd name="T8" fmla="*/ 0 w 7"/>
                <a:gd name="T9" fmla="*/ 5 h 5"/>
              </a:gdLst>
              <a:ahLst/>
              <a:cxnLst>
                <a:cxn ang="0">
                  <a:pos x="T0" y="T1"/>
                </a:cxn>
                <a:cxn ang="0">
                  <a:pos x="T2" y="T3"/>
                </a:cxn>
                <a:cxn ang="0">
                  <a:pos x="T4" y="T5"/>
                </a:cxn>
                <a:cxn ang="0">
                  <a:pos x="T6" y="T7"/>
                </a:cxn>
                <a:cxn ang="0">
                  <a:pos x="T8" y="T9"/>
                </a:cxn>
              </a:cxnLst>
              <a:rect l="0" t="0" r="r" b="b"/>
              <a:pathLst>
                <a:path w="7" h="5">
                  <a:moveTo>
                    <a:pt x="0" y="5"/>
                  </a:moveTo>
                  <a:lnTo>
                    <a:pt x="7" y="1"/>
                  </a:lnTo>
                  <a:lnTo>
                    <a:pt x="7" y="0"/>
                  </a:lnTo>
                  <a:lnTo>
                    <a:pt x="5" y="0"/>
                  </a:lnTo>
                  <a:lnTo>
                    <a:pt x="0" y="5"/>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97" name="Freeform 62">
              <a:extLst>
                <a:ext uri="{FF2B5EF4-FFF2-40B4-BE49-F238E27FC236}">
                  <a16:creationId xmlns:a16="http://schemas.microsoft.com/office/drawing/2014/main" id="{0C965E0B-D348-9A7D-AD91-2CD5893FD842}"/>
                </a:ext>
              </a:extLst>
            </p:cNvPr>
            <p:cNvSpPr>
              <a:spLocks/>
            </p:cNvSpPr>
            <p:nvPr/>
          </p:nvSpPr>
          <p:spPr bwMode="auto">
            <a:xfrm>
              <a:off x="3524219" y="2416131"/>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98" name="Freeform 63">
              <a:extLst>
                <a:ext uri="{FF2B5EF4-FFF2-40B4-BE49-F238E27FC236}">
                  <a16:creationId xmlns:a16="http://schemas.microsoft.com/office/drawing/2014/main" id="{877DEAA7-61F3-33EE-4360-6B79A12A452B}"/>
                </a:ext>
              </a:extLst>
            </p:cNvPr>
            <p:cNvSpPr>
              <a:spLocks/>
            </p:cNvSpPr>
            <p:nvPr/>
          </p:nvSpPr>
          <p:spPr bwMode="auto">
            <a:xfrm>
              <a:off x="3524231" y="2416083"/>
              <a:ext cx="20" cy="40"/>
            </a:xfrm>
            <a:custGeom>
              <a:avLst/>
              <a:gdLst>
                <a:gd name="T0" fmla="*/ 14 w 20"/>
                <a:gd name="T1" fmla="*/ 11 h 40"/>
                <a:gd name="T2" fmla="*/ 10 w 20"/>
                <a:gd name="T3" fmla="*/ 22 h 40"/>
                <a:gd name="T4" fmla="*/ 2 w 20"/>
                <a:gd name="T5" fmla="*/ 34 h 40"/>
                <a:gd name="T6" fmla="*/ 2 w 20"/>
                <a:gd name="T7" fmla="*/ 35 h 40"/>
                <a:gd name="T8" fmla="*/ 0 w 20"/>
                <a:gd name="T9" fmla="*/ 40 h 40"/>
                <a:gd name="T10" fmla="*/ 13 w 20"/>
                <a:gd name="T11" fmla="*/ 22 h 40"/>
                <a:gd name="T12" fmla="*/ 20 w 20"/>
                <a:gd name="T13" fmla="*/ 0 h 40"/>
                <a:gd name="T14" fmla="*/ 14 w 20"/>
                <a:gd name="T15" fmla="*/ 5 h 40"/>
                <a:gd name="T16" fmla="*/ 14 w 20"/>
                <a:gd name="T1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0">
                  <a:moveTo>
                    <a:pt x="14" y="11"/>
                  </a:moveTo>
                  <a:lnTo>
                    <a:pt x="10" y="22"/>
                  </a:lnTo>
                  <a:lnTo>
                    <a:pt x="2" y="34"/>
                  </a:lnTo>
                  <a:lnTo>
                    <a:pt x="2" y="35"/>
                  </a:lnTo>
                  <a:lnTo>
                    <a:pt x="0" y="40"/>
                  </a:lnTo>
                  <a:lnTo>
                    <a:pt x="13" y="22"/>
                  </a:lnTo>
                  <a:lnTo>
                    <a:pt x="20" y="0"/>
                  </a:lnTo>
                  <a:lnTo>
                    <a:pt x="14" y="5"/>
                  </a:lnTo>
                  <a:lnTo>
                    <a:pt x="14" y="11"/>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99" name="Freeform 64">
              <a:extLst>
                <a:ext uri="{FF2B5EF4-FFF2-40B4-BE49-F238E27FC236}">
                  <a16:creationId xmlns:a16="http://schemas.microsoft.com/office/drawing/2014/main" id="{C1035B7F-F645-CB76-CF0B-ECD266BCA673}"/>
                </a:ext>
              </a:extLst>
            </p:cNvPr>
            <p:cNvSpPr>
              <a:spLocks/>
            </p:cNvSpPr>
            <p:nvPr/>
          </p:nvSpPr>
          <p:spPr bwMode="auto">
            <a:xfrm>
              <a:off x="3524255" y="241606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0" name="Freeform 65">
              <a:extLst>
                <a:ext uri="{FF2B5EF4-FFF2-40B4-BE49-F238E27FC236}">
                  <a16:creationId xmlns:a16="http://schemas.microsoft.com/office/drawing/2014/main" id="{D89D6FF2-D4AB-12BD-750D-6018333AB14C}"/>
                </a:ext>
              </a:extLst>
            </p:cNvPr>
            <p:cNvSpPr>
              <a:spLocks/>
            </p:cNvSpPr>
            <p:nvPr/>
          </p:nvSpPr>
          <p:spPr bwMode="auto">
            <a:xfrm>
              <a:off x="3523578" y="2415600"/>
              <a:ext cx="677" cy="514"/>
            </a:xfrm>
            <a:custGeom>
              <a:avLst/>
              <a:gdLst>
                <a:gd name="T0" fmla="*/ 673 w 677"/>
                <a:gd name="T1" fmla="*/ 386 h 514"/>
                <a:gd name="T2" fmla="*/ 651 w 677"/>
                <a:gd name="T3" fmla="*/ 315 h 514"/>
                <a:gd name="T4" fmla="*/ 637 w 677"/>
                <a:gd name="T5" fmla="*/ 294 h 514"/>
                <a:gd name="T6" fmla="*/ 576 w 677"/>
                <a:gd name="T7" fmla="*/ 187 h 514"/>
                <a:gd name="T8" fmla="*/ 585 w 677"/>
                <a:gd name="T9" fmla="*/ 190 h 514"/>
                <a:gd name="T10" fmla="*/ 601 w 677"/>
                <a:gd name="T11" fmla="*/ 228 h 514"/>
                <a:gd name="T12" fmla="*/ 599 w 677"/>
                <a:gd name="T13" fmla="*/ 219 h 514"/>
                <a:gd name="T14" fmla="*/ 584 w 677"/>
                <a:gd name="T15" fmla="*/ 177 h 514"/>
                <a:gd name="T16" fmla="*/ 511 w 677"/>
                <a:gd name="T17" fmla="*/ 57 h 514"/>
                <a:gd name="T18" fmla="*/ 491 w 677"/>
                <a:gd name="T19" fmla="*/ 16 h 514"/>
                <a:gd name="T20" fmla="*/ 482 w 677"/>
                <a:gd name="T21" fmla="*/ 7 h 514"/>
                <a:gd name="T22" fmla="*/ 447 w 677"/>
                <a:gd name="T23" fmla="*/ 5 h 514"/>
                <a:gd name="T24" fmla="*/ 451 w 677"/>
                <a:gd name="T25" fmla="*/ 42 h 514"/>
                <a:gd name="T26" fmla="*/ 222 w 677"/>
                <a:gd name="T27" fmla="*/ 43 h 514"/>
                <a:gd name="T28" fmla="*/ 7 w 677"/>
                <a:gd name="T29" fmla="*/ 42 h 514"/>
                <a:gd name="T30" fmla="*/ 20 w 677"/>
                <a:gd name="T31" fmla="*/ 74 h 514"/>
                <a:gd name="T32" fmla="*/ 27 w 677"/>
                <a:gd name="T33" fmla="*/ 94 h 514"/>
                <a:gd name="T34" fmla="*/ 33 w 677"/>
                <a:gd name="T35" fmla="*/ 100 h 514"/>
                <a:gd name="T36" fmla="*/ 44 w 677"/>
                <a:gd name="T37" fmla="*/ 79 h 514"/>
                <a:gd name="T38" fmla="*/ 59 w 677"/>
                <a:gd name="T39" fmla="*/ 86 h 514"/>
                <a:gd name="T40" fmla="*/ 69 w 677"/>
                <a:gd name="T41" fmla="*/ 90 h 514"/>
                <a:gd name="T42" fmla="*/ 106 w 677"/>
                <a:gd name="T43" fmla="*/ 79 h 514"/>
                <a:gd name="T44" fmla="*/ 115 w 677"/>
                <a:gd name="T45" fmla="*/ 83 h 514"/>
                <a:gd name="T46" fmla="*/ 108 w 677"/>
                <a:gd name="T47" fmla="*/ 89 h 514"/>
                <a:gd name="T48" fmla="*/ 152 w 677"/>
                <a:gd name="T49" fmla="*/ 98 h 514"/>
                <a:gd name="T50" fmla="*/ 169 w 677"/>
                <a:gd name="T51" fmla="*/ 94 h 514"/>
                <a:gd name="T52" fmla="*/ 179 w 677"/>
                <a:gd name="T53" fmla="*/ 111 h 514"/>
                <a:gd name="T54" fmla="*/ 170 w 677"/>
                <a:gd name="T55" fmla="*/ 112 h 514"/>
                <a:gd name="T56" fmla="*/ 188 w 677"/>
                <a:gd name="T57" fmla="*/ 122 h 514"/>
                <a:gd name="T58" fmla="*/ 190 w 677"/>
                <a:gd name="T59" fmla="*/ 135 h 514"/>
                <a:gd name="T60" fmla="*/ 204 w 677"/>
                <a:gd name="T61" fmla="*/ 143 h 514"/>
                <a:gd name="T62" fmla="*/ 231 w 677"/>
                <a:gd name="T63" fmla="*/ 129 h 514"/>
                <a:gd name="T64" fmla="*/ 266 w 677"/>
                <a:gd name="T65" fmla="*/ 113 h 514"/>
                <a:gd name="T66" fmla="*/ 269 w 677"/>
                <a:gd name="T67" fmla="*/ 105 h 514"/>
                <a:gd name="T68" fmla="*/ 299 w 677"/>
                <a:gd name="T69" fmla="*/ 92 h 514"/>
                <a:gd name="T70" fmla="*/ 351 w 677"/>
                <a:gd name="T71" fmla="*/ 125 h 514"/>
                <a:gd name="T72" fmla="*/ 383 w 677"/>
                <a:gd name="T73" fmla="*/ 159 h 514"/>
                <a:gd name="T74" fmla="*/ 413 w 677"/>
                <a:gd name="T75" fmla="*/ 180 h 514"/>
                <a:gd name="T76" fmla="*/ 428 w 677"/>
                <a:gd name="T77" fmla="*/ 215 h 514"/>
                <a:gd name="T78" fmla="*/ 424 w 677"/>
                <a:gd name="T79" fmla="*/ 276 h 514"/>
                <a:gd name="T80" fmla="*/ 437 w 677"/>
                <a:gd name="T81" fmla="*/ 297 h 514"/>
                <a:gd name="T82" fmla="*/ 437 w 677"/>
                <a:gd name="T83" fmla="*/ 280 h 514"/>
                <a:gd name="T84" fmla="*/ 447 w 677"/>
                <a:gd name="T85" fmla="*/ 280 h 514"/>
                <a:gd name="T86" fmla="*/ 447 w 677"/>
                <a:gd name="T87" fmla="*/ 314 h 514"/>
                <a:gd name="T88" fmla="*/ 451 w 677"/>
                <a:gd name="T89" fmla="*/ 327 h 514"/>
                <a:gd name="T90" fmla="*/ 480 w 677"/>
                <a:gd name="T91" fmla="*/ 372 h 514"/>
                <a:gd name="T92" fmla="*/ 489 w 677"/>
                <a:gd name="T93" fmla="*/ 363 h 514"/>
                <a:gd name="T94" fmla="*/ 504 w 677"/>
                <a:gd name="T95" fmla="*/ 359 h 514"/>
                <a:gd name="T96" fmla="*/ 506 w 677"/>
                <a:gd name="T97" fmla="*/ 393 h 514"/>
                <a:gd name="T98" fmla="*/ 525 w 677"/>
                <a:gd name="T99" fmla="*/ 377 h 514"/>
                <a:gd name="T100" fmla="*/ 520 w 677"/>
                <a:gd name="T101" fmla="*/ 403 h 514"/>
                <a:gd name="T102" fmla="*/ 541 w 677"/>
                <a:gd name="T103" fmla="*/ 446 h 514"/>
                <a:gd name="T104" fmla="*/ 575 w 677"/>
                <a:gd name="T105" fmla="*/ 453 h 514"/>
                <a:gd name="T106" fmla="*/ 602 w 677"/>
                <a:gd name="T107" fmla="*/ 492 h 514"/>
                <a:gd name="T108" fmla="*/ 608 w 677"/>
                <a:gd name="T109" fmla="*/ 501 h 514"/>
                <a:gd name="T110" fmla="*/ 619 w 677"/>
                <a:gd name="T111" fmla="*/ 510 h 514"/>
                <a:gd name="T112" fmla="*/ 649 w 677"/>
                <a:gd name="T113" fmla="*/ 498 h 514"/>
                <a:gd name="T114" fmla="*/ 663 w 677"/>
                <a:gd name="T115" fmla="*/ 492 h 514"/>
                <a:gd name="T116" fmla="*/ 666 w 677"/>
                <a:gd name="T117" fmla="*/ 459 h 514"/>
                <a:gd name="T118" fmla="*/ 675 w 677"/>
                <a:gd name="T119" fmla="*/ 42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14">
                  <a:moveTo>
                    <a:pt x="677" y="431"/>
                  </a:moveTo>
                  <a:lnTo>
                    <a:pt x="676" y="423"/>
                  </a:lnTo>
                  <a:lnTo>
                    <a:pt x="675" y="411"/>
                  </a:lnTo>
                  <a:lnTo>
                    <a:pt x="675" y="393"/>
                  </a:lnTo>
                  <a:lnTo>
                    <a:pt x="673" y="386"/>
                  </a:lnTo>
                  <a:lnTo>
                    <a:pt x="672" y="359"/>
                  </a:lnTo>
                  <a:lnTo>
                    <a:pt x="666" y="336"/>
                  </a:lnTo>
                  <a:lnTo>
                    <a:pt x="663" y="334"/>
                  </a:lnTo>
                  <a:lnTo>
                    <a:pt x="662" y="327"/>
                  </a:lnTo>
                  <a:lnTo>
                    <a:pt x="651" y="315"/>
                  </a:lnTo>
                  <a:lnTo>
                    <a:pt x="646" y="312"/>
                  </a:lnTo>
                  <a:lnTo>
                    <a:pt x="643" y="314"/>
                  </a:lnTo>
                  <a:lnTo>
                    <a:pt x="645" y="311"/>
                  </a:lnTo>
                  <a:lnTo>
                    <a:pt x="645" y="305"/>
                  </a:lnTo>
                  <a:lnTo>
                    <a:pt x="637" y="294"/>
                  </a:lnTo>
                  <a:lnTo>
                    <a:pt x="628" y="273"/>
                  </a:lnTo>
                  <a:lnTo>
                    <a:pt x="604" y="239"/>
                  </a:lnTo>
                  <a:lnTo>
                    <a:pt x="586" y="211"/>
                  </a:lnTo>
                  <a:lnTo>
                    <a:pt x="584" y="206"/>
                  </a:lnTo>
                  <a:lnTo>
                    <a:pt x="576" y="187"/>
                  </a:lnTo>
                  <a:lnTo>
                    <a:pt x="572" y="176"/>
                  </a:lnTo>
                  <a:lnTo>
                    <a:pt x="575" y="176"/>
                  </a:lnTo>
                  <a:lnTo>
                    <a:pt x="580" y="178"/>
                  </a:lnTo>
                  <a:lnTo>
                    <a:pt x="578" y="185"/>
                  </a:lnTo>
                  <a:lnTo>
                    <a:pt x="585" y="190"/>
                  </a:lnTo>
                  <a:lnTo>
                    <a:pt x="590" y="187"/>
                  </a:lnTo>
                  <a:lnTo>
                    <a:pt x="595" y="191"/>
                  </a:lnTo>
                  <a:lnTo>
                    <a:pt x="597" y="198"/>
                  </a:lnTo>
                  <a:lnTo>
                    <a:pt x="595" y="211"/>
                  </a:lnTo>
                  <a:lnTo>
                    <a:pt x="601" y="228"/>
                  </a:lnTo>
                  <a:lnTo>
                    <a:pt x="612" y="247"/>
                  </a:lnTo>
                  <a:lnTo>
                    <a:pt x="619" y="254"/>
                  </a:lnTo>
                  <a:lnTo>
                    <a:pt x="606" y="236"/>
                  </a:lnTo>
                  <a:lnTo>
                    <a:pt x="603" y="230"/>
                  </a:lnTo>
                  <a:lnTo>
                    <a:pt x="599" y="219"/>
                  </a:lnTo>
                  <a:lnTo>
                    <a:pt x="598" y="207"/>
                  </a:lnTo>
                  <a:lnTo>
                    <a:pt x="602" y="202"/>
                  </a:lnTo>
                  <a:lnTo>
                    <a:pt x="599" y="195"/>
                  </a:lnTo>
                  <a:lnTo>
                    <a:pt x="595" y="189"/>
                  </a:lnTo>
                  <a:lnTo>
                    <a:pt x="584" y="177"/>
                  </a:lnTo>
                  <a:lnTo>
                    <a:pt x="550" y="134"/>
                  </a:lnTo>
                  <a:lnTo>
                    <a:pt x="532" y="103"/>
                  </a:lnTo>
                  <a:lnTo>
                    <a:pt x="522" y="85"/>
                  </a:lnTo>
                  <a:lnTo>
                    <a:pt x="513" y="63"/>
                  </a:lnTo>
                  <a:lnTo>
                    <a:pt x="511" y="57"/>
                  </a:lnTo>
                  <a:lnTo>
                    <a:pt x="504" y="44"/>
                  </a:lnTo>
                  <a:lnTo>
                    <a:pt x="503" y="34"/>
                  </a:lnTo>
                  <a:lnTo>
                    <a:pt x="500" y="27"/>
                  </a:lnTo>
                  <a:lnTo>
                    <a:pt x="494" y="22"/>
                  </a:lnTo>
                  <a:lnTo>
                    <a:pt x="491" y="16"/>
                  </a:lnTo>
                  <a:lnTo>
                    <a:pt x="494" y="20"/>
                  </a:lnTo>
                  <a:lnTo>
                    <a:pt x="495" y="8"/>
                  </a:lnTo>
                  <a:lnTo>
                    <a:pt x="489" y="5"/>
                  </a:lnTo>
                  <a:lnTo>
                    <a:pt x="486" y="5"/>
                  </a:lnTo>
                  <a:lnTo>
                    <a:pt x="482" y="7"/>
                  </a:lnTo>
                  <a:lnTo>
                    <a:pt x="477" y="5"/>
                  </a:lnTo>
                  <a:lnTo>
                    <a:pt x="461" y="3"/>
                  </a:lnTo>
                  <a:lnTo>
                    <a:pt x="455" y="0"/>
                  </a:lnTo>
                  <a:lnTo>
                    <a:pt x="451" y="5"/>
                  </a:lnTo>
                  <a:lnTo>
                    <a:pt x="447" y="5"/>
                  </a:lnTo>
                  <a:lnTo>
                    <a:pt x="446" y="11"/>
                  </a:lnTo>
                  <a:lnTo>
                    <a:pt x="446" y="17"/>
                  </a:lnTo>
                  <a:lnTo>
                    <a:pt x="450" y="22"/>
                  </a:lnTo>
                  <a:lnTo>
                    <a:pt x="451" y="29"/>
                  </a:lnTo>
                  <a:lnTo>
                    <a:pt x="451" y="42"/>
                  </a:lnTo>
                  <a:lnTo>
                    <a:pt x="444" y="46"/>
                  </a:lnTo>
                  <a:lnTo>
                    <a:pt x="439" y="44"/>
                  </a:lnTo>
                  <a:lnTo>
                    <a:pt x="434" y="33"/>
                  </a:lnTo>
                  <a:lnTo>
                    <a:pt x="428" y="29"/>
                  </a:lnTo>
                  <a:lnTo>
                    <a:pt x="222" y="43"/>
                  </a:lnTo>
                  <a:lnTo>
                    <a:pt x="217" y="38"/>
                  </a:lnTo>
                  <a:lnTo>
                    <a:pt x="216" y="31"/>
                  </a:lnTo>
                  <a:lnTo>
                    <a:pt x="208" y="18"/>
                  </a:lnTo>
                  <a:lnTo>
                    <a:pt x="82" y="34"/>
                  </a:lnTo>
                  <a:lnTo>
                    <a:pt x="7" y="42"/>
                  </a:lnTo>
                  <a:lnTo>
                    <a:pt x="2" y="46"/>
                  </a:lnTo>
                  <a:lnTo>
                    <a:pt x="0" y="53"/>
                  </a:lnTo>
                  <a:lnTo>
                    <a:pt x="9" y="65"/>
                  </a:lnTo>
                  <a:lnTo>
                    <a:pt x="15" y="68"/>
                  </a:lnTo>
                  <a:lnTo>
                    <a:pt x="20" y="74"/>
                  </a:lnTo>
                  <a:lnTo>
                    <a:pt x="18" y="83"/>
                  </a:lnTo>
                  <a:lnTo>
                    <a:pt x="19" y="86"/>
                  </a:lnTo>
                  <a:lnTo>
                    <a:pt x="20" y="89"/>
                  </a:lnTo>
                  <a:lnTo>
                    <a:pt x="26" y="91"/>
                  </a:lnTo>
                  <a:lnTo>
                    <a:pt x="27" y="94"/>
                  </a:lnTo>
                  <a:lnTo>
                    <a:pt x="20" y="99"/>
                  </a:lnTo>
                  <a:lnTo>
                    <a:pt x="18" y="105"/>
                  </a:lnTo>
                  <a:lnTo>
                    <a:pt x="22" y="105"/>
                  </a:lnTo>
                  <a:lnTo>
                    <a:pt x="28" y="103"/>
                  </a:lnTo>
                  <a:lnTo>
                    <a:pt x="33" y="100"/>
                  </a:lnTo>
                  <a:lnTo>
                    <a:pt x="39" y="92"/>
                  </a:lnTo>
                  <a:lnTo>
                    <a:pt x="41" y="86"/>
                  </a:lnTo>
                  <a:lnTo>
                    <a:pt x="40" y="83"/>
                  </a:lnTo>
                  <a:lnTo>
                    <a:pt x="40" y="83"/>
                  </a:lnTo>
                  <a:lnTo>
                    <a:pt x="44" y="79"/>
                  </a:lnTo>
                  <a:lnTo>
                    <a:pt x="46" y="87"/>
                  </a:lnTo>
                  <a:lnTo>
                    <a:pt x="50" y="82"/>
                  </a:lnTo>
                  <a:lnTo>
                    <a:pt x="52" y="74"/>
                  </a:lnTo>
                  <a:lnTo>
                    <a:pt x="53" y="81"/>
                  </a:lnTo>
                  <a:lnTo>
                    <a:pt x="59" y="86"/>
                  </a:lnTo>
                  <a:lnTo>
                    <a:pt x="56" y="92"/>
                  </a:lnTo>
                  <a:lnTo>
                    <a:pt x="45" y="94"/>
                  </a:lnTo>
                  <a:lnTo>
                    <a:pt x="44" y="95"/>
                  </a:lnTo>
                  <a:lnTo>
                    <a:pt x="50" y="95"/>
                  </a:lnTo>
                  <a:lnTo>
                    <a:pt x="69" y="90"/>
                  </a:lnTo>
                  <a:lnTo>
                    <a:pt x="84" y="89"/>
                  </a:lnTo>
                  <a:lnTo>
                    <a:pt x="87" y="89"/>
                  </a:lnTo>
                  <a:lnTo>
                    <a:pt x="100" y="77"/>
                  </a:lnTo>
                  <a:lnTo>
                    <a:pt x="101" y="82"/>
                  </a:lnTo>
                  <a:lnTo>
                    <a:pt x="106" y="79"/>
                  </a:lnTo>
                  <a:lnTo>
                    <a:pt x="113" y="78"/>
                  </a:lnTo>
                  <a:lnTo>
                    <a:pt x="123" y="82"/>
                  </a:lnTo>
                  <a:lnTo>
                    <a:pt x="127" y="87"/>
                  </a:lnTo>
                  <a:lnTo>
                    <a:pt x="122" y="86"/>
                  </a:lnTo>
                  <a:lnTo>
                    <a:pt x="115" y="83"/>
                  </a:lnTo>
                  <a:lnTo>
                    <a:pt x="109" y="85"/>
                  </a:lnTo>
                  <a:lnTo>
                    <a:pt x="108" y="89"/>
                  </a:lnTo>
                  <a:lnTo>
                    <a:pt x="96" y="87"/>
                  </a:lnTo>
                  <a:lnTo>
                    <a:pt x="101" y="89"/>
                  </a:lnTo>
                  <a:lnTo>
                    <a:pt x="108" y="89"/>
                  </a:lnTo>
                  <a:lnTo>
                    <a:pt x="132" y="94"/>
                  </a:lnTo>
                  <a:lnTo>
                    <a:pt x="147" y="99"/>
                  </a:lnTo>
                  <a:lnTo>
                    <a:pt x="158" y="107"/>
                  </a:lnTo>
                  <a:lnTo>
                    <a:pt x="158" y="100"/>
                  </a:lnTo>
                  <a:lnTo>
                    <a:pt x="152" y="98"/>
                  </a:lnTo>
                  <a:lnTo>
                    <a:pt x="149" y="92"/>
                  </a:lnTo>
                  <a:lnTo>
                    <a:pt x="154" y="91"/>
                  </a:lnTo>
                  <a:lnTo>
                    <a:pt x="161" y="94"/>
                  </a:lnTo>
                  <a:lnTo>
                    <a:pt x="170" y="87"/>
                  </a:lnTo>
                  <a:lnTo>
                    <a:pt x="169" y="94"/>
                  </a:lnTo>
                  <a:lnTo>
                    <a:pt x="163" y="95"/>
                  </a:lnTo>
                  <a:lnTo>
                    <a:pt x="161" y="100"/>
                  </a:lnTo>
                  <a:lnTo>
                    <a:pt x="170" y="105"/>
                  </a:lnTo>
                  <a:lnTo>
                    <a:pt x="176" y="104"/>
                  </a:lnTo>
                  <a:lnTo>
                    <a:pt x="179" y="111"/>
                  </a:lnTo>
                  <a:lnTo>
                    <a:pt x="186" y="111"/>
                  </a:lnTo>
                  <a:lnTo>
                    <a:pt x="183" y="115"/>
                  </a:lnTo>
                  <a:lnTo>
                    <a:pt x="176" y="111"/>
                  </a:lnTo>
                  <a:lnTo>
                    <a:pt x="163" y="105"/>
                  </a:lnTo>
                  <a:lnTo>
                    <a:pt x="170" y="112"/>
                  </a:lnTo>
                  <a:lnTo>
                    <a:pt x="175" y="115"/>
                  </a:lnTo>
                  <a:lnTo>
                    <a:pt x="178" y="117"/>
                  </a:lnTo>
                  <a:lnTo>
                    <a:pt x="175" y="117"/>
                  </a:lnTo>
                  <a:lnTo>
                    <a:pt x="182" y="120"/>
                  </a:lnTo>
                  <a:lnTo>
                    <a:pt x="188" y="122"/>
                  </a:lnTo>
                  <a:lnTo>
                    <a:pt x="193" y="128"/>
                  </a:lnTo>
                  <a:lnTo>
                    <a:pt x="197" y="134"/>
                  </a:lnTo>
                  <a:lnTo>
                    <a:pt x="199" y="139"/>
                  </a:lnTo>
                  <a:lnTo>
                    <a:pt x="192" y="142"/>
                  </a:lnTo>
                  <a:lnTo>
                    <a:pt x="190" y="135"/>
                  </a:lnTo>
                  <a:lnTo>
                    <a:pt x="190" y="129"/>
                  </a:lnTo>
                  <a:lnTo>
                    <a:pt x="190" y="135"/>
                  </a:lnTo>
                  <a:lnTo>
                    <a:pt x="191" y="142"/>
                  </a:lnTo>
                  <a:lnTo>
                    <a:pt x="197" y="145"/>
                  </a:lnTo>
                  <a:lnTo>
                    <a:pt x="204" y="143"/>
                  </a:lnTo>
                  <a:lnTo>
                    <a:pt x="205" y="142"/>
                  </a:lnTo>
                  <a:lnTo>
                    <a:pt x="218" y="138"/>
                  </a:lnTo>
                  <a:lnTo>
                    <a:pt x="223" y="138"/>
                  </a:lnTo>
                  <a:lnTo>
                    <a:pt x="225" y="134"/>
                  </a:lnTo>
                  <a:lnTo>
                    <a:pt x="231" y="129"/>
                  </a:lnTo>
                  <a:lnTo>
                    <a:pt x="232" y="133"/>
                  </a:lnTo>
                  <a:lnTo>
                    <a:pt x="238" y="132"/>
                  </a:lnTo>
                  <a:lnTo>
                    <a:pt x="256" y="117"/>
                  </a:lnTo>
                  <a:lnTo>
                    <a:pt x="262" y="115"/>
                  </a:lnTo>
                  <a:lnTo>
                    <a:pt x="266" y="113"/>
                  </a:lnTo>
                  <a:lnTo>
                    <a:pt x="273" y="115"/>
                  </a:lnTo>
                  <a:lnTo>
                    <a:pt x="270" y="109"/>
                  </a:lnTo>
                  <a:lnTo>
                    <a:pt x="262" y="105"/>
                  </a:lnTo>
                  <a:lnTo>
                    <a:pt x="271" y="108"/>
                  </a:lnTo>
                  <a:lnTo>
                    <a:pt x="269" y="105"/>
                  </a:lnTo>
                  <a:lnTo>
                    <a:pt x="271" y="99"/>
                  </a:lnTo>
                  <a:lnTo>
                    <a:pt x="277" y="95"/>
                  </a:lnTo>
                  <a:lnTo>
                    <a:pt x="288" y="94"/>
                  </a:lnTo>
                  <a:lnTo>
                    <a:pt x="295" y="92"/>
                  </a:lnTo>
                  <a:lnTo>
                    <a:pt x="299" y="92"/>
                  </a:lnTo>
                  <a:lnTo>
                    <a:pt x="312" y="99"/>
                  </a:lnTo>
                  <a:lnTo>
                    <a:pt x="317" y="100"/>
                  </a:lnTo>
                  <a:lnTo>
                    <a:pt x="330" y="108"/>
                  </a:lnTo>
                  <a:lnTo>
                    <a:pt x="338" y="120"/>
                  </a:lnTo>
                  <a:lnTo>
                    <a:pt x="351" y="125"/>
                  </a:lnTo>
                  <a:lnTo>
                    <a:pt x="353" y="132"/>
                  </a:lnTo>
                  <a:lnTo>
                    <a:pt x="355" y="138"/>
                  </a:lnTo>
                  <a:lnTo>
                    <a:pt x="372" y="150"/>
                  </a:lnTo>
                  <a:lnTo>
                    <a:pt x="377" y="156"/>
                  </a:lnTo>
                  <a:lnTo>
                    <a:pt x="383" y="159"/>
                  </a:lnTo>
                  <a:lnTo>
                    <a:pt x="386" y="164"/>
                  </a:lnTo>
                  <a:lnTo>
                    <a:pt x="392" y="165"/>
                  </a:lnTo>
                  <a:lnTo>
                    <a:pt x="404" y="165"/>
                  </a:lnTo>
                  <a:lnTo>
                    <a:pt x="413" y="173"/>
                  </a:lnTo>
                  <a:lnTo>
                    <a:pt x="413" y="180"/>
                  </a:lnTo>
                  <a:lnTo>
                    <a:pt x="418" y="185"/>
                  </a:lnTo>
                  <a:lnTo>
                    <a:pt x="425" y="187"/>
                  </a:lnTo>
                  <a:lnTo>
                    <a:pt x="425" y="194"/>
                  </a:lnTo>
                  <a:lnTo>
                    <a:pt x="426" y="197"/>
                  </a:lnTo>
                  <a:lnTo>
                    <a:pt x="428" y="215"/>
                  </a:lnTo>
                  <a:lnTo>
                    <a:pt x="429" y="221"/>
                  </a:lnTo>
                  <a:lnTo>
                    <a:pt x="429" y="228"/>
                  </a:lnTo>
                  <a:lnTo>
                    <a:pt x="422" y="258"/>
                  </a:lnTo>
                  <a:lnTo>
                    <a:pt x="424" y="263"/>
                  </a:lnTo>
                  <a:lnTo>
                    <a:pt x="424" y="276"/>
                  </a:lnTo>
                  <a:lnTo>
                    <a:pt x="421" y="285"/>
                  </a:lnTo>
                  <a:lnTo>
                    <a:pt x="425" y="292"/>
                  </a:lnTo>
                  <a:lnTo>
                    <a:pt x="431" y="298"/>
                  </a:lnTo>
                  <a:lnTo>
                    <a:pt x="425" y="289"/>
                  </a:lnTo>
                  <a:lnTo>
                    <a:pt x="437" y="297"/>
                  </a:lnTo>
                  <a:lnTo>
                    <a:pt x="437" y="299"/>
                  </a:lnTo>
                  <a:lnTo>
                    <a:pt x="441" y="293"/>
                  </a:lnTo>
                  <a:lnTo>
                    <a:pt x="444" y="281"/>
                  </a:lnTo>
                  <a:lnTo>
                    <a:pt x="438" y="281"/>
                  </a:lnTo>
                  <a:lnTo>
                    <a:pt x="437" y="280"/>
                  </a:lnTo>
                  <a:lnTo>
                    <a:pt x="437" y="273"/>
                  </a:lnTo>
                  <a:lnTo>
                    <a:pt x="433" y="269"/>
                  </a:lnTo>
                  <a:lnTo>
                    <a:pt x="433" y="268"/>
                  </a:lnTo>
                  <a:lnTo>
                    <a:pt x="446" y="275"/>
                  </a:lnTo>
                  <a:lnTo>
                    <a:pt x="447" y="280"/>
                  </a:lnTo>
                  <a:lnTo>
                    <a:pt x="452" y="275"/>
                  </a:lnTo>
                  <a:lnTo>
                    <a:pt x="457" y="280"/>
                  </a:lnTo>
                  <a:lnTo>
                    <a:pt x="459" y="285"/>
                  </a:lnTo>
                  <a:lnTo>
                    <a:pt x="448" y="303"/>
                  </a:lnTo>
                  <a:lnTo>
                    <a:pt x="447" y="314"/>
                  </a:lnTo>
                  <a:lnTo>
                    <a:pt x="441" y="315"/>
                  </a:lnTo>
                  <a:lnTo>
                    <a:pt x="441" y="320"/>
                  </a:lnTo>
                  <a:lnTo>
                    <a:pt x="435" y="315"/>
                  </a:lnTo>
                  <a:lnTo>
                    <a:pt x="439" y="320"/>
                  </a:lnTo>
                  <a:lnTo>
                    <a:pt x="451" y="327"/>
                  </a:lnTo>
                  <a:lnTo>
                    <a:pt x="455" y="332"/>
                  </a:lnTo>
                  <a:lnTo>
                    <a:pt x="454" y="334"/>
                  </a:lnTo>
                  <a:lnTo>
                    <a:pt x="467" y="357"/>
                  </a:lnTo>
                  <a:lnTo>
                    <a:pt x="470" y="362"/>
                  </a:lnTo>
                  <a:lnTo>
                    <a:pt x="480" y="372"/>
                  </a:lnTo>
                  <a:lnTo>
                    <a:pt x="486" y="373"/>
                  </a:lnTo>
                  <a:lnTo>
                    <a:pt x="491" y="373"/>
                  </a:lnTo>
                  <a:lnTo>
                    <a:pt x="494" y="375"/>
                  </a:lnTo>
                  <a:lnTo>
                    <a:pt x="493" y="368"/>
                  </a:lnTo>
                  <a:lnTo>
                    <a:pt x="489" y="363"/>
                  </a:lnTo>
                  <a:lnTo>
                    <a:pt x="482" y="359"/>
                  </a:lnTo>
                  <a:lnTo>
                    <a:pt x="489" y="359"/>
                  </a:lnTo>
                  <a:lnTo>
                    <a:pt x="493" y="363"/>
                  </a:lnTo>
                  <a:lnTo>
                    <a:pt x="503" y="358"/>
                  </a:lnTo>
                  <a:lnTo>
                    <a:pt x="504" y="359"/>
                  </a:lnTo>
                  <a:lnTo>
                    <a:pt x="498" y="363"/>
                  </a:lnTo>
                  <a:lnTo>
                    <a:pt x="502" y="368"/>
                  </a:lnTo>
                  <a:lnTo>
                    <a:pt x="502" y="381"/>
                  </a:lnTo>
                  <a:lnTo>
                    <a:pt x="503" y="386"/>
                  </a:lnTo>
                  <a:lnTo>
                    <a:pt x="506" y="393"/>
                  </a:lnTo>
                  <a:lnTo>
                    <a:pt x="504" y="397"/>
                  </a:lnTo>
                  <a:lnTo>
                    <a:pt x="511" y="397"/>
                  </a:lnTo>
                  <a:lnTo>
                    <a:pt x="516" y="390"/>
                  </a:lnTo>
                  <a:lnTo>
                    <a:pt x="517" y="384"/>
                  </a:lnTo>
                  <a:lnTo>
                    <a:pt x="525" y="377"/>
                  </a:lnTo>
                  <a:lnTo>
                    <a:pt x="519" y="386"/>
                  </a:lnTo>
                  <a:lnTo>
                    <a:pt x="519" y="393"/>
                  </a:lnTo>
                  <a:lnTo>
                    <a:pt x="513" y="398"/>
                  </a:lnTo>
                  <a:lnTo>
                    <a:pt x="513" y="402"/>
                  </a:lnTo>
                  <a:lnTo>
                    <a:pt x="520" y="403"/>
                  </a:lnTo>
                  <a:lnTo>
                    <a:pt x="525" y="409"/>
                  </a:lnTo>
                  <a:lnTo>
                    <a:pt x="532" y="432"/>
                  </a:lnTo>
                  <a:lnTo>
                    <a:pt x="542" y="444"/>
                  </a:lnTo>
                  <a:lnTo>
                    <a:pt x="546" y="444"/>
                  </a:lnTo>
                  <a:lnTo>
                    <a:pt x="541" y="446"/>
                  </a:lnTo>
                  <a:lnTo>
                    <a:pt x="546" y="449"/>
                  </a:lnTo>
                  <a:lnTo>
                    <a:pt x="552" y="448"/>
                  </a:lnTo>
                  <a:lnTo>
                    <a:pt x="559" y="448"/>
                  </a:lnTo>
                  <a:lnTo>
                    <a:pt x="563" y="449"/>
                  </a:lnTo>
                  <a:lnTo>
                    <a:pt x="575" y="453"/>
                  </a:lnTo>
                  <a:lnTo>
                    <a:pt x="576" y="459"/>
                  </a:lnTo>
                  <a:lnTo>
                    <a:pt x="581" y="463"/>
                  </a:lnTo>
                  <a:lnTo>
                    <a:pt x="589" y="474"/>
                  </a:lnTo>
                  <a:lnTo>
                    <a:pt x="591" y="480"/>
                  </a:lnTo>
                  <a:lnTo>
                    <a:pt x="602" y="492"/>
                  </a:lnTo>
                  <a:lnTo>
                    <a:pt x="607" y="494"/>
                  </a:lnTo>
                  <a:lnTo>
                    <a:pt x="614" y="494"/>
                  </a:lnTo>
                  <a:lnTo>
                    <a:pt x="620" y="498"/>
                  </a:lnTo>
                  <a:lnTo>
                    <a:pt x="616" y="505"/>
                  </a:lnTo>
                  <a:lnTo>
                    <a:pt x="608" y="501"/>
                  </a:lnTo>
                  <a:lnTo>
                    <a:pt x="603" y="496"/>
                  </a:lnTo>
                  <a:lnTo>
                    <a:pt x="598" y="502"/>
                  </a:lnTo>
                  <a:lnTo>
                    <a:pt x="601" y="507"/>
                  </a:lnTo>
                  <a:lnTo>
                    <a:pt x="606" y="514"/>
                  </a:lnTo>
                  <a:lnTo>
                    <a:pt x="619" y="510"/>
                  </a:lnTo>
                  <a:lnTo>
                    <a:pt x="627" y="505"/>
                  </a:lnTo>
                  <a:lnTo>
                    <a:pt x="632" y="506"/>
                  </a:lnTo>
                  <a:lnTo>
                    <a:pt x="638" y="506"/>
                  </a:lnTo>
                  <a:lnTo>
                    <a:pt x="643" y="504"/>
                  </a:lnTo>
                  <a:lnTo>
                    <a:pt x="649" y="498"/>
                  </a:lnTo>
                  <a:lnTo>
                    <a:pt x="654" y="494"/>
                  </a:lnTo>
                  <a:lnTo>
                    <a:pt x="660" y="498"/>
                  </a:lnTo>
                  <a:lnTo>
                    <a:pt x="658" y="494"/>
                  </a:lnTo>
                  <a:lnTo>
                    <a:pt x="664" y="498"/>
                  </a:lnTo>
                  <a:lnTo>
                    <a:pt x="663" y="492"/>
                  </a:lnTo>
                  <a:lnTo>
                    <a:pt x="664" y="485"/>
                  </a:lnTo>
                  <a:lnTo>
                    <a:pt x="668" y="480"/>
                  </a:lnTo>
                  <a:lnTo>
                    <a:pt x="664" y="468"/>
                  </a:lnTo>
                  <a:lnTo>
                    <a:pt x="667" y="464"/>
                  </a:lnTo>
                  <a:lnTo>
                    <a:pt x="666" y="459"/>
                  </a:lnTo>
                  <a:lnTo>
                    <a:pt x="668" y="453"/>
                  </a:lnTo>
                  <a:lnTo>
                    <a:pt x="668" y="448"/>
                  </a:lnTo>
                  <a:lnTo>
                    <a:pt x="673" y="442"/>
                  </a:lnTo>
                  <a:lnTo>
                    <a:pt x="672" y="436"/>
                  </a:lnTo>
                  <a:lnTo>
                    <a:pt x="675" y="429"/>
                  </a:lnTo>
                  <a:lnTo>
                    <a:pt x="677" y="436"/>
                  </a:lnTo>
                  <a:lnTo>
                    <a:pt x="677" y="431"/>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1" name="Freeform 66">
              <a:extLst>
                <a:ext uri="{FF2B5EF4-FFF2-40B4-BE49-F238E27FC236}">
                  <a16:creationId xmlns:a16="http://schemas.microsoft.com/office/drawing/2014/main" id="{851BAEB7-1861-4592-514E-EF3723D8E031}"/>
                </a:ext>
              </a:extLst>
            </p:cNvPr>
            <p:cNvSpPr>
              <a:spLocks/>
            </p:cNvSpPr>
            <p:nvPr/>
          </p:nvSpPr>
          <p:spPr bwMode="auto">
            <a:xfrm>
              <a:off x="3523610" y="2415689"/>
              <a:ext cx="59" cy="13"/>
            </a:xfrm>
            <a:custGeom>
              <a:avLst/>
              <a:gdLst>
                <a:gd name="T0" fmla="*/ 26 w 59"/>
                <a:gd name="T1" fmla="*/ 6 h 13"/>
                <a:gd name="T2" fmla="*/ 20 w 59"/>
                <a:gd name="T3" fmla="*/ 7 h 13"/>
                <a:gd name="T4" fmla="*/ 14 w 59"/>
                <a:gd name="T5" fmla="*/ 10 h 13"/>
                <a:gd name="T6" fmla="*/ 0 w 59"/>
                <a:gd name="T7" fmla="*/ 13 h 13"/>
                <a:gd name="T8" fmla="*/ 7 w 59"/>
                <a:gd name="T9" fmla="*/ 13 h 13"/>
                <a:gd name="T10" fmla="*/ 44 w 59"/>
                <a:gd name="T11" fmla="*/ 2 h 13"/>
                <a:gd name="T12" fmla="*/ 59 w 59"/>
                <a:gd name="T13" fmla="*/ 0 h 13"/>
                <a:gd name="T14" fmla="*/ 52 w 59"/>
                <a:gd name="T15" fmla="*/ 0 h 13"/>
                <a:gd name="T16" fmla="*/ 40 w 59"/>
                <a:gd name="T17" fmla="*/ 2 h 13"/>
                <a:gd name="T18" fmla="*/ 26 w 59"/>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3">
                  <a:moveTo>
                    <a:pt x="26" y="6"/>
                  </a:moveTo>
                  <a:lnTo>
                    <a:pt x="20" y="7"/>
                  </a:lnTo>
                  <a:lnTo>
                    <a:pt x="14" y="10"/>
                  </a:lnTo>
                  <a:lnTo>
                    <a:pt x="0" y="13"/>
                  </a:lnTo>
                  <a:lnTo>
                    <a:pt x="7" y="13"/>
                  </a:lnTo>
                  <a:lnTo>
                    <a:pt x="44" y="2"/>
                  </a:lnTo>
                  <a:lnTo>
                    <a:pt x="59" y="0"/>
                  </a:lnTo>
                  <a:lnTo>
                    <a:pt x="52" y="0"/>
                  </a:lnTo>
                  <a:lnTo>
                    <a:pt x="40" y="2"/>
                  </a:lnTo>
                  <a:lnTo>
                    <a:pt x="26" y="6"/>
                  </a:lnTo>
                  <a:close/>
                </a:path>
              </a:pathLst>
            </a:custGeom>
            <a:grp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grpSp>
      <p:sp>
        <p:nvSpPr>
          <p:cNvPr id="102" name="Freeform 31">
            <a:extLst>
              <a:ext uri="{FF2B5EF4-FFF2-40B4-BE49-F238E27FC236}">
                <a16:creationId xmlns:a16="http://schemas.microsoft.com/office/drawing/2014/main" id="{E440A788-663F-3505-EE68-D2A81F0EE16F}"/>
              </a:ext>
            </a:extLst>
          </p:cNvPr>
          <p:cNvSpPr>
            <a:spLocks noChangeAspect="1" noEditPoints="1"/>
          </p:cNvSpPr>
          <p:nvPr/>
        </p:nvSpPr>
        <p:spPr bwMode="auto">
          <a:xfrm>
            <a:off x="3096954" y="3778441"/>
            <a:ext cx="150028" cy="256032"/>
          </a:xfrm>
          <a:custGeom>
            <a:avLst/>
            <a:gdLst>
              <a:gd name="T0" fmla="*/ 264 w 276"/>
              <a:gd name="T1" fmla="*/ 468 h 479"/>
              <a:gd name="T2" fmla="*/ 276 w 276"/>
              <a:gd name="T3" fmla="*/ 448 h 479"/>
              <a:gd name="T4" fmla="*/ 256 w 276"/>
              <a:gd name="T5" fmla="*/ 5 h 479"/>
              <a:gd name="T6" fmla="*/ 193 w 276"/>
              <a:gd name="T7" fmla="*/ 5 h 479"/>
              <a:gd name="T8" fmla="*/ 88 w 276"/>
              <a:gd name="T9" fmla="*/ 21 h 479"/>
              <a:gd name="T10" fmla="*/ 73 w 276"/>
              <a:gd name="T11" fmla="*/ 27 h 479"/>
              <a:gd name="T12" fmla="*/ 67 w 276"/>
              <a:gd name="T13" fmla="*/ 34 h 479"/>
              <a:gd name="T14" fmla="*/ 67 w 276"/>
              <a:gd name="T15" fmla="*/ 50 h 479"/>
              <a:gd name="T16" fmla="*/ 70 w 276"/>
              <a:gd name="T17" fmla="*/ 57 h 479"/>
              <a:gd name="T18" fmla="*/ 62 w 276"/>
              <a:gd name="T19" fmla="*/ 75 h 479"/>
              <a:gd name="T20" fmla="*/ 54 w 276"/>
              <a:gd name="T21" fmla="*/ 84 h 479"/>
              <a:gd name="T22" fmla="*/ 40 w 276"/>
              <a:gd name="T23" fmla="*/ 90 h 479"/>
              <a:gd name="T24" fmla="*/ 42 w 276"/>
              <a:gd name="T25" fmla="*/ 104 h 479"/>
              <a:gd name="T26" fmla="*/ 34 w 276"/>
              <a:gd name="T27" fmla="*/ 120 h 479"/>
              <a:gd name="T28" fmla="*/ 32 w 276"/>
              <a:gd name="T29" fmla="*/ 135 h 479"/>
              <a:gd name="T30" fmla="*/ 32 w 276"/>
              <a:gd name="T31" fmla="*/ 142 h 479"/>
              <a:gd name="T32" fmla="*/ 20 w 276"/>
              <a:gd name="T33" fmla="*/ 146 h 479"/>
              <a:gd name="T34" fmla="*/ 24 w 276"/>
              <a:gd name="T35" fmla="*/ 162 h 479"/>
              <a:gd name="T36" fmla="*/ 29 w 276"/>
              <a:gd name="T37" fmla="*/ 168 h 479"/>
              <a:gd name="T38" fmla="*/ 29 w 276"/>
              <a:gd name="T39" fmla="*/ 173 h 479"/>
              <a:gd name="T40" fmla="*/ 32 w 276"/>
              <a:gd name="T41" fmla="*/ 188 h 479"/>
              <a:gd name="T42" fmla="*/ 28 w 276"/>
              <a:gd name="T43" fmla="*/ 199 h 479"/>
              <a:gd name="T44" fmla="*/ 25 w 276"/>
              <a:gd name="T45" fmla="*/ 215 h 479"/>
              <a:gd name="T46" fmla="*/ 35 w 276"/>
              <a:gd name="T47" fmla="*/ 219 h 479"/>
              <a:gd name="T48" fmla="*/ 31 w 276"/>
              <a:gd name="T49" fmla="*/ 237 h 479"/>
              <a:gd name="T50" fmla="*/ 34 w 276"/>
              <a:gd name="T51" fmla="*/ 251 h 479"/>
              <a:gd name="T52" fmla="*/ 43 w 276"/>
              <a:gd name="T53" fmla="*/ 262 h 479"/>
              <a:gd name="T54" fmla="*/ 40 w 276"/>
              <a:gd name="T55" fmla="*/ 268 h 479"/>
              <a:gd name="T56" fmla="*/ 54 w 276"/>
              <a:gd name="T57" fmla="*/ 277 h 479"/>
              <a:gd name="T58" fmla="*/ 50 w 276"/>
              <a:gd name="T59" fmla="*/ 280 h 479"/>
              <a:gd name="T60" fmla="*/ 35 w 276"/>
              <a:gd name="T61" fmla="*/ 295 h 479"/>
              <a:gd name="T62" fmla="*/ 42 w 276"/>
              <a:gd name="T63" fmla="*/ 301 h 479"/>
              <a:gd name="T64" fmla="*/ 42 w 276"/>
              <a:gd name="T65" fmla="*/ 307 h 479"/>
              <a:gd name="T66" fmla="*/ 23 w 276"/>
              <a:gd name="T67" fmla="*/ 326 h 479"/>
              <a:gd name="T68" fmla="*/ 19 w 276"/>
              <a:gd name="T69" fmla="*/ 342 h 479"/>
              <a:gd name="T70" fmla="*/ 16 w 276"/>
              <a:gd name="T71" fmla="*/ 353 h 479"/>
              <a:gd name="T72" fmla="*/ 12 w 276"/>
              <a:gd name="T73" fmla="*/ 372 h 479"/>
              <a:gd name="T74" fmla="*/ 8 w 276"/>
              <a:gd name="T75" fmla="*/ 384 h 479"/>
              <a:gd name="T76" fmla="*/ 2 w 276"/>
              <a:gd name="T77" fmla="*/ 399 h 479"/>
              <a:gd name="T78" fmla="*/ 82 w 276"/>
              <a:gd name="T79" fmla="*/ 407 h 479"/>
              <a:gd name="T80" fmla="*/ 159 w 276"/>
              <a:gd name="T81" fmla="*/ 408 h 479"/>
              <a:gd name="T82" fmla="*/ 155 w 276"/>
              <a:gd name="T83" fmla="*/ 438 h 479"/>
              <a:gd name="T84" fmla="*/ 170 w 276"/>
              <a:gd name="T85" fmla="*/ 458 h 479"/>
              <a:gd name="T86" fmla="*/ 177 w 276"/>
              <a:gd name="T87" fmla="*/ 473 h 479"/>
              <a:gd name="T88" fmla="*/ 189 w 276"/>
              <a:gd name="T89" fmla="*/ 477 h 479"/>
              <a:gd name="T90" fmla="*/ 200 w 276"/>
              <a:gd name="T91" fmla="*/ 464 h 479"/>
              <a:gd name="T92" fmla="*/ 204 w 276"/>
              <a:gd name="T93" fmla="*/ 463 h 479"/>
              <a:gd name="T94" fmla="*/ 235 w 276"/>
              <a:gd name="T95" fmla="*/ 454 h 479"/>
              <a:gd name="T96" fmla="*/ 239 w 276"/>
              <a:gd name="T97" fmla="*/ 450 h 479"/>
              <a:gd name="T98" fmla="*/ 258 w 276"/>
              <a:gd name="T99" fmla="*/ 454 h 479"/>
              <a:gd name="T100" fmla="*/ 276 w 276"/>
              <a:gd name="T101" fmla="*/ 45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79">
                <a:moveTo>
                  <a:pt x="251" y="468"/>
                </a:moveTo>
                <a:lnTo>
                  <a:pt x="257" y="469"/>
                </a:lnTo>
                <a:lnTo>
                  <a:pt x="264" y="468"/>
                </a:lnTo>
                <a:lnTo>
                  <a:pt x="251" y="467"/>
                </a:lnTo>
                <a:lnTo>
                  <a:pt x="251" y="468"/>
                </a:lnTo>
                <a:close/>
                <a:moveTo>
                  <a:pt x="276" y="448"/>
                </a:moveTo>
                <a:lnTo>
                  <a:pt x="256" y="303"/>
                </a:lnTo>
                <a:lnTo>
                  <a:pt x="261" y="8"/>
                </a:lnTo>
                <a:lnTo>
                  <a:pt x="256" y="5"/>
                </a:lnTo>
                <a:lnTo>
                  <a:pt x="253" y="0"/>
                </a:lnTo>
                <a:lnTo>
                  <a:pt x="251" y="0"/>
                </a:lnTo>
                <a:lnTo>
                  <a:pt x="193" y="5"/>
                </a:lnTo>
                <a:lnTo>
                  <a:pt x="85" y="13"/>
                </a:lnTo>
                <a:lnTo>
                  <a:pt x="88" y="16"/>
                </a:lnTo>
                <a:lnTo>
                  <a:pt x="88" y="21"/>
                </a:lnTo>
                <a:lnTo>
                  <a:pt x="82" y="27"/>
                </a:lnTo>
                <a:lnTo>
                  <a:pt x="76" y="31"/>
                </a:lnTo>
                <a:lnTo>
                  <a:pt x="73" y="27"/>
                </a:lnTo>
                <a:lnTo>
                  <a:pt x="74" y="40"/>
                </a:lnTo>
                <a:lnTo>
                  <a:pt x="70" y="40"/>
                </a:lnTo>
                <a:lnTo>
                  <a:pt x="67" y="34"/>
                </a:lnTo>
                <a:lnTo>
                  <a:pt x="67" y="43"/>
                </a:lnTo>
                <a:lnTo>
                  <a:pt x="74" y="47"/>
                </a:lnTo>
                <a:lnTo>
                  <a:pt x="67" y="50"/>
                </a:lnTo>
                <a:lnTo>
                  <a:pt x="66" y="43"/>
                </a:lnTo>
                <a:lnTo>
                  <a:pt x="66" y="54"/>
                </a:lnTo>
                <a:lnTo>
                  <a:pt x="70" y="57"/>
                </a:lnTo>
                <a:lnTo>
                  <a:pt x="66" y="65"/>
                </a:lnTo>
                <a:lnTo>
                  <a:pt x="67" y="69"/>
                </a:lnTo>
                <a:lnTo>
                  <a:pt x="62" y="75"/>
                </a:lnTo>
                <a:lnTo>
                  <a:pt x="59" y="77"/>
                </a:lnTo>
                <a:lnTo>
                  <a:pt x="53" y="77"/>
                </a:lnTo>
                <a:lnTo>
                  <a:pt x="54" y="84"/>
                </a:lnTo>
                <a:lnTo>
                  <a:pt x="48" y="89"/>
                </a:lnTo>
                <a:lnTo>
                  <a:pt x="47" y="93"/>
                </a:lnTo>
                <a:lnTo>
                  <a:pt x="40" y="90"/>
                </a:lnTo>
                <a:lnTo>
                  <a:pt x="44" y="96"/>
                </a:lnTo>
                <a:lnTo>
                  <a:pt x="42" y="97"/>
                </a:lnTo>
                <a:lnTo>
                  <a:pt x="42" y="104"/>
                </a:lnTo>
                <a:lnTo>
                  <a:pt x="46" y="109"/>
                </a:lnTo>
                <a:lnTo>
                  <a:pt x="29" y="116"/>
                </a:lnTo>
                <a:lnTo>
                  <a:pt x="34" y="120"/>
                </a:lnTo>
                <a:lnTo>
                  <a:pt x="32" y="127"/>
                </a:lnTo>
                <a:lnTo>
                  <a:pt x="34" y="132"/>
                </a:lnTo>
                <a:lnTo>
                  <a:pt x="32" y="135"/>
                </a:lnTo>
                <a:lnTo>
                  <a:pt x="25" y="135"/>
                </a:lnTo>
                <a:lnTo>
                  <a:pt x="25" y="140"/>
                </a:lnTo>
                <a:lnTo>
                  <a:pt x="32" y="142"/>
                </a:lnTo>
                <a:lnTo>
                  <a:pt x="27" y="146"/>
                </a:lnTo>
                <a:lnTo>
                  <a:pt x="24" y="143"/>
                </a:lnTo>
                <a:lnTo>
                  <a:pt x="20" y="146"/>
                </a:lnTo>
                <a:lnTo>
                  <a:pt x="25" y="153"/>
                </a:lnTo>
                <a:lnTo>
                  <a:pt x="19" y="157"/>
                </a:lnTo>
                <a:lnTo>
                  <a:pt x="24" y="162"/>
                </a:lnTo>
                <a:lnTo>
                  <a:pt x="20" y="169"/>
                </a:lnTo>
                <a:lnTo>
                  <a:pt x="25" y="163"/>
                </a:lnTo>
                <a:lnTo>
                  <a:pt x="29" y="168"/>
                </a:lnTo>
                <a:lnTo>
                  <a:pt x="24" y="172"/>
                </a:lnTo>
                <a:lnTo>
                  <a:pt x="29" y="174"/>
                </a:lnTo>
                <a:lnTo>
                  <a:pt x="29" y="173"/>
                </a:lnTo>
                <a:lnTo>
                  <a:pt x="28" y="178"/>
                </a:lnTo>
                <a:lnTo>
                  <a:pt x="31" y="186"/>
                </a:lnTo>
                <a:lnTo>
                  <a:pt x="32" y="188"/>
                </a:lnTo>
                <a:lnTo>
                  <a:pt x="35" y="197"/>
                </a:lnTo>
                <a:lnTo>
                  <a:pt x="34" y="199"/>
                </a:lnTo>
                <a:lnTo>
                  <a:pt x="28" y="199"/>
                </a:lnTo>
                <a:lnTo>
                  <a:pt x="29" y="204"/>
                </a:lnTo>
                <a:lnTo>
                  <a:pt x="28" y="212"/>
                </a:lnTo>
                <a:lnTo>
                  <a:pt x="25" y="215"/>
                </a:lnTo>
                <a:lnTo>
                  <a:pt x="24" y="222"/>
                </a:lnTo>
                <a:lnTo>
                  <a:pt x="31" y="218"/>
                </a:lnTo>
                <a:lnTo>
                  <a:pt x="35" y="219"/>
                </a:lnTo>
                <a:lnTo>
                  <a:pt x="36" y="224"/>
                </a:lnTo>
                <a:lnTo>
                  <a:pt x="31" y="230"/>
                </a:lnTo>
                <a:lnTo>
                  <a:pt x="31" y="237"/>
                </a:lnTo>
                <a:lnTo>
                  <a:pt x="39" y="241"/>
                </a:lnTo>
                <a:lnTo>
                  <a:pt x="31" y="247"/>
                </a:lnTo>
                <a:lnTo>
                  <a:pt x="34" y="251"/>
                </a:lnTo>
                <a:lnTo>
                  <a:pt x="44" y="250"/>
                </a:lnTo>
                <a:lnTo>
                  <a:pt x="39" y="257"/>
                </a:lnTo>
                <a:lnTo>
                  <a:pt x="43" y="262"/>
                </a:lnTo>
                <a:lnTo>
                  <a:pt x="38" y="261"/>
                </a:lnTo>
                <a:lnTo>
                  <a:pt x="36" y="262"/>
                </a:lnTo>
                <a:lnTo>
                  <a:pt x="40" y="268"/>
                </a:lnTo>
                <a:lnTo>
                  <a:pt x="46" y="270"/>
                </a:lnTo>
                <a:lnTo>
                  <a:pt x="47" y="276"/>
                </a:lnTo>
                <a:lnTo>
                  <a:pt x="54" y="277"/>
                </a:lnTo>
                <a:lnTo>
                  <a:pt x="55" y="278"/>
                </a:lnTo>
                <a:lnTo>
                  <a:pt x="54" y="280"/>
                </a:lnTo>
                <a:lnTo>
                  <a:pt x="50" y="280"/>
                </a:lnTo>
                <a:lnTo>
                  <a:pt x="44" y="287"/>
                </a:lnTo>
                <a:lnTo>
                  <a:pt x="38" y="289"/>
                </a:lnTo>
                <a:lnTo>
                  <a:pt x="35" y="295"/>
                </a:lnTo>
                <a:lnTo>
                  <a:pt x="40" y="296"/>
                </a:lnTo>
                <a:lnTo>
                  <a:pt x="47" y="295"/>
                </a:lnTo>
                <a:lnTo>
                  <a:pt x="42" y="301"/>
                </a:lnTo>
                <a:lnTo>
                  <a:pt x="42" y="304"/>
                </a:lnTo>
                <a:lnTo>
                  <a:pt x="35" y="306"/>
                </a:lnTo>
                <a:lnTo>
                  <a:pt x="42" y="307"/>
                </a:lnTo>
                <a:lnTo>
                  <a:pt x="42" y="308"/>
                </a:lnTo>
                <a:lnTo>
                  <a:pt x="28" y="324"/>
                </a:lnTo>
                <a:lnTo>
                  <a:pt x="23" y="326"/>
                </a:lnTo>
                <a:lnTo>
                  <a:pt x="20" y="333"/>
                </a:lnTo>
                <a:lnTo>
                  <a:pt x="24" y="335"/>
                </a:lnTo>
                <a:lnTo>
                  <a:pt x="19" y="342"/>
                </a:lnTo>
                <a:lnTo>
                  <a:pt x="17" y="348"/>
                </a:lnTo>
                <a:lnTo>
                  <a:pt x="11" y="352"/>
                </a:lnTo>
                <a:lnTo>
                  <a:pt x="16" y="353"/>
                </a:lnTo>
                <a:lnTo>
                  <a:pt x="15" y="354"/>
                </a:lnTo>
                <a:lnTo>
                  <a:pt x="9" y="360"/>
                </a:lnTo>
                <a:lnTo>
                  <a:pt x="12" y="372"/>
                </a:lnTo>
                <a:lnTo>
                  <a:pt x="5" y="373"/>
                </a:lnTo>
                <a:lnTo>
                  <a:pt x="11" y="379"/>
                </a:lnTo>
                <a:lnTo>
                  <a:pt x="8" y="384"/>
                </a:lnTo>
                <a:lnTo>
                  <a:pt x="0" y="385"/>
                </a:lnTo>
                <a:lnTo>
                  <a:pt x="4" y="392"/>
                </a:lnTo>
                <a:lnTo>
                  <a:pt x="2" y="399"/>
                </a:lnTo>
                <a:lnTo>
                  <a:pt x="6" y="404"/>
                </a:lnTo>
                <a:lnTo>
                  <a:pt x="1" y="411"/>
                </a:lnTo>
                <a:lnTo>
                  <a:pt x="82" y="407"/>
                </a:lnTo>
                <a:lnTo>
                  <a:pt x="161" y="400"/>
                </a:lnTo>
                <a:lnTo>
                  <a:pt x="161" y="402"/>
                </a:lnTo>
                <a:lnTo>
                  <a:pt x="159" y="408"/>
                </a:lnTo>
                <a:lnTo>
                  <a:pt x="155" y="421"/>
                </a:lnTo>
                <a:lnTo>
                  <a:pt x="153" y="431"/>
                </a:lnTo>
                <a:lnTo>
                  <a:pt x="155" y="438"/>
                </a:lnTo>
                <a:lnTo>
                  <a:pt x="159" y="444"/>
                </a:lnTo>
                <a:lnTo>
                  <a:pt x="169" y="452"/>
                </a:lnTo>
                <a:lnTo>
                  <a:pt x="170" y="458"/>
                </a:lnTo>
                <a:lnTo>
                  <a:pt x="174" y="465"/>
                </a:lnTo>
                <a:lnTo>
                  <a:pt x="173" y="468"/>
                </a:lnTo>
                <a:lnTo>
                  <a:pt x="177" y="473"/>
                </a:lnTo>
                <a:lnTo>
                  <a:pt x="181" y="476"/>
                </a:lnTo>
                <a:lnTo>
                  <a:pt x="184" y="479"/>
                </a:lnTo>
                <a:lnTo>
                  <a:pt x="189" y="477"/>
                </a:lnTo>
                <a:lnTo>
                  <a:pt x="192" y="472"/>
                </a:lnTo>
                <a:lnTo>
                  <a:pt x="199" y="467"/>
                </a:lnTo>
                <a:lnTo>
                  <a:pt x="200" y="464"/>
                </a:lnTo>
                <a:lnTo>
                  <a:pt x="200" y="463"/>
                </a:lnTo>
                <a:lnTo>
                  <a:pt x="205" y="461"/>
                </a:lnTo>
                <a:lnTo>
                  <a:pt x="204" y="463"/>
                </a:lnTo>
                <a:lnTo>
                  <a:pt x="210" y="463"/>
                </a:lnTo>
                <a:lnTo>
                  <a:pt x="222" y="457"/>
                </a:lnTo>
                <a:lnTo>
                  <a:pt x="235" y="454"/>
                </a:lnTo>
                <a:lnTo>
                  <a:pt x="238" y="453"/>
                </a:lnTo>
                <a:lnTo>
                  <a:pt x="228" y="452"/>
                </a:lnTo>
                <a:lnTo>
                  <a:pt x="239" y="450"/>
                </a:lnTo>
                <a:lnTo>
                  <a:pt x="246" y="456"/>
                </a:lnTo>
                <a:lnTo>
                  <a:pt x="251" y="457"/>
                </a:lnTo>
                <a:lnTo>
                  <a:pt x="258" y="454"/>
                </a:lnTo>
                <a:lnTo>
                  <a:pt x="260" y="453"/>
                </a:lnTo>
                <a:lnTo>
                  <a:pt x="272" y="457"/>
                </a:lnTo>
                <a:lnTo>
                  <a:pt x="276" y="450"/>
                </a:lnTo>
                <a:lnTo>
                  <a:pt x="276" y="448"/>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3" name="Freeform 44">
            <a:extLst>
              <a:ext uri="{FF2B5EF4-FFF2-40B4-BE49-F238E27FC236}">
                <a16:creationId xmlns:a16="http://schemas.microsoft.com/office/drawing/2014/main" id="{FB0BB017-949B-B0E4-D953-EC198E73AB4E}"/>
              </a:ext>
            </a:extLst>
          </p:cNvPr>
          <p:cNvSpPr>
            <a:spLocks noChangeAspect="1"/>
          </p:cNvSpPr>
          <p:nvPr/>
        </p:nvSpPr>
        <p:spPr bwMode="auto">
          <a:xfrm>
            <a:off x="3056814" y="2158762"/>
            <a:ext cx="230308" cy="365760"/>
          </a:xfrm>
          <a:custGeom>
            <a:avLst/>
            <a:gdLst>
              <a:gd name="T0" fmla="*/ 445 w 459"/>
              <a:gd name="T1" fmla="*/ 477 h 743"/>
              <a:gd name="T2" fmla="*/ 429 w 459"/>
              <a:gd name="T3" fmla="*/ 487 h 743"/>
              <a:gd name="T4" fmla="*/ 417 w 459"/>
              <a:gd name="T5" fmla="*/ 489 h 743"/>
              <a:gd name="T6" fmla="*/ 404 w 459"/>
              <a:gd name="T7" fmla="*/ 487 h 743"/>
              <a:gd name="T8" fmla="*/ 379 w 459"/>
              <a:gd name="T9" fmla="*/ 482 h 743"/>
              <a:gd name="T10" fmla="*/ 369 w 459"/>
              <a:gd name="T11" fmla="*/ 489 h 743"/>
              <a:gd name="T12" fmla="*/ 357 w 459"/>
              <a:gd name="T13" fmla="*/ 486 h 743"/>
              <a:gd name="T14" fmla="*/ 338 w 459"/>
              <a:gd name="T15" fmla="*/ 487 h 743"/>
              <a:gd name="T16" fmla="*/ 334 w 459"/>
              <a:gd name="T17" fmla="*/ 494 h 743"/>
              <a:gd name="T18" fmla="*/ 325 w 459"/>
              <a:gd name="T19" fmla="*/ 482 h 743"/>
              <a:gd name="T20" fmla="*/ 322 w 459"/>
              <a:gd name="T21" fmla="*/ 470 h 743"/>
              <a:gd name="T22" fmla="*/ 320 w 459"/>
              <a:gd name="T23" fmla="*/ 452 h 743"/>
              <a:gd name="T24" fmla="*/ 307 w 459"/>
              <a:gd name="T25" fmla="*/ 448 h 743"/>
              <a:gd name="T26" fmla="*/ 300 w 459"/>
              <a:gd name="T27" fmla="*/ 436 h 743"/>
              <a:gd name="T28" fmla="*/ 303 w 459"/>
              <a:gd name="T29" fmla="*/ 421 h 743"/>
              <a:gd name="T30" fmla="*/ 296 w 459"/>
              <a:gd name="T31" fmla="*/ 409 h 743"/>
              <a:gd name="T32" fmla="*/ 289 w 459"/>
              <a:gd name="T33" fmla="*/ 379 h 743"/>
              <a:gd name="T34" fmla="*/ 283 w 459"/>
              <a:gd name="T35" fmla="*/ 360 h 743"/>
              <a:gd name="T36" fmla="*/ 257 w 459"/>
              <a:gd name="T37" fmla="*/ 370 h 743"/>
              <a:gd name="T38" fmla="*/ 245 w 459"/>
              <a:gd name="T39" fmla="*/ 362 h 743"/>
              <a:gd name="T40" fmla="*/ 239 w 459"/>
              <a:gd name="T41" fmla="*/ 354 h 743"/>
              <a:gd name="T42" fmla="*/ 242 w 459"/>
              <a:gd name="T43" fmla="*/ 340 h 743"/>
              <a:gd name="T44" fmla="*/ 251 w 459"/>
              <a:gd name="T45" fmla="*/ 333 h 743"/>
              <a:gd name="T46" fmla="*/ 250 w 459"/>
              <a:gd name="T47" fmla="*/ 314 h 743"/>
              <a:gd name="T48" fmla="*/ 251 w 459"/>
              <a:gd name="T49" fmla="*/ 302 h 743"/>
              <a:gd name="T50" fmla="*/ 258 w 459"/>
              <a:gd name="T51" fmla="*/ 290 h 743"/>
              <a:gd name="T52" fmla="*/ 272 w 459"/>
              <a:gd name="T53" fmla="*/ 257 h 743"/>
              <a:gd name="T54" fmla="*/ 257 w 459"/>
              <a:gd name="T55" fmla="*/ 256 h 743"/>
              <a:gd name="T56" fmla="*/ 253 w 459"/>
              <a:gd name="T57" fmla="*/ 247 h 743"/>
              <a:gd name="T58" fmla="*/ 243 w 459"/>
              <a:gd name="T59" fmla="*/ 240 h 743"/>
              <a:gd name="T60" fmla="*/ 237 w 459"/>
              <a:gd name="T61" fmla="*/ 228 h 743"/>
              <a:gd name="T62" fmla="*/ 232 w 459"/>
              <a:gd name="T63" fmla="*/ 220 h 743"/>
              <a:gd name="T64" fmla="*/ 223 w 459"/>
              <a:gd name="T65" fmla="*/ 199 h 743"/>
              <a:gd name="T66" fmla="*/ 216 w 459"/>
              <a:gd name="T67" fmla="*/ 188 h 743"/>
              <a:gd name="T68" fmla="*/ 204 w 459"/>
              <a:gd name="T69" fmla="*/ 176 h 743"/>
              <a:gd name="T70" fmla="*/ 201 w 459"/>
              <a:gd name="T71" fmla="*/ 163 h 743"/>
              <a:gd name="T72" fmla="*/ 200 w 459"/>
              <a:gd name="T73" fmla="*/ 151 h 743"/>
              <a:gd name="T74" fmla="*/ 193 w 459"/>
              <a:gd name="T75" fmla="*/ 132 h 743"/>
              <a:gd name="T76" fmla="*/ 184 w 459"/>
              <a:gd name="T77" fmla="*/ 110 h 743"/>
              <a:gd name="T78" fmla="*/ 203 w 459"/>
              <a:gd name="T79" fmla="*/ 14 h 743"/>
              <a:gd name="T80" fmla="*/ 139 w 459"/>
              <a:gd name="T81" fmla="*/ 0 h 743"/>
              <a:gd name="T82" fmla="*/ 92 w 459"/>
              <a:gd name="T83" fmla="*/ 224 h 743"/>
              <a:gd name="T84" fmla="*/ 86 w 459"/>
              <a:gd name="T85" fmla="*/ 249 h 743"/>
              <a:gd name="T86" fmla="*/ 88 w 459"/>
              <a:gd name="T87" fmla="*/ 280 h 743"/>
              <a:gd name="T88" fmla="*/ 90 w 459"/>
              <a:gd name="T89" fmla="*/ 295 h 743"/>
              <a:gd name="T90" fmla="*/ 96 w 459"/>
              <a:gd name="T91" fmla="*/ 306 h 743"/>
              <a:gd name="T92" fmla="*/ 111 w 459"/>
              <a:gd name="T93" fmla="*/ 329 h 743"/>
              <a:gd name="T94" fmla="*/ 93 w 459"/>
              <a:gd name="T95" fmla="*/ 352 h 743"/>
              <a:gd name="T96" fmla="*/ 73 w 459"/>
              <a:gd name="T97" fmla="*/ 383 h 743"/>
              <a:gd name="T98" fmla="*/ 69 w 459"/>
              <a:gd name="T99" fmla="*/ 395 h 743"/>
              <a:gd name="T100" fmla="*/ 52 w 459"/>
              <a:gd name="T101" fmla="*/ 408 h 743"/>
              <a:gd name="T102" fmla="*/ 39 w 459"/>
              <a:gd name="T103" fmla="*/ 425 h 743"/>
              <a:gd name="T104" fmla="*/ 36 w 459"/>
              <a:gd name="T105" fmla="*/ 448 h 743"/>
              <a:gd name="T106" fmla="*/ 48 w 459"/>
              <a:gd name="T107" fmla="*/ 455 h 743"/>
              <a:gd name="T108" fmla="*/ 47 w 459"/>
              <a:gd name="T109" fmla="*/ 467 h 743"/>
              <a:gd name="T110" fmla="*/ 42 w 459"/>
              <a:gd name="T111" fmla="*/ 487 h 743"/>
              <a:gd name="T112" fmla="*/ 36 w 459"/>
              <a:gd name="T113" fmla="*/ 494 h 743"/>
              <a:gd name="T114" fmla="*/ 115 w 459"/>
              <a:gd name="T115" fmla="*/ 692 h 743"/>
              <a:gd name="T116" fmla="*/ 238 w 459"/>
              <a:gd name="T117" fmla="*/ 713 h 743"/>
              <a:gd name="T118" fmla="*/ 423 w 459"/>
              <a:gd name="T119" fmla="*/ 743 h 743"/>
              <a:gd name="T120" fmla="*/ 453 w 459"/>
              <a:gd name="T121" fmla="*/ 496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9" h="743">
                <a:moveTo>
                  <a:pt x="449" y="489"/>
                </a:moveTo>
                <a:lnTo>
                  <a:pt x="445" y="477"/>
                </a:lnTo>
                <a:lnTo>
                  <a:pt x="438" y="475"/>
                </a:lnTo>
                <a:lnTo>
                  <a:pt x="429" y="487"/>
                </a:lnTo>
                <a:lnTo>
                  <a:pt x="429" y="493"/>
                </a:lnTo>
                <a:lnTo>
                  <a:pt x="417" y="489"/>
                </a:lnTo>
                <a:lnTo>
                  <a:pt x="411" y="490"/>
                </a:lnTo>
                <a:lnTo>
                  <a:pt x="404" y="487"/>
                </a:lnTo>
                <a:lnTo>
                  <a:pt x="392" y="487"/>
                </a:lnTo>
                <a:lnTo>
                  <a:pt x="379" y="482"/>
                </a:lnTo>
                <a:lnTo>
                  <a:pt x="375" y="483"/>
                </a:lnTo>
                <a:lnTo>
                  <a:pt x="369" y="489"/>
                </a:lnTo>
                <a:lnTo>
                  <a:pt x="362" y="489"/>
                </a:lnTo>
                <a:lnTo>
                  <a:pt x="357" y="486"/>
                </a:lnTo>
                <a:lnTo>
                  <a:pt x="343" y="483"/>
                </a:lnTo>
                <a:lnTo>
                  <a:pt x="338" y="487"/>
                </a:lnTo>
                <a:lnTo>
                  <a:pt x="337" y="493"/>
                </a:lnTo>
                <a:lnTo>
                  <a:pt x="334" y="494"/>
                </a:lnTo>
                <a:lnTo>
                  <a:pt x="329" y="489"/>
                </a:lnTo>
                <a:lnTo>
                  <a:pt x="325" y="482"/>
                </a:lnTo>
                <a:lnTo>
                  <a:pt x="326" y="477"/>
                </a:lnTo>
                <a:lnTo>
                  <a:pt x="322" y="470"/>
                </a:lnTo>
                <a:lnTo>
                  <a:pt x="325" y="464"/>
                </a:lnTo>
                <a:lnTo>
                  <a:pt x="320" y="452"/>
                </a:lnTo>
                <a:lnTo>
                  <a:pt x="314" y="447"/>
                </a:lnTo>
                <a:lnTo>
                  <a:pt x="307" y="448"/>
                </a:lnTo>
                <a:lnTo>
                  <a:pt x="303" y="443"/>
                </a:lnTo>
                <a:lnTo>
                  <a:pt x="300" y="436"/>
                </a:lnTo>
                <a:lnTo>
                  <a:pt x="304" y="428"/>
                </a:lnTo>
                <a:lnTo>
                  <a:pt x="303" y="421"/>
                </a:lnTo>
                <a:lnTo>
                  <a:pt x="301" y="414"/>
                </a:lnTo>
                <a:lnTo>
                  <a:pt x="296" y="409"/>
                </a:lnTo>
                <a:lnTo>
                  <a:pt x="292" y="397"/>
                </a:lnTo>
                <a:lnTo>
                  <a:pt x="289" y="379"/>
                </a:lnTo>
                <a:lnTo>
                  <a:pt x="289" y="367"/>
                </a:lnTo>
                <a:lnTo>
                  <a:pt x="283" y="360"/>
                </a:lnTo>
                <a:lnTo>
                  <a:pt x="283" y="355"/>
                </a:lnTo>
                <a:lnTo>
                  <a:pt x="257" y="370"/>
                </a:lnTo>
                <a:lnTo>
                  <a:pt x="250" y="370"/>
                </a:lnTo>
                <a:lnTo>
                  <a:pt x="245" y="362"/>
                </a:lnTo>
                <a:lnTo>
                  <a:pt x="238" y="359"/>
                </a:lnTo>
                <a:lnTo>
                  <a:pt x="239" y="354"/>
                </a:lnTo>
                <a:lnTo>
                  <a:pt x="245" y="347"/>
                </a:lnTo>
                <a:lnTo>
                  <a:pt x="242" y="340"/>
                </a:lnTo>
                <a:lnTo>
                  <a:pt x="246" y="335"/>
                </a:lnTo>
                <a:lnTo>
                  <a:pt x="251" y="333"/>
                </a:lnTo>
                <a:lnTo>
                  <a:pt x="254" y="321"/>
                </a:lnTo>
                <a:lnTo>
                  <a:pt x="250" y="314"/>
                </a:lnTo>
                <a:lnTo>
                  <a:pt x="254" y="308"/>
                </a:lnTo>
                <a:lnTo>
                  <a:pt x="251" y="302"/>
                </a:lnTo>
                <a:lnTo>
                  <a:pt x="257" y="295"/>
                </a:lnTo>
                <a:lnTo>
                  <a:pt x="258" y="290"/>
                </a:lnTo>
                <a:lnTo>
                  <a:pt x="265" y="276"/>
                </a:lnTo>
                <a:lnTo>
                  <a:pt x="272" y="257"/>
                </a:lnTo>
                <a:lnTo>
                  <a:pt x="266" y="256"/>
                </a:lnTo>
                <a:lnTo>
                  <a:pt x="257" y="256"/>
                </a:lnTo>
                <a:lnTo>
                  <a:pt x="251" y="252"/>
                </a:lnTo>
                <a:lnTo>
                  <a:pt x="253" y="247"/>
                </a:lnTo>
                <a:lnTo>
                  <a:pt x="246" y="247"/>
                </a:lnTo>
                <a:lnTo>
                  <a:pt x="243" y="240"/>
                </a:lnTo>
                <a:lnTo>
                  <a:pt x="238" y="234"/>
                </a:lnTo>
                <a:lnTo>
                  <a:pt x="237" y="228"/>
                </a:lnTo>
                <a:lnTo>
                  <a:pt x="238" y="225"/>
                </a:lnTo>
                <a:lnTo>
                  <a:pt x="232" y="220"/>
                </a:lnTo>
                <a:lnTo>
                  <a:pt x="224" y="206"/>
                </a:lnTo>
                <a:lnTo>
                  <a:pt x="223" y="199"/>
                </a:lnTo>
                <a:lnTo>
                  <a:pt x="219" y="194"/>
                </a:lnTo>
                <a:lnTo>
                  <a:pt x="216" y="188"/>
                </a:lnTo>
                <a:lnTo>
                  <a:pt x="207" y="183"/>
                </a:lnTo>
                <a:lnTo>
                  <a:pt x="204" y="176"/>
                </a:lnTo>
                <a:lnTo>
                  <a:pt x="195" y="164"/>
                </a:lnTo>
                <a:lnTo>
                  <a:pt x="201" y="163"/>
                </a:lnTo>
                <a:lnTo>
                  <a:pt x="197" y="157"/>
                </a:lnTo>
                <a:lnTo>
                  <a:pt x="200" y="151"/>
                </a:lnTo>
                <a:lnTo>
                  <a:pt x="199" y="144"/>
                </a:lnTo>
                <a:lnTo>
                  <a:pt x="193" y="132"/>
                </a:lnTo>
                <a:lnTo>
                  <a:pt x="193" y="129"/>
                </a:lnTo>
                <a:lnTo>
                  <a:pt x="184" y="110"/>
                </a:lnTo>
                <a:lnTo>
                  <a:pt x="203" y="17"/>
                </a:lnTo>
                <a:lnTo>
                  <a:pt x="203" y="14"/>
                </a:lnTo>
                <a:lnTo>
                  <a:pt x="188" y="11"/>
                </a:lnTo>
                <a:lnTo>
                  <a:pt x="139" y="0"/>
                </a:lnTo>
                <a:lnTo>
                  <a:pt x="139" y="4"/>
                </a:lnTo>
                <a:lnTo>
                  <a:pt x="92" y="224"/>
                </a:lnTo>
                <a:lnTo>
                  <a:pt x="90" y="243"/>
                </a:lnTo>
                <a:lnTo>
                  <a:pt x="86" y="249"/>
                </a:lnTo>
                <a:lnTo>
                  <a:pt x="90" y="261"/>
                </a:lnTo>
                <a:lnTo>
                  <a:pt x="88" y="280"/>
                </a:lnTo>
                <a:lnTo>
                  <a:pt x="90" y="287"/>
                </a:lnTo>
                <a:lnTo>
                  <a:pt x="90" y="295"/>
                </a:lnTo>
                <a:lnTo>
                  <a:pt x="94" y="302"/>
                </a:lnTo>
                <a:lnTo>
                  <a:pt x="96" y="306"/>
                </a:lnTo>
                <a:lnTo>
                  <a:pt x="108" y="317"/>
                </a:lnTo>
                <a:lnTo>
                  <a:pt x="111" y="329"/>
                </a:lnTo>
                <a:lnTo>
                  <a:pt x="107" y="336"/>
                </a:lnTo>
                <a:lnTo>
                  <a:pt x="93" y="352"/>
                </a:lnTo>
                <a:lnTo>
                  <a:pt x="84" y="371"/>
                </a:lnTo>
                <a:lnTo>
                  <a:pt x="73" y="383"/>
                </a:lnTo>
                <a:lnTo>
                  <a:pt x="71" y="389"/>
                </a:lnTo>
                <a:lnTo>
                  <a:pt x="69" y="395"/>
                </a:lnTo>
                <a:lnTo>
                  <a:pt x="63" y="401"/>
                </a:lnTo>
                <a:lnTo>
                  <a:pt x="52" y="408"/>
                </a:lnTo>
                <a:lnTo>
                  <a:pt x="44" y="420"/>
                </a:lnTo>
                <a:lnTo>
                  <a:pt x="39" y="425"/>
                </a:lnTo>
                <a:lnTo>
                  <a:pt x="35" y="446"/>
                </a:lnTo>
                <a:lnTo>
                  <a:pt x="36" y="448"/>
                </a:lnTo>
                <a:lnTo>
                  <a:pt x="43" y="451"/>
                </a:lnTo>
                <a:lnTo>
                  <a:pt x="48" y="455"/>
                </a:lnTo>
                <a:lnTo>
                  <a:pt x="52" y="460"/>
                </a:lnTo>
                <a:lnTo>
                  <a:pt x="47" y="467"/>
                </a:lnTo>
                <a:lnTo>
                  <a:pt x="47" y="475"/>
                </a:lnTo>
                <a:lnTo>
                  <a:pt x="42" y="487"/>
                </a:lnTo>
                <a:lnTo>
                  <a:pt x="39" y="490"/>
                </a:lnTo>
                <a:lnTo>
                  <a:pt x="36" y="494"/>
                </a:lnTo>
                <a:lnTo>
                  <a:pt x="0" y="667"/>
                </a:lnTo>
                <a:lnTo>
                  <a:pt x="115" y="692"/>
                </a:lnTo>
                <a:lnTo>
                  <a:pt x="211" y="708"/>
                </a:lnTo>
                <a:lnTo>
                  <a:pt x="238" y="713"/>
                </a:lnTo>
                <a:lnTo>
                  <a:pt x="339" y="731"/>
                </a:lnTo>
                <a:lnTo>
                  <a:pt x="423" y="743"/>
                </a:lnTo>
                <a:lnTo>
                  <a:pt x="459" y="501"/>
                </a:lnTo>
                <a:lnTo>
                  <a:pt x="453" y="496"/>
                </a:lnTo>
                <a:lnTo>
                  <a:pt x="449" y="489"/>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4" name="Freeform 45">
            <a:extLst>
              <a:ext uri="{FF2B5EF4-FFF2-40B4-BE49-F238E27FC236}">
                <a16:creationId xmlns:a16="http://schemas.microsoft.com/office/drawing/2014/main" id="{C32D2ACC-CBF7-D846-D607-4C8B8B7A4798}"/>
              </a:ext>
            </a:extLst>
          </p:cNvPr>
          <p:cNvSpPr>
            <a:spLocks noChangeAspect="1"/>
          </p:cNvSpPr>
          <p:nvPr/>
        </p:nvSpPr>
        <p:spPr bwMode="auto">
          <a:xfrm>
            <a:off x="3045785" y="2578427"/>
            <a:ext cx="252366" cy="256032"/>
          </a:xfrm>
          <a:custGeom>
            <a:avLst/>
            <a:gdLst>
              <a:gd name="T0" fmla="*/ 400 w 423"/>
              <a:gd name="T1" fmla="*/ 256 h 437"/>
              <a:gd name="T2" fmla="*/ 395 w 423"/>
              <a:gd name="T3" fmla="*/ 237 h 437"/>
              <a:gd name="T4" fmla="*/ 383 w 423"/>
              <a:gd name="T5" fmla="*/ 218 h 437"/>
              <a:gd name="T6" fmla="*/ 366 w 423"/>
              <a:gd name="T7" fmla="*/ 203 h 437"/>
              <a:gd name="T8" fmla="*/ 356 w 423"/>
              <a:gd name="T9" fmla="*/ 182 h 437"/>
              <a:gd name="T10" fmla="*/ 335 w 423"/>
              <a:gd name="T11" fmla="*/ 165 h 437"/>
              <a:gd name="T12" fmla="*/ 323 w 423"/>
              <a:gd name="T13" fmla="*/ 156 h 437"/>
              <a:gd name="T14" fmla="*/ 314 w 423"/>
              <a:gd name="T15" fmla="*/ 140 h 437"/>
              <a:gd name="T16" fmla="*/ 299 w 423"/>
              <a:gd name="T17" fmla="*/ 126 h 437"/>
              <a:gd name="T18" fmla="*/ 284 w 423"/>
              <a:gd name="T19" fmla="*/ 114 h 437"/>
              <a:gd name="T20" fmla="*/ 254 w 423"/>
              <a:gd name="T21" fmla="*/ 92 h 437"/>
              <a:gd name="T22" fmla="*/ 228 w 423"/>
              <a:gd name="T23" fmla="*/ 60 h 437"/>
              <a:gd name="T24" fmla="*/ 211 w 423"/>
              <a:gd name="T25" fmla="*/ 49 h 437"/>
              <a:gd name="T26" fmla="*/ 185 w 423"/>
              <a:gd name="T27" fmla="*/ 36 h 437"/>
              <a:gd name="T28" fmla="*/ 196 w 423"/>
              <a:gd name="T29" fmla="*/ 6 h 437"/>
              <a:gd name="T30" fmla="*/ 70 w 423"/>
              <a:gd name="T31" fmla="*/ 18 h 437"/>
              <a:gd name="T32" fmla="*/ 58 w 423"/>
              <a:gd name="T33" fmla="*/ 225 h 437"/>
              <a:gd name="T34" fmla="*/ 66 w 423"/>
              <a:gd name="T35" fmla="*/ 241 h 437"/>
              <a:gd name="T36" fmla="*/ 79 w 423"/>
              <a:gd name="T37" fmla="*/ 263 h 437"/>
              <a:gd name="T38" fmla="*/ 87 w 423"/>
              <a:gd name="T39" fmla="*/ 283 h 437"/>
              <a:gd name="T40" fmla="*/ 79 w 423"/>
              <a:gd name="T41" fmla="*/ 299 h 437"/>
              <a:gd name="T42" fmla="*/ 75 w 423"/>
              <a:gd name="T43" fmla="*/ 331 h 437"/>
              <a:gd name="T44" fmla="*/ 87 w 423"/>
              <a:gd name="T45" fmla="*/ 359 h 437"/>
              <a:gd name="T46" fmla="*/ 85 w 423"/>
              <a:gd name="T47" fmla="*/ 385 h 437"/>
              <a:gd name="T48" fmla="*/ 97 w 423"/>
              <a:gd name="T49" fmla="*/ 406 h 437"/>
              <a:gd name="T50" fmla="*/ 106 w 423"/>
              <a:gd name="T51" fmla="*/ 429 h 437"/>
              <a:gd name="T52" fmla="*/ 332 w 423"/>
              <a:gd name="T53" fmla="*/ 424 h 437"/>
              <a:gd name="T54" fmla="*/ 350 w 423"/>
              <a:gd name="T55" fmla="*/ 433 h 437"/>
              <a:gd name="T56" fmla="*/ 345 w 423"/>
              <a:gd name="T57" fmla="*/ 408 h 437"/>
              <a:gd name="T58" fmla="*/ 350 w 423"/>
              <a:gd name="T59" fmla="*/ 396 h 437"/>
              <a:gd name="T60" fmla="*/ 377 w 423"/>
              <a:gd name="T61" fmla="*/ 396 h 437"/>
              <a:gd name="T62" fmla="*/ 389 w 423"/>
              <a:gd name="T63" fmla="*/ 396 h 437"/>
              <a:gd name="T64" fmla="*/ 387 w 423"/>
              <a:gd name="T65" fmla="*/ 377 h 437"/>
              <a:gd name="T66" fmla="*/ 389 w 423"/>
              <a:gd name="T67" fmla="*/ 364 h 437"/>
              <a:gd name="T68" fmla="*/ 392 w 423"/>
              <a:gd name="T69" fmla="*/ 356 h 437"/>
              <a:gd name="T70" fmla="*/ 392 w 423"/>
              <a:gd name="T71" fmla="*/ 354 h 437"/>
              <a:gd name="T72" fmla="*/ 393 w 423"/>
              <a:gd name="T73" fmla="*/ 336 h 437"/>
              <a:gd name="T74" fmla="*/ 383 w 423"/>
              <a:gd name="T75" fmla="*/ 332 h 437"/>
              <a:gd name="T76" fmla="*/ 395 w 423"/>
              <a:gd name="T77" fmla="*/ 326 h 437"/>
              <a:gd name="T78" fmla="*/ 396 w 423"/>
              <a:gd name="T79" fmla="*/ 317 h 437"/>
              <a:gd name="T80" fmla="*/ 396 w 423"/>
              <a:gd name="T81" fmla="*/ 303 h 437"/>
              <a:gd name="T82" fmla="*/ 404 w 423"/>
              <a:gd name="T83" fmla="*/ 298 h 437"/>
              <a:gd name="T84" fmla="*/ 404 w 423"/>
              <a:gd name="T85" fmla="*/ 293 h 437"/>
              <a:gd name="T86" fmla="*/ 403 w 423"/>
              <a:gd name="T87" fmla="*/ 275 h 437"/>
              <a:gd name="T88" fmla="*/ 415 w 423"/>
              <a:gd name="T89" fmla="*/ 271 h 437"/>
              <a:gd name="T90" fmla="*/ 419 w 423"/>
              <a:gd name="T91" fmla="*/ 26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3" h="437">
                <a:moveTo>
                  <a:pt x="415" y="259"/>
                </a:moveTo>
                <a:lnTo>
                  <a:pt x="412" y="257"/>
                </a:lnTo>
                <a:lnTo>
                  <a:pt x="400" y="256"/>
                </a:lnTo>
                <a:lnTo>
                  <a:pt x="396" y="249"/>
                </a:lnTo>
                <a:lnTo>
                  <a:pt x="395" y="244"/>
                </a:lnTo>
                <a:lnTo>
                  <a:pt x="395" y="237"/>
                </a:lnTo>
                <a:lnTo>
                  <a:pt x="391" y="230"/>
                </a:lnTo>
                <a:lnTo>
                  <a:pt x="388" y="225"/>
                </a:lnTo>
                <a:lnTo>
                  <a:pt x="383" y="218"/>
                </a:lnTo>
                <a:lnTo>
                  <a:pt x="373" y="214"/>
                </a:lnTo>
                <a:lnTo>
                  <a:pt x="368" y="210"/>
                </a:lnTo>
                <a:lnTo>
                  <a:pt x="366" y="203"/>
                </a:lnTo>
                <a:lnTo>
                  <a:pt x="366" y="198"/>
                </a:lnTo>
                <a:lnTo>
                  <a:pt x="362" y="191"/>
                </a:lnTo>
                <a:lnTo>
                  <a:pt x="356" y="182"/>
                </a:lnTo>
                <a:lnTo>
                  <a:pt x="356" y="175"/>
                </a:lnTo>
                <a:lnTo>
                  <a:pt x="342" y="167"/>
                </a:lnTo>
                <a:lnTo>
                  <a:pt x="335" y="165"/>
                </a:lnTo>
                <a:lnTo>
                  <a:pt x="330" y="160"/>
                </a:lnTo>
                <a:lnTo>
                  <a:pt x="330" y="159"/>
                </a:lnTo>
                <a:lnTo>
                  <a:pt x="323" y="156"/>
                </a:lnTo>
                <a:lnTo>
                  <a:pt x="322" y="149"/>
                </a:lnTo>
                <a:lnTo>
                  <a:pt x="315" y="146"/>
                </a:lnTo>
                <a:lnTo>
                  <a:pt x="314" y="140"/>
                </a:lnTo>
                <a:lnTo>
                  <a:pt x="314" y="136"/>
                </a:lnTo>
                <a:lnTo>
                  <a:pt x="308" y="133"/>
                </a:lnTo>
                <a:lnTo>
                  <a:pt x="299" y="126"/>
                </a:lnTo>
                <a:lnTo>
                  <a:pt x="292" y="125"/>
                </a:lnTo>
                <a:lnTo>
                  <a:pt x="288" y="121"/>
                </a:lnTo>
                <a:lnTo>
                  <a:pt x="284" y="114"/>
                </a:lnTo>
                <a:lnTo>
                  <a:pt x="278" y="107"/>
                </a:lnTo>
                <a:lnTo>
                  <a:pt x="266" y="102"/>
                </a:lnTo>
                <a:lnTo>
                  <a:pt x="254" y="92"/>
                </a:lnTo>
                <a:lnTo>
                  <a:pt x="238" y="73"/>
                </a:lnTo>
                <a:lnTo>
                  <a:pt x="235" y="67"/>
                </a:lnTo>
                <a:lnTo>
                  <a:pt x="228" y="60"/>
                </a:lnTo>
                <a:lnTo>
                  <a:pt x="226" y="53"/>
                </a:lnTo>
                <a:lnTo>
                  <a:pt x="219" y="48"/>
                </a:lnTo>
                <a:lnTo>
                  <a:pt x="211" y="49"/>
                </a:lnTo>
                <a:lnTo>
                  <a:pt x="198" y="40"/>
                </a:lnTo>
                <a:lnTo>
                  <a:pt x="192" y="38"/>
                </a:lnTo>
                <a:lnTo>
                  <a:pt x="185" y="36"/>
                </a:lnTo>
                <a:lnTo>
                  <a:pt x="182" y="29"/>
                </a:lnTo>
                <a:lnTo>
                  <a:pt x="185" y="22"/>
                </a:lnTo>
                <a:lnTo>
                  <a:pt x="196" y="6"/>
                </a:lnTo>
                <a:lnTo>
                  <a:pt x="197" y="0"/>
                </a:lnTo>
                <a:lnTo>
                  <a:pt x="101" y="15"/>
                </a:lnTo>
                <a:lnTo>
                  <a:pt x="70" y="18"/>
                </a:lnTo>
                <a:lnTo>
                  <a:pt x="0" y="26"/>
                </a:lnTo>
                <a:lnTo>
                  <a:pt x="29" y="119"/>
                </a:lnTo>
                <a:lnTo>
                  <a:pt x="58" y="225"/>
                </a:lnTo>
                <a:lnTo>
                  <a:pt x="60" y="229"/>
                </a:lnTo>
                <a:lnTo>
                  <a:pt x="62" y="236"/>
                </a:lnTo>
                <a:lnTo>
                  <a:pt x="66" y="241"/>
                </a:lnTo>
                <a:lnTo>
                  <a:pt x="71" y="253"/>
                </a:lnTo>
                <a:lnTo>
                  <a:pt x="78" y="262"/>
                </a:lnTo>
                <a:lnTo>
                  <a:pt x="79" y="263"/>
                </a:lnTo>
                <a:lnTo>
                  <a:pt x="83" y="271"/>
                </a:lnTo>
                <a:lnTo>
                  <a:pt x="82" y="280"/>
                </a:lnTo>
                <a:lnTo>
                  <a:pt x="87" y="283"/>
                </a:lnTo>
                <a:lnTo>
                  <a:pt x="89" y="289"/>
                </a:lnTo>
                <a:lnTo>
                  <a:pt x="83" y="294"/>
                </a:lnTo>
                <a:lnTo>
                  <a:pt x="79" y="299"/>
                </a:lnTo>
                <a:lnTo>
                  <a:pt x="79" y="312"/>
                </a:lnTo>
                <a:lnTo>
                  <a:pt x="78" y="318"/>
                </a:lnTo>
                <a:lnTo>
                  <a:pt x="75" y="331"/>
                </a:lnTo>
                <a:lnTo>
                  <a:pt x="79" y="343"/>
                </a:lnTo>
                <a:lnTo>
                  <a:pt x="85" y="349"/>
                </a:lnTo>
                <a:lnTo>
                  <a:pt x="87" y="359"/>
                </a:lnTo>
                <a:lnTo>
                  <a:pt x="86" y="364"/>
                </a:lnTo>
                <a:lnTo>
                  <a:pt x="86" y="370"/>
                </a:lnTo>
                <a:lnTo>
                  <a:pt x="85" y="385"/>
                </a:lnTo>
                <a:lnTo>
                  <a:pt x="86" y="390"/>
                </a:lnTo>
                <a:lnTo>
                  <a:pt x="92" y="397"/>
                </a:lnTo>
                <a:lnTo>
                  <a:pt x="97" y="406"/>
                </a:lnTo>
                <a:lnTo>
                  <a:pt x="97" y="409"/>
                </a:lnTo>
                <a:lnTo>
                  <a:pt x="105" y="423"/>
                </a:lnTo>
                <a:lnTo>
                  <a:pt x="106" y="429"/>
                </a:lnTo>
                <a:lnTo>
                  <a:pt x="112" y="435"/>
                </a:lnTo>
                <a:lnTo>
                  <a:pt x="326" y="420"/>
                </a:lnTo>
                <a:lnTo>
                  <a:pt x="332" y="424"/>
                </a:lnTo>
                <a:lnTo>
                  <a:pt x="338" y="436"/>
                </a:lnTo>
                <a:lnTo>
                  <a:pt x="343" y="437"/>
                </a:lnTo>
                <a:lnTo>
                  <a:pt x="350" y="433"/>
                </a:lnTo>
                <a:lnTo>
                  <a:pt x="350" y="420"/>
                </a:lnTo>
                <a:lnTo>
                  <a:pt x="349" y="413"/>
                </a:lnTo>
                <a:lnTo>
                  <a:pt x="345" y="408"/>
                </a:lnTo>
                <a:lnTo>
                  <a:pt x="345" y="401"/>
                </a:lnTo>
                <a:lnTo>
                  <a:pt x="346" y="396"/>
                </a:lnTo>
                <a:lnTo>
                  <a:pt x="350" y="396"/>
                </a:lnTo>
                <a:lnTo>
                  <a:pt x="354" y="390"/>
                </a:lnTo>
                <a:lnTo>
                  <a:pt x="361" y="393"/>
                </a:lnTo>
                <a:lnTo>
                  <a:pt x="377" y="396"/>
                </a:lnTo>
                <a:lnTo>
                  <a:pt x="383" y="397"/>
                </a:lnTo>
                <a:lnTo>
                  <a:pt x="387" y="396"/>
                </a:lnTo>
                <a:lnTo>
                  <a:pt x="389" y="396"/>
                </a:lnTo>
                <a:lnTo>
                  <a:pt x="389" y="389"/>
                </a:lnTo>
                <a:lnTo>
                  <a:pt x="385" y="383"/>
                </a:lnTo>
                <a:lnTo>
                  <a:pt x="387" y="377"/>
                </a:lnTo>
                <a:lnTo>
                  <a:pt x="389" y="371"/>
                </a:lnTo>
                <a:lnTo>
                  <a:pt x="385" y="371"/>
                </a:lnTo>
                <a:lnTo>
                  <a:pt x="389" y="364"/>
                </a:lnTo>
                <a:lnTo>
                  <a:pt x="383" y="359"/>
                </a:lnTo>
                <a:lnTo>
                  <a:pt x="389" y="363"/>
                </a:lnTo>
                <a:lnTo>
                  <a:pt x="392" y="356"/>
                </a:lnTo>
                <a:lnTo>
                  <a:pt x="384" y="356"/>
                </a:lnTo>
                <a:lnTo>
                  <a:pt x="387" y="349"/>
                </a:lnTo>
                <a:lnTo>
                  <a:pt x="392" y="354"/>
                </a:lnTo>
                <a:lnTo>
                  <a:pt x="397" y="344"/>
                </a:lnTo>
                <a:lnTo>
                  <a:pt x="399" y="337"/>
                </a:lnTo>
                <a:lnTo>
                  <a:pt x="393" y="336"/>
                </a:lnTo>
                <a:lnTo>
                  <a:pt x="387" y="336"/>
                </a:lnTo>
                <a:lnTo>
                  <a:pt x="381" y="332"/>
                </a:lnTo>
                <a:lnTo>
                  <a:pt x="383" y="332"/>
                </a:lnTo>
                <a:lnTo>
                  <a:pt x="388" y="333"/>
                </a:lnTo>
                <a:lnTo>
                  <a:pt x="395" y="333"/>
                </a:lnTo>
                <a:lnTo>
                  <a:pt x="395" y="326"/>
                </a:lnTo>
                <a:lnTo>
                  <a:pt x="399" y="328"/>
                </a:lnTo>
                <a:lnTo>
                  <a:pt x="403" y="316"/>
                </a:lnTo>
                <a:lnTo>
                  <a:pt x="396" y="317"/>
                </a:lnTo>
                <a:lnTo>
                  <a:pt x="393" y="314"/>
                </a:lnTo>
                <a:lnTo>
                  <a:pt x="399" y="309"/>
                </a:lnTo>
                <a:lnTo>
                  <a:pt x="396" y="303"/>
                </a:lnTo>
                <a:lnTo>
                  <a:pt x="403" y="308"/>
                </a:lnTo>
                <a:lnTo>
                  <a:pt x="406" y="301"/>
                </a:lnTo>
                <a:lnTo>
                  <a:pt x="404" y="298"/>
                </a:lnTo>
                <a:lnTo>
                  <a:pt x="399" y="299"/>
                </a:lnTo>
                <a:lnTo>
                  <a:pt x="397" y="294"/>
                </a:lnTo>
                <a:lnTo>
                  <a:pt x="404" y="293"/>
                </a:lnTo>
                <a:lnTo>
                  <a:pt x="410" y="286"/>
                </a:lnTo>
                <a:lnTo>
                  <a:pt x="403" y="282"/>
                </a:lnTo>
                <a:lnTo>
                  <a:pt x="403" y="275"/>
                </a:lnTo>
                <a:lnTo>
                  <a:pt x="410" y="278"/>
                </a:lnTo>
                <a:lnTo>
                  <a:pt x="415" y="278"/>
                </a:lnTo>
                <a:lnTo>
                  <a:pt x="415" y="271"/>
                </a:lnTo>
                <a:lnTo>
                  <a:pt x="420" y="267"/>
                </a:lnTo>
                <a:lnTo>
                  <a:pt x="423" y="262"/>
                </a:lnTo>
                <a:lnTo>
                  <a:pt x="419" y="260"/>
                </a:lnTo>
                <a:lnTo>
                  <a:pt x="415" y="259"/>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5" name="Freeform 36">
            <a:extLst>
              <a:ext uri="{FF2B5EF4-FFF2-40B4-BE49-F238E27FC236}">
                <a16:creationId xmlns:a16="http://schemas.microsoft.com/office/drawing/2014/main" id="{B774E5E7-AF8A-7C6B-391C-5EAE47B6317E}"/>
              </a:ext>
            </a:extLst>
          </p:cNvPr>
          <p:cNvSpPr>
            <a:spLocks noChangeAspect="1" noEditPoints="1"/>
          </p:cNvSpPr>
          <p:nvPr/>
        </p:nvSpPr>
        <p:spPr bwMode="auto">
          <a:xfrm>
            <a:off x="2989088" y="3517222"/>
            <a:ext cx="365760" cy="173926"/>
          </a:xfrm>
          <a:custGeom>
            <a:avLst/>
            <a:gdLst>
              <a:gd name="T0" fmla="*/ 351 w 351"/>
              <a:gd name="T1" fmla="*/ 120 h 170"/>
              <a:gd name="T2" fmla="*/ 303 w 351"/>
              <a:gd name="T3" fmla="*/ 120 h 170"/>
              <a:gd name="T4" fmla="*/ 126 w 351"/>
              <a:gd name="T5" fmla="*/ 31 h 170"/>
              <a:gd name="T6" fmla="*/ 20 w 351"/>
              <a:gd name="T7" fmla="*/ 93 h 170"/>
              <a:gd name="T8" fmla="*/ 38 w 351"/>
              <a:gd name="T9" fmla="*/ 71 h 170"/>
              <a:gd name="T10" fmla="*/ 54 w 351"/>
              <a:gd name="T11" fmla="*/ 54 h 170"/>
              <a:gd name="T12" fmla="*/ 77 w 351"/>
              <a:gd name="T13" fmla="*/ 54 h 170"/>
              <a:gd name="T14" fmla="*/ 98 w 351"/>
              <a:gd name="T15" fmla="*/ 38 h 170"/>
              <a:gd name="T16" fmla="*/ 123 w 351"/>
              <a:gd name="T17" fmla="*/ 44 h 170"/>
              <a:gd name="T18" fmla="*/ 134 w 351"/>
              <a:gd name="T19" fmla="*/ 65 h 170"/>
              <a:gd name="T20" fmla="*/ 157 w 351"/>
              <a:gd name="T21" fmla="*/ 78 h 170"/>
              <a:gd name="T22" fmla="*/ 177 w 351"/>
              <a:gd name="T23" fmla="*/ 90 h 170"/>
              <a:gd name="T24" fmla="*/ 203 w 351"/>
              <a:gd name="T25" fmla="*/ 96 h 170"/>
              <a:gd name="T26" fmla="*/ 195 w 351"/>
              <a:gd name="T27" fmla="*/ 120 h 170"/>
              <a:gd name="T28" fmla="*/ 187 w 351"/>
              <a:gd name="T29" fmla="*/ 139 h 170"/>
              <a:gd name="T30" fmla="*/ 199 w 351"/>
              <a:gd name="T31" fmla="*/ 142 h 170"/>
              <a:gd name="T32" fmla="*/ 221 w 351"/>
              <a:gd name="T33" fmla="*/ 155 h 170"/>
              <a:gd name="T34" fmla="*/ 230 w 351"/>
              <a:gd name="T35" fmla="*/ 158 h 170"/>
              <a:gd name="T36" fmla="*/ 249 w 351"/>
              <a:gd name="T37" fmla="*/ 161 h 170"/>
              <a:gd name="T38" fmla="*/ 256 w 351"/>
              <a:gd name="T39" fmla="*/ 150 h 170"/>
              <a:gd name="T40" fmla="*/ 230 w 351"/>
              <a:gd name="T41" fmla="*/ 131 h 170"/>
              <a:gd name="T42" fmla="*/ 234 w 351"/>
              <a:gd name="T43" fmla="*/ 134 h 170"/>
              <a:gd name="T44" fmla="*/ 255 w 351"/>
              <a:gd name="T45" fmla="*/ 138 h 170"/>
              <a:gd name="T46" fmla="*/ 237 w 351"/>
              <a:gd name="T47" fmla="*/ 100 h 170"/>
              <a:gd name="T48" fmla="*/ 232 w 351"/>
              <a:gd name="T49" fmla="*/ 77 h 170"/>
              <a:gd name="T50" fmla="*/ 236 w 351"/>
              <a:gd name="T51" fmla="*/ 67 h 170"/>
              <a:gd name="T52" fmla="*/ 234 w 351"/>
              <a:gd name="T53" fmla="*/ 58 h 170"/>
              <a:gd name="T54" fmla="*/ 234 w 351"/>
              <a:gd name="T55" fmla="*/ 43 h 170"/>
              <a:gd name="T56" fmla="*/ 244 w 351"/>
              <a:gd name="T57" fmla="*/ 32 h 170"/>
              <a:gd name="T58" fmla="*/ 251 w 351"/>
              <a:gd name="T59" fmla="*/ 24 h 170"/>
              <a:gd name="T60" fmla="*/ 260 w 351"/>
              <a:gd name="T61" fmla="*/ 23 h 170"/>
              <a:gd name="T62" fmla="*/ 268 w 351"/>
              <a:gd name="T63" fmla="*/ 34 h 170"/>
              <a:gd name="T64" fmla="*/ 248 w 351"/>
              <a:gd name="T65" fmla="*/ 63 h 170"/>
              <a:gd name="T66" fmla="*/ 256 w 351"/>
              <a:gd name="T67" fmla="*/ 70 h 170"/>
              <a:gd name="T68" fmla="*/ 245 w 351"/>
              <a:gd name="T69" fmla="*/ 92 h 170"/>
              <a:gd name="T70" fmla="*/ 259 w 351"/>
              <a:gd name="T71" fmla="*/ 85 h 170"/>
              <a:gd name="T72" fmla="*/ 257 w 351"/>
              <a:gd name="T73" fmla="*/ 93 h 170"/>
              <a:gd name="T74" fmla="*/ 255 w 351"/>
              <a:gd name="T75" fmla="*/ 101 h 170"/>
              <a:gd name="T76" fmla="*/ 274 w 351"/>
              <a:gd name="T77" fmla="*/ 111 h 170"/>
              <a:gd name="T78" fmla="*/ 259 w 351"/>
              <a:gd name="T79" fmla="*/ 119 h 170"/>
              <a:gd name="T80" fmla="*/ 268 w 351"/>
              <a:gd name="T81" fmla="*/ 141 h 170"/>
              <a:gd name="T82" fmla="*/ 283 w 351"/>
              <a:gd name="T83" fmla="*/ 145 h 170"/>
              <a:gd name="T84" fmla="*/ 287 w 351"/>
              <a:gd name="T85" fmla="*/ 142 h 170"/>
              <a:gd name="T86" fmla="*/ 291 w 351"/>
              <a:gd name="T87" fmla="*/ 150 h 170"/>
              <a:gd name="T88" fmla="*/ 307 w 351"/>
              <a:gd name="T89" fmla="*/ 154 h 170"/>
              <a:gd name="T90" fmla="*/ 313 w 351"/>
              <a:gd name="T91" fmla="*/ 166 h 170"/>
              <a:gd name="T92" fmla="*/ 336 w 351"/>
              <a:gd name="T93" fmla="*/ 150 h 170"/>
              <a:gd name="T94" fmla="*/ 343 w 351"/>
              <a:gd name="T95" fmla="*/ 158 h 170"/>
              <a:gd name="T96" fmla="*/ 347 w 351"/>
              <a:gd name="T97" fmla="*/ 15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 h="170">
                <a:moveTo>
                  <a:pt x="341" y="143"/>
                </a:moveTo>
                <a:lnTo>
                  <a:pt x="344" y="131"/>
                </a:lnTo>
                <a:lnTo>
                  <a:pt x="347" y="132"/>
                </a:lnTo>
                <a:lnTo>
                  <a:pt x="351" y="120"/>
                </a:lnTo>
                <a:lnTo>
                  <a:pt x="344" y="115"/>
                </a:lnTo>
                <a:lnTo>
                  <a:pt x="347" y="112"/>
                </a:lnTo>
                <a:lnTo>
                  <a:pt x="348" y="109"/>
                </a:lnTo>
                <a:lnTo>
                  <a:pt x="303" y="120"/>
                </a:lnTo>
                <a:lnTo>
                  <a:pt x="301" y="113"/>
                </a:lnTo>
                <a:lnTo>
                  <a:pt x="290" y="70"/>
                </a:lnTo>
                <a:lnTo>
                  <a:pt x="269" y="0"/>
                </a:lnTo>
                <a:lnTo>
                  <a:pt x="126" y="31"/>
                </a:lnTo>
                <a:lnTo>
                  <a:pt x="0" y="54"/>
                </a:lnTo>
                <a:lnTo>
                  <a:pt x="8" y="105"/>
                </a:lnTo>
                <a:lnTo>
                  <a:pt x="14" y="99"/>
                </a:lnTo>
                <a:lnTo>
                  <a:pt x="20" y="93"/>
                </a:lnTo>
                <a:lnTo>
                  <a:pt x="24" y="86"/>
                </a:lnTo>
                <a:lnTo>
                  <a:pt x="30" y="80"/>
                </a:lnTo>
                <a:lnTo>
                  <a:pt x="33" y="74"/>
                </a:lnTo>
                <a:lnTo>
                  <a:pt x="38" y="71"/>
                </a:lnTo>
                <a:lnTo>
                  <a:pt x="43" y="73"/>
                </a:lnTo>
                <a:lnTo>
                  <a:pt x="52" y="61"/>
                </a:lnTo>
                <a:lnTo>
                  <a:pt x="53" y="54"/>
                </a:lnTo>
                <a:lnTo>
                  <a:pt x="54" y="54"/>
                </a:lnTo>
                <a:lnTo>
                  <a:pt x="61" y="59"/>
                </a:lnTo>
                <a:lnTo>
                  <a:pt x="66" y="61"/>
                </a:lnTo>
                <a:lnTo>
                  <a:pt x="77" y="59"/>
                </a:lnTo>
                <a:lnTo>
                  <a:pt x="77" y="54"/>
                </a:lnTo>
                <a:lnTo>
                  <a:pt x="83" y="47"/>
                </a:lnTo>
                <a:lnTo>
                  <a:pt x="89" y="47"/>
                </a:lnTo>
                <a:lnTo>
                  <a:pt x="94" y="40"/>
                </a:lnTo>
                <a:lnTo>
                  <a:pt x="98" y="38"/>
                </a:lnTo>
                <a:lnTo>
                  <a:pt x="104" y="40"/>
                </a:lnTo>
                <a:lnTo>
                  <a:pt x="110" y="44"/>
                </a:lnTo>
                <a:lnTo>
                  <a:pt x="123" y="43"/>
                </a:lnTo>
                <a:lnTo>
                  <a:pt x="123" y="44"/>
                </a:lnTo>
                <a:lnTo>
                  <a:pt x="122" y="51"/>
                </a:lnTo>
                <a:lnTo>
                  <a:pt x="127" y="53"/>
                </a:lnTo>
                <a:lnTo>
                  <a:pt x="129" y="59"/>
                </a:lnTo>
                <a:lnTo>
                  <a:pt x="134" y="65"/>
                </a:lnTo>
                <a:lnTo>
                  <a:pt x="135" y="67"/>
                </a:lnTo>
                <a:lnTo>
                  <a:pt x="148" y="67"/>
                </a:lnTo>
                <a:lnTo>
                  <a:pt x="154" y="71"/>
                </a:lnTo>
                <a:lnTo>
                  <a:pt x="157" y="78"/>
                </a:lnTo>
                <a:lnTo>
                  <a:pt x="156" y="84"/>
                </a:lnTo>
                <a:lnTo>
                  <a:pt x="163" y="88"/>
                </a:lnTo>
                <a:lnTo>
                  <a:pt x="171" y="88"/>
                </a:lnTo>
                <a:lnTo>
                  <a:pt x="177" y="90"/>
                </a:lnTo>
                <a:lnTo>
                  <a:pt x="183" y="95"/>
                </a:lnTo>
                <a:lnTo>
                  <a:pt x="188" y="96"/>
                </a:lnTo>
                <a:lnTo>
                  <a:pt x="195" y="90"/>
                </a:lnTo>
                <a:lnTo>
                  <a:pt x="203" y="96"/>
                </a:lnTo>
                <a:lnTo>
                  <a:pt x="202" y="101"/>
                </a:lnTo>
                <a:lnTo>
                  <a:pt x="199" y="107"/>
                </a:lnTo>
                <a:lnTo>
                  <a:pt x="200" y="115"/>
                </a:lnTo>
                <a:lnTo>
                  <a:pt x="195" y="120"/>
                </a:lnTo>
                <a:lnTo>
                  <a:pt x="195" y="127"/>
                </a:lnTo>
                <a:lnTo>
                  <a:pt x="191" y="132"/>
                </a:lnTo>
                <a:lnTo>
                  <a:pt x="190" y="134"/>
                </a:lnTo>
                <a:lnTo>
                  <a:pt x="187" y="139"/>
                </a:lnTo>
                <a:lnTo>
                  <a:pt x="188" y="146"/>
                </a:lnTo>
                <a:lnTo>
                  <a:pt x="194" y="153"/>
                </a:lnTo>
                <a:lnTo>
                  <a:pt x="199" y="146"/>
                </a:lnTo>
                <a:lnTo>
                  <a:pt x="199" y="142"/>
                </a:lnTo>
                <a:lnTo>
                  <a:pt x="206" y="139"/>
                </a:lnTo>
                <a:lnTo>
                  <a:pt x="209" y="146"/>
                </a:lnTo>
                <a:lnTo>
                  <a:pt x="214" y="151"/>
                </a:lnTo>
                <a:lnTo>
                  <a:pt x="221" y="155"/>
                </a:lnTo>
                <a:lnTo>
                  <a:pt x="221" y="150"/>
                </a:lnTo>
                <a:lnTo>
                  <a:pt x="222" y="146"/>
                </a:lnTo>
                <a:lnTo>
                  <a:pt x="223" y="153"/>
                </a:lnTo>
                <a:lnTo>
                  <a:pt x="230" y="158"/>
                </a:lnTo>
                <a:lnTo>
                  <a:pt x="237" y="155"/>
                </a:lnTo>
                <a:lnTo>
                  <a:pt x="242" y="157"/>
                </a:lnTo>
                <a:lnTo>
                  <a:pt x="248" y="162"/>
                </a:lnTo>
                <a:lnTo>
                  <a:pt x="249" y="161"/>
                </a:lnTo>
                <a:lnTo>
                  <a:pt x="256" y="162"/>
                </a:lnTo>
                <a:lnTo>
                  <a:pt x="263" y="166"/>
                </a:lnTo>
                <a:lnTo>
                  <a:pt x="264" y="161"/>
                </a:lnTo>
                <a:lnTo>
                  <a:pt x="256" y="150"/>
                </a:lnTo>
                <a:lnTo>
                  <a:pt x="251" y="147"/>
                </a:lnTo>
                <a:lnTo>
                  <a:pt x="244" y="142"/>
                </a:lnTo>
                <a:lnTo>
                  <a:pt x="234" y="136"/>
                </a:lnTo>
                <a:lnTo>
                  <a:pt x="230" y="131"/>
                </a:lnTo>
                <a:lnTo>
                  <a:pt x="226" y="118"/>
                </a:lnTo>
                <a:lnTo>
                  <a:pt x="226" y="115"/>
                </a:lnTo>
                <a:lnTo>
                  <a:pt x="228" y="120"/>
                </a:lnTo>
                <a:lnTo>
                  <a:pt x="234" y="134"/>
                </a:lnTo>
                <a:lnTo>
                  <a:pt x="241" y="138"/>
                </a:lnTo>
                <a:lnTo>
                  <a:pt x="248" y="139"/>
                </a:lnTo>
                <a:lnTo>
                  <a:pt x="251" y="143"/>
                </a:lnTo>
                <a:lnTo>
                  <a:pt x="255" y="138"/>
                </a:lnTo>
                <a:lnTo>
                  <a:pt x="242" y="126"/>
                </a:lnTo>
                <a:lnTo>
                  <a:pt x="238" y="112"/>
                </a:lnTo>
                <a:lnTo>
                  <a:pt x="234" y="105"/>
                </a:lnTo>
                <a:lnTo>
                  <a:pt x="237" y="100"/>
                </a:lnTo>
                <a:lnTo>
                  <a:pt x="234" y="93"/>
                </a:lnTo>
                <a:lnTo>
                  <a:pt x="234" y="82"/>
                </a:lnTo>
                <a:lnTo>
                  <a:pt x="230" y="78"/>
                </a:lnTo>
                <a:lnTo>
                  <a:pt x="232" y="77"/>
                </a:lnTo>
                <a:lnTo>
                  <a:pt x="238" y="78"/>
                </a:lnTo>
                <a:lnTo>
                  <a:pt x="240" y="78"/>
                </a:lnTo>
                <a:lnTo>
                  <a:pt x="234" y="74"/>
                </a:lnTo>
                <a:lnTo>
                  <a:pt x="236" y="67"/>
                </a:lnTo>
                <a:lnTo>
                  <a:pt x="221" y="59"/>
                </a:lnTo>
                <a:lnTo>
                  <a:pt x="228" y="57"/>
                </a:lnTo>
                <a:lnTo>
                  <a:pt x="229" y="58"/>
                </a:lnTo>
                <a:lnTo>
                  <a:pt x="234" y="58"/>
                </a:lnTo>
                <a:lnTo>
                  <a:pt x="229" y="53"/>
                </a:lnTo>
                <a:lnTo>
                  <a:pt x="234" y="54"/>
                </a:lnTo>
                <a:lnTo>
                  <a:pt x="236" y="46"/>
                </a:lnTo>
                <a:lnTo>
                  <a:pt x="234" y="43"/>
                </a:lnTo>
                <a:lnTo>
                  <a:pt x="236" y="39"/>
                </a:lnTo>
                <a:lnTo>
                  <a:pt x="241" y="46"/>
                </a:lnTo>
                <a:lnTo>
                  <a:pt x="241" y="36"/>
                </a:lnTo>
                <a:lnTo>
                  <a:pt x="244" y="32"/>
                </a:lnTo>
                <a:lnTo>
                  <a:pt x="244" y="38"/>
                </a:lnTo>
                <a:lnTo>
                  <a:pt x="251" y="36"/>
                </a:lnTo>
                <a:lnTo>
                  <a:pt x="255" y="31"/>
                </a:lnTo>
                <a:lnTo>
                  <a:pt x="251" y="24"/>
                </a:lnTo>
                <a:lnTo>
                  <a:pt x="252" y="20"/>
                </a:lnTo>
                <a:lnTo>
                  <a:pt x="257" y="19"/>
                </a:lnTo>
                <a:lnTo>
                  <a:pt x="261" y="17"/>
                </a:lnTo>
                <a:lnTo>
                  <a:pt x="260" y="23"/>
                </a:lnTo>
                <a:lnTo>
                  <a:pt x="265" y="19"/>
                </a:lnTo>
                <a:lnTo>
                  <a:pt x="268" y="21"/>
                </a:lnTo>
                <a:lnTo>
                  <a:pt x="260" y="34"/>
                </a:lnTo>
                <a:lnTo>
                  <a:pt x="268" y="34"/>
                </a:lnTo>
                <a:lnTo>
                  <a:pt x="261" y="38"/>
                </a:lnTo>
                <a:lnTo>
                  <a:pt x="256" y="38"/>
                </a:lnTo>
                <a:lnTo>
                  <a:pt x="251" y="44"/>
                </a:lnTo>
                <a:lnTo>
                  <a:pt x="248" y="63"/>
                </a:lnTo>
                <a:lnTo>
                  <a:pt x="252" y="70"/>
                </a:lnTo>
                <a:lnTo>
                  <a:pt x="255" y="63"/>
                </a:lnTo>
                <a:lnTo>
                  <a:pt x="256" y="65"/>
                </a:lnTo>
                <a:lnTo>
                  <a:pt x="256" y="70"/>
                </a:lnTo>
                <a:lnTo>
                  <a:pt x="257" y="73"/>
                </a:lnTo>
                <a:lnTo>
                  <a:pt x="251" y="78"/>
                </a:lnTo>
                <a:lnTo>
                  <a:pt x="245" y="80"/>
                </a:lnTo>
                <a:lnTo>
                  <a:pt x="245" y="92"/>
                </a:lnTo>
                <a:lnTo>
                  <a:pt x="246" y="85"/>
                </a:lnTo>
                <a:lnTo>
                  <a:pt x="252" y="82"/>
                </a:lnTo>
                <a:lnTo>
                  <a:pt x="255" y="80"/>
                </a:lnTo>
                <a:lnTo>
                  <a:pt x="259" y="85"/>
                </a:lnTo>
                <a:lnTo>
                  <a:pt x="264" y="86"/>
                </a:lnTo>
                <a:lnTo>
                  <a:pt x="260" y="92"/>
                </a:lnTo>
                <a:lnTo>
                  <a:pt x="263" y="97"/>
                </a:lnTo>
                <a:lnTo>
                  <a:pt x="257" y="93"/>
                </a:lnTo>
                <a:lnTo>
                  <a:pt x="251" y="96"/>
                </a:lnTo>
                <a:lnTo>
                  <a:pt x="249" y="101"/>
                </a:lnTo>
                <a:lnTo>
                  <a:pt x="253" y="108"/>
                </a:lnTo>
                <a:lnTo>
                  <a:pt x="255" y="101"/>
                </a:lnTo>
                <a:lnTo>
                  <a:pt x="260" y="100"/>
                </a:lnTo>
                <a:lnTo>
                  <a:pt x="264" y="103"/>
                </a:lnTo>
                <a:lnTo>
                  <a:pt x="265" y="108"/>
                </a:lnTo>
                <a:lnTo>
                  <a:pt x="274" y="111"/>
                </a:lnTo>
                <a:lnTo>
                  <a:pt x="280" y="108"/>
                </a:lnTo>
                <a:lnTo>
                  <a:pt x="276" y="113"/>
                </a:lnTo>
                <a:lnTo>
                  <a:pt x="260" y="112"/>
                </a:lnTo>
                <a:lnTo>
                  <a:pt x="259" y="119"/>
                </a:lnTo>
                <a:lnTo>
                  <a:pt x="265" y="116"/>
                </a:lnTo>
                <a:lnTo>
                  <a:pt x="261" y="128"/>
                </a:lnTo>
                <a:lnTo>
                  <a:pt x="261" y="134"/>
                </a:lnTo>
                <a:lnTo>
                  <a:pt x="268" y="141"/>
                </a:lnTo>
                <a:lnTo>
                  <a:pt x="265" y="135"/>
                </a:lnTo>
                <a:lnTo>
                  <a:pt x="272" y="138"/>
                </a:lnTo>
                <a:lnTo>
                  <a:pt x="278" y="143"/>
                </a:lnTo>
                <a:lnTo>
                  <a:pt x="283" y="145"/>
                </a:lnTo>
                <a:lnTo>
                  <a:pt x="282" y="139"/>
                </a:lnTo>
                <a:lnTo>
                  <a:pt x="284" y="132"/>
                </a:lnTo>
                <a:lnTo>
                  <a:pt x="284" y="139"/>
                </a:lnTo>
                <a:lnTo>
                  <a:pt x="287" y="142"/>
                </a:lnTo>
                <a:lnTo>
                  <a:pt x="292" y="128"/>
                </a:lnTo>
                <a:lnTo>
                  <a:pt x="292" y="141"/>
                </a:lnTo>
                <a:lnTo>
                  <a:pt x="297" y="143"/>
                </a:lnTo>
                <a:lnTo>
                  <a:pt x="291" y="150"/>
                </a:lnTo>
                <a:lnTo>
                  <a:pt x="292" y="155"/>
                </a:lnTo>
                <a:lnTo>
                  <a:pt x="298" y="151"/>
                </a:lnTo>
                <a:lnTo>
                  <a:pt x="301" y="155"/>
                </a:lnTo>
                <a:lnTo>
                  <a:pt x="307" y="154"/>
                </a:lnTo>
                <a:lnTo>
                  <a:pt x="305" y="159"/>
                </a:lnTo>
                <a:lnTo>
                  <a:pt x="301" y="166"/>
                </a:lnTo>
                <a:lnTo>
                  <a:pt x="301" y="170"/>
                </a:lnTo>
                <a:lnTo>
                  <a:pt x="313" y="166"/>
                </a:lnTo>
                <a:lnTo>
                  <a:pt x="318" y="166"/>
                </a:lnTo>
                <a:lnTo>
                  <a:pt x="324" y="161"/>
                </a:lnTo>
                <a:lnTo>
                  <a:pt x="337" y="155"/>
                </a:lnTo>
                <a:lnTo>
                  <a:pt x="336" y="150"/>
                </a:lnTo>
                <a:lnTo>
                  <a:pt x="341" y="143"/>
                </a:lnTo>
                <a:close/>
                <a:moveTo>
                  <a:pt x="349" y="132"/>
                </a:moveTo>
                <a:lnTo>
                  <a:pt x="345" y="153"/>
                </a:lnTo>
                <a:lnTo>
                  <a:pt x="343" y="158"/>
                </a:lnTo>
                <a:lnTo>
                  <a:pt x="343" y="165"/>
                </a:lnTo>
                <a:lnTo>
                  <a:pt x="340" y="170"/>
                </a:lnTo>
                <a:lnTo>
                  <a:pt x="344" y="165"/>
                </a:lnTo>
                <a:lnTo>
                  <a:pt x="347" y="151"/>
                </a:lnTo>
                <a:lnTo>
                  <a:pt x="349" y="145"/>
                </a:lnTo>
                <a:lnTo>
                  <a:pt x="351" y="126"/>
                </a:lnTo>
                <a:lnTo>
                  <a:pt x="349" y="13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6" name="Freeform 37">
            <a:extLst>
              <a:ext uri="{FF2B5EF4-FFF2-40B4-BE49-F238E27FC236}">
                <a16:creationId xmlns:a16="http://schemas.microsoft.com/office/drawing/2014/main" id="{69D18CD8-6E79-85E9-2E85-CF68D743F7AA}"/>
              </a:ext>
            </a:extLst>
          </p:cNvPr>
          <p:cNvSpPr>
            <a:spLocks noChangeAspect="1" noEditPoints="1"/>
          </p:cNvSpPr>
          <p:nvPr/>
        </p:nvSpPr>
        <p:spPr bwMode="auto">
          <a:xfrm>
            <a:off x="3077772" y="4895063"/>
            <a:ext cx="188393" cy="274320"/>
          </a:xfrm>
          <a:custGeom>
            <a:avLst/>
            <a:gdLst>
              <a:gd name="T0" fmla="*/ 268 w 303"/>
              <a:gd name="T1" fmla="*/ 204 h 448"/>
              <a:gd name="T2" fmla="*/ 264 w 303"/>
              <a:gd name="T3" fmla="*/ 183 h 448"/>
              <a:gd name="T4" fmla="*/ 255 w 303"/>
              <a:gd name="T5" fmla="*/ 180 h 448"/>
              <a:gd name="T6" fmla="*/ 240 w 303"/>
              <a:gd name="T7" fmla="*/ 173 h 448"/>
              <a:gd name="T8" fmla="*/ 233 w 303"/>
              <a:gd name="T9" fmla="*/ 156 h 448"/>
              <a:gd name="T10" fmla="*/ 225 w 303"/>
              <a:gd name="T11" fmla="*/ 148 h 448"/>
              <a:gd name="T12" fmla="*/ 204 w 303"/>
              <a:gd name="T13" fmla="*/ 145 h 448"/>
              <a:gd name="T14" fmla="*/ 200 w 303"/>
              <a:gd name="T15" fmla="*/ 127 h 448"/>
              <a:gd name="T16" fmla="*/ 165 w 303"/>
              <a:gd name="T17" fmla="*/ 18 h 448"/>
              <a:gd name="T18" fmla="*/ 134 w 303"/>
              <a:gd name="T19" fmla="*/ 1 h 448"/>
              <a:gd name="T20" fmla="*/ 116 w 303"/>
              <a:gd name="T21" fmla="*/ 10 h 448"/>
              <a:gd name="T22" fmla="*/ 99 w 303"/>
              <a:gd name="T23" fmla="*/ 22 h 448"/>
              <a:gd name="T24" fmla="*/ 79 w 303"/>
              <a:gd name="T25" fmla="*/ 20 h 448"/>
              <a:gd name="T26" fmla="*/ 62 w 303"/>
              <a:gd name="T27" fmla="*/ 8 h 448"/>
              <a:gd name="T28" fmla="*/ 33 w 303"/>
              <a:gd name="T29" fmla="*/ 129 h 448"/>
              <a:gd name="T30" fmla="*/ 33 w 303"/>
              <a:gd name="T31" fmla="*/ 167 h 448"/>
              <a:gd name="T32" fmla="*/ 34 w 303"/>
              <a:gd name="T33" fmla="*/ 190 h 448"/>
              <a:gd name="T34" fmla="*/ 19 w 303"/>
              <a:gd name="T35" fmla="*/ 215 h 448"/>
              <a:gd name="T36" fmla="*/ 19 w 303"/>
              <a:gd name="T37" fmla="*/ 226 h 448"/>
              <a:gd name="T38" fmla="*/ 16 w 303"/>
              <a:gd name="T39" fmla="*/ 240 h 448"/>
              <a:gd name="T40" fmla="*/ 0 w 303"/>
              <a:gd name="T41" fmla="*/ 245 h 448"/>
              <a:gd name="T42" fmla="*/ 54 w 303"/>
              <a:gd name="T43" fmla="*/ 407 h 448"/>
              <a:gd name="T44" fmla="*/ 60 w 303"/>
              <a:gd name="T45" fmla="*/ 425 h 448"/>
              <a:gd name="T46" fmla="*/ 73 w 303"/>
              <a:gd name="T47" fmla="*/ 440 h 448"/>
              <a:gd name="T48" fmla="*/ 87 w 303"/>
              <a:gd name="T49" fmla="*/ 441 h 448"/>
              <a:gd name="T50" fmla="*/ 88 w 303"/>
              <a:gd name="T51" fmla="*/ 422 h 448"/>
              <a:gd name="T52" fmla="*/ 96 w 303"/>
              <a:gd name="T53" fmla="*/ 399 h 448"/>
              <a:gd name="T54" fmla="*/ 99 w 303"/>
              <a:gd name="T55" fmla="*/ 379 h 448"/>
              <a:gd name="T56" fmla="*/ 114 w 303"/>
              <a:gd name="T57" fmla="*/ 370 h 448"/>
              <a:gd name="T58" fmla="*/ 118 w 303"/>
              <a:gd name="T59" fmla="*/ 364 h 448"/>
              <a:gd name="T60" fmla="*/ 126 w 303"/>
              <a:gd name="T61" fmla="*/ 371 h 448"/>
              <a:gd name="T62" fmla="*/ 118 w 303"/>
              <a:gd name="T63" fmla="*/ 348 h 448"/>
              <a:gd name="T64" fmla="*/ 121 w 303"/>
              <a:gd name="T65" fmla="*/ 343 h 448"/>
              <a:gd name="T66" fmla="*/ 127 w 303"/>
              <a:gd name="T67" fmla="*/ 349 h 448"/>
              <a:gd name="T68" fmla="*/ 134 w 303"/>
              <a:gd name="T69" fmla="*/ 347 h 448"/>
              <a:gd name="T70" fmla="*/ 137 w 303"/>
              <a:gd name="T71" fmla="*/ 343 h 448"/>
              <a:gd name="T72" fmla="*/ 138 w 303"/>
              <a:gd name="T73" fmla="*/ 341 h 448"/>
              <a:gd name="T74" fmla="*/ 145 w 303"/>
              <a:gd name="T75" fmla="*/ 345 h 448"/>
              <a:gd name="T76" fmla="*/ 154 w 303"/>
              <a:gd name="T77" fmla="*/ 333 h 448"/>
              <a:gd name="T78" fmla="*/ 168 w 303"/>
              <a:gd name="T79" fmla="*/ 322 h 448"/>
              <a:gd name="T80" fmla="*/ 165 w 303"/>
              <a:gd name="T81" fmla="*/ 303 h 448"/>
              <a:gd name="T82" fmla="*/ 164 w 303"/>
              <a:gd name="T83" fmla="*/ 284 h 448"/>
              <a:gd name="T84" fmla="*/ 176 w 303"/>
              <a:gd name="T85" fmla="*/ 275 h 448"/>
              <a:gd name="T86" fmla="*/ 180 w 303"/>
              <a:gd name="T87" fmla="*/ 287 h 448"/>
              <a:gd name="T88" fmla="*/ 199 w 303"/>
              <a:gd name="T89" fmla="*/ 295 h 448"/>
              <a:gd name="T90" fmla="*/ 196 w 303"/>
              <a:gd name="T91" fmla="*/ 275 h 448"/>
              <a:gd name="T92" fmla="*/ 207 w 303"/>
              <a:gd name="T93" fmla="*/ 269 h 448"/>
              <a:gd name="T94" fmla="*/ 226 w 303"/>
              <a:gd name="T95" fmla="*/ 275 h 448"/>
              <a:gd name="T96" fmla="*/ 230 w 303"/>
              <a:gd name="T97" fmla="*/ 260 h 448"/>
              <a:gd name="T98" fmla="*/ 234 w 303"/>
              <a:gd name="T99" fmla="*/ 265 h 448"/>
              <a:gd name="T100" fmla="*/ 237 w 303"/>
              <a:gd name="T101" fmla="*/ 246 h 448"/>
              <a:gd name="T102" fmla="*/ 246 w 303"/>
              <a:gd name="T103" fmla="*/ 246 h 448"/>
              <a:gd name="T104" fmla="*/ 259 w 303"/>
              <a:gd name="T105" fmla="*/ 238 h 448"/>
              <a:gd name="T106" fmla="*/ 265 w 303"/>
              <a:gd name="T107" fmla="*/ 236 h 448"/>
              <a:gd name="T108" fmla="*/ 276 w 303"/>
              <a:gd name="T109" fmla="*/ 225 h 448"/>
              <a:gd name="T110" fmla="*/ 278 w 303"/>
              <a:gd name="T111" fmla="*/ 202 h 448"/>
              <a:gd name="T112" fmla="*/ 203 w 303"/>
              <a:gd name="T113" fmla="*/ 283 h 448"/>
              <a:gd name="T114" fmla="*/ 219 w 303"/>
              <a:gd name="T115" fmla="*/ 276 h 448"/>
              <a:gd name="T116" fmla="*/ 299 w 303"/>
              <a:gd name="T117" fmla="*/ 206 h 448"/>
              <a:gd name="T118" fmla="*/ 295 w 303"/>
              <a:gd name="T119" fmla="*/ 218 h 448"/>
              <a:gd name="T120" fmla="*/ 303 w 303"/>
              <a:gd name="T121" fmla="*/ 21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3" h="448">
                <a:moveTo>
                  <a:pt x="279" y="204"/>
                </a:moveTo>
                <a:lnTo>
                  <a:pt x="273" y="210"/>
                </a:lnTo>
                <a:lnTo>
                  <a:pt x="268" y="204"/>
                </a:lnTo>
                <a:lnTo>
                  <a:pt x="276" y="195"/>
                </a:lnTo>
                <a:lnTo>
                  <a:pt x="264" y="183"/>
                </a:lnTo>
                <a:lnTo>
                  <a:pt x="264" y="183"/>
                </a:lnTo>
                <a:lnTo>
                  <a:pt x="263" y="181"/>
                </a:lnTo>
                <a:lnTo>
                  <a:pt x="259" y="180"/>
                </a:lnTo>
                <a:lnTo>
                  <a:pt x="255" y="180"/>
                </a:lnTo>
                <a:lnTo>
                  <a:pt x="249" y="186"/>
                </a:lnTo>
                <a:lnTo>
                  <a:pt x="242" y="180"/>
                </a:lnTo>
                <a:lnTo>
                  <a:pt x="240" y="173"/>
                </a:lnTo>
                <a:lnTo>
                  <a:pt x="240" y="167"/>
                </a:lnTo>
                <a:lnTo>
                  <a:pt x="234" y="161"/>
                </a:lnTo>
                <a:lnTo>
                  <a:pt x="233" y="156"/>
                </a:lnTo>
                <a:lnTo>
                  <a:pt x="234" y="149"/>
                </a:lnTo>
                <a:lnTo>
                  <a:pt x="230" y="145"/>
                </a:lnTo>
                <a:lnTo>
                  <a:pt x="225" y="148"/>
                </a:lnTo>
                <a:lnTo>
                  <a:pt x="218" y="148"/>
                </a:lnTo>
                <a:lnTo>
                  <a:pt x="211" y="144"/>
                </a:lnTo>
                <a:lnTo>
                  <a:pt x="204" y="145"/>
                </a:lnTo>
                <a:lnTo>
                  <a:pt x="203" y="138"/>
                </a:lnTo>
                <a:lnTo>
                  <a:pt x="203" y="133"/>
                </a:lnTo>
                <a:lnTo>
                  <a:pt x="200" y="127"/>
                </a:lnTo>
                <a:lnTo>
                  <a:pt x="200" y="121"/>
                </a:lnTo>
                <a:lnTo>
                  <a:pt x="192" y="100"/>
                </a:lnTo>
                <a:lnTo>
                  <a:pt x="165" y="18"/>
                </a:lnTo>
                <a:lnTo>
                  <a:pt x="160" y="16"/>
                </a:lnTo>
                <a:lnTo>
                  <a:pt x="148" y="7"/>
                </a:lnTo>
                <a:lnTo>
                  <a:pt x="134" y="1"/>
                </a:lnTo>
                <a:lnTo>
                  <a:pt x="129" y="0"/>
                </a:lnTo>
                <a:lnTo>
                  <a:pt x="121" y="3"/>
                </a:lnTo>
                <a:lnTo>
                  <a:pt x="116" y="10"/>
                </a:lnTo>
                <a:lnTo>
                  <a:pt x="110" y="12"/>
                </a:lnTo>
                <a:lnTo>
                  <a:pt x="104" y="19"/>
                </a:lnTo>
                <a:lnTo>
                  <a:pt x="99" y="22"/>
                </a:lnTo>
                <a:lnTo>
                  <a:pt x="92" y="27"/>
                </a:lnTo>
                <a:lnTo>
                  <a:pt x="85" y="26"/>
                </a:lnTo>
                <a:lnTo>
                  <a:pt x="79" y="20"/>
                </a:lnTo>
                <a:lnTo>
                  <a:pt x="74" y="8"/>
                </a:lnTo>
                <a:lnTo>
                  <a:pt x="69" y="7"/>
                </a:lnTo>
                <a:lnTo>
                  <a:pt x="62" y="8"/>
                </a:lnTo>
                <a:lnTo>
                  <a:pt x="34" y="94"/>
                </a:lnTo>
                <a:lnTo>
                  <a:pt x="38" y="119"/>
                </a:lnTo>
                <a:lnTo>
                  <a:pt x="33" y="129"/>
                </a:lnTo>
                <a:lnTo>
                  <a:pt x="30" y="148"/>
                </a:lnTo>
                <a:lnTo>
                  <a:pt x="33" y="153"/>
                </a:lnTo>
                <a:lnTo>
                  <a:pt x="33" y="167"/>
                </a:lnTo>
                <a:lnTo>
                  <a:pt x="38" y="172"/>
                </a:lnTo>
                <a:lnTo>
                  <a:pt x="31" y="186"/>
                </a:lnTo>
                <a:lnTo>
                  <a:pt x="34" y="190"/>
                </a:lnTo>
                <a:lnTo>
                  <a:pt x="24" y="203"/>
                </a:lnTo>
                <a:lnTo>
                  <a:pt x="20" y="209"/>
                </a:lnTo>
                <a:lnTo>
                  <a:pt x="19" y="215"/>
                </a:lnTo>
                <a:lnTo>
                  <a:pt x="18" y="217"/>
                </a:lnTo>
                <a:lnTo>
                  <a:pt x="24" y="229"/>
                </a:lnTo>
                <a:lnTo>
                  <a:pt x="19" y="226"/>
                </a:lnTo>
                <a:lnTo>
                  <a:pt x="16" y="227"/>
                </a:lnTo>
                <a:lnTo>
                  <a:pt x="16" y="233"/>
                </a:lnTo>
                <a:lnTo>
                  <a:pt x="16" y="240"/>
                </a:lnTo>
                <a:lnTo>
                  <a:pt x="11" y="241"/>
                </a:lnTo>
                <a:lnTo>
                  <a:pt x="5" y="238"/>
                </a:lnTo>
                <a:lnTo>
                  <a:pt x="0" y="245"/>
                </a:lnTo>
                <a:lnTo>
                  <a:pt x="1" y="248"/>
                </a:lnTo>
                <a:lnTo>
                  <a:pt x="47" y="389"/>
                </a:lnTo>
                <a:lnTo>
                  <a:pt x="54" y="407"/>
                </a:lnTo>
                <a:lnTo>
                  <a:pt x="54" y="413"/>
                </a:lnTo>
                <a:lnTo>
                  <a:pt x="57" y="420"/>
                </a:lnTo>
                <a:lnTo>
                  <a:pt x="60" y="425"/>
                </a:lnTo>
                <a:lnTo>
                  <a:pt x="65" y="430"/>
                </a:lnTo>
                <a:lnTo>
                  <a:pt x="72" y="435"/>
                </a:lnTo>
                <a:lnTo>
                  <a:pt x="73" y="440"/>
                </a:lnTo>
                <a:lnTo>
                  <a:pt x="79" y="447"/>
                </a:lnTo>
                <a:lnTo>
                  <a:pt x="81" y="448"/>
                </a:lnTo>
                <a:lnTo>
                  <a:pt x="87" y="441"/>
                </a:lnTo>
                <a:lnTo>
                  <a:pt x="89" y="435"/>
                </a:lnTo>
                <a:lnTo>
                  <a:pt x="88" y="429"/>
                </a:lnTo>
                <a:lnTo>
                  <a:pt x="88" y="422"/>
                </a:lnTo>
                <a:lnTo>
                  <a:pt x="93" y="417"/>
                </a:lnTo>
                <a:lnTo>
                  <a:pt x="99" y="405"/>
                </a:lnTo>
                <a:lnTo>
                  <a:pt x="96" y="399"/>
                </a:lnTo>
                <a:lnTo>
                  <a:pt x="104" y="386"/>
                </a:lnTo>
                <a:lnTo>
                  <a:pt x="100" y="384"/>
                </a:lnTo>
                <a:lnTo>
                  <a:pt x="99" y="379"/>
                </a:lnTo>
                <a:lnTo>
                  <a:pt x="102" y="372"/>
                </a:lnTo>
                <a:lnTo>
                  <a:pt x="111" y="359"/>
                </a:lnTo>
                <a:lnTo>
                  <a:pt x="114" y="370"/>
                </a:lnTo>
                <a:lnTo>
                  <a:pt x="114" y="364"/>
                </a:lnTo>
                <a:lnTo>
                  <a:pt x="115" y="370"/>
                </a:lnTo>
                <a:lnTo>
                  <a:pt x="118" y="364"/>
                </a:lnTo>
                <a:lnTo>
                  <a:pt x="119" y="357"/>
                </a:lnTo>
                <a:lnTo>
                  <a:pt x="122" y="359"/>
                </a:lnTo>
                <a:lnTo>
                  <a:pt x="126" y="371"/>
                </a:lnTo>
                <a:lnTo>
                  <a:pt x="129" y="364"/>
                </a:lnTo>
                <a:lnTo>
                  <a:pt x="119" y="345"/>
                </a:lnTo>
                <a:lnTo>
                  <a:pt x="118" y="348"/>
                </a:lnTo>
                <a:lnTo>
                  <a:pt x="118" y="341"/>
                </a:lnTo>
                <a:lnTo>
                  <a:pt x="121" y="336"/>
                </a:lnTo>
                <a:lnTo>
                  <a:pt x="121" y="343"/>
                </a:lnTo>
                <a:lnTo>
                  <a:pt x="129" y="363"/>
                </a:lnTo>
                <a:lnTo>
                  <a:pt x="131" y="356"/>
                </a:lnTo>
                <a:lnTo>
                  <a:pt x="127" y="349"/>
                </a:lnTo>
                <a:lnTo>
                  <a:pt x="129" y="341"/>
                </a:lnTo>
                <a:lnTo>
                  <a:pt x="131" y="340"/>
                </a:lnTo>
                <a:lnTo>
                  <a:pt x="134" y="347"/>
                </a:lnTo>
                <a:lnTo>
                  <a:pt x="133" y="352"/>
                </a:lnTo>
                <a:lnTo>
                  <a:pt x="139" y="355"/>
                </a:lnTo>
                <a:lnTo>
                  <a:pt x="137" y="343"/>
                </a:lnTo>
                <a:lnTo>
                  <a:pt x="137" y="337"/>
                </a:lnTo>
                <a:lnTo>
                  <a:pt x="138" y="336"/>
                </a:lnTo>
                <a:lnTo>
                  <a:pt x="138" y="341"/>
                </a:lnTo>
                <a:lnTo>
                  <a:pt x="139" y="348"/>
                </a:lnTo>
                <a:lnTo>
                  <a:pt x="145" y="352"/>
                </a:lnTo>
                <a:lnTo>
                  <a:pt x="145" y="345"/>
                </a:lnTo>
                <a:lnTo>
                  <a:pt x="145" y="338"/>
                </a:lnTo>
                <a:lnTo>
                  <a:pt x="148" y="333"/>
                </a:lnTo>
                <a:lnTo>
                  <a:pt x="154" y="333"/>
                </a:lnTo>
                <a:lnTo>
                  <a:pt x="161" y="336"/>
                </a:lnTo>
                <a:lnTo>
                  <a:pt x="162" y="330"/>
                </a:lnTo>
                <a:lnTo>
                  <a:pt x="168" y="322"/>
                </a:lnTo>
                <a:lnTo>
                  <a:pt x="165" y="317"/>
                </a:lnTo>
                <a:lnTo>
                  <a:pt x="167" y="310"/>
                </a:lnTo>
                <a:lnTo>
                  <a:pt x="165" y="303"/>
                </a:lnTo>
                <a:lnTo>
                  <a:pt x="167" y="298"/>
                </a:lnTo>
                <a:lnTo>
                  <a:pt x="168" y="291"/>
                </a:lnTo>
                <a:lnTo>
                  <a:pt x="164" y="284"/>
                </a:lnTo>
                <a:lnTo>
                  <a:pt x="173" y="279"/>
                </a:lnTo>
                <a:lnTo>
                  <a:pt x="172" y="269"/>
                </a:lnTo>
                <a:lnTo>
                  <a:pt x="176" y="275"/>
                </a:lnTo>
                <a:lnTo>
                  <a:pt x="175" y="282"/>
                </a:lnTo>
                <a:lnTo>
                  <a:pt x="181" y="280"/>
                </a:lnTo>
                <a:lnTo>
                  <a:pt x="180" y="287"/>
                </a:lnTo>
                <a:lnTo>
                  <a:pt x="177" y="291"/>
                </a:lnTo>
                <a:lnTo>
                  <a:pt x="190" y="291"/>
                </a:lnTo>
                <a:lnTo>
                  <a:pt x="199" y="295"/>
                </a:lnTo>
                <a:lnTo>
                  <a:pt x="195" y="288"/>
                </a:lnTo>
                <a:lnTo>
                  <a:pt x="194" y="282"/>
                </a:lnTo>
                <a:lnTo>
                  <a:pt x="196" y="275"/>
                </a:lnTo>
                <a:lnTo>
                  <a:pt x="195" y="269"/>
                </a:lnTo>
                <a:lnTo>
                  <a:pt x="200" y="275"/>
                </a:lnTo>
                <a:lnTo>
                  <a:pt x="207" y="269"/>
                </a:lnTo>
                <a:lnTo>
                  <a:pt x="206" y="264"/>
                </a:lnTo>
                <a:lnTo>
                  <a:pt x="222" y="268"/>
                </a:lnTo>
                <a:lnTo>
                  <a:pt x="226" y="275"/>
                </a:lnTo>
                <a:lnTo>
                  <a:pt x="229" y="268"/>
                </a:lnTo>
                <a:lnTo>
                  <a:pt x="226" y="263"/>
                </a:lnTo>
                <a:lnTo>
                  <a:pt x="230" y="260"/>
                </a:lnTo>
                <a:lnTo>
                  <a:pt x="232" y="265"/>
                </a:lnTo>
                <a:lnTo>
                  <a:pt x="233" y="259"/>
                </a:lnTo>
                <a:lnTo>
                  <a:pt x="234" y="265"/>
                </a:lnTo>
                <a:lnTo>
                  <a:pt x="236" y="259"/>
                </a:lnTo>
                <a:lnTo>
                  <a:pt x="234" y="253"/>
                </a:lnTo>
                <a:lnTo>
                  <a:pt x="237" y="246"/>
                </a:lnTo>
                <a:lnTo>
                  <a:pt x="242" y="252"/>
                </a:lnTo>
                <a:lnTo>
                  <a:pt x="246" y="253"/>
                </a:lnTo>
                <a:lnTo>
                  <a:pt x="246" y="246"/>
                </a:lnTo>
                <a:lnTo>
                  <a:pt x="253" y="246"/>
                </a:lnTo>
                <a:lnTo>
                  <a:pt x="253" y="241"/>
                </a:lnTo>
                <a:lnTo>
                  <a:pt x="259" y="238"/>
                </a:lnTo>
                <a:lnTo>
                  <a:pt x="259" y="238"/>
                </a:lnTo>
                <a:lnTo>
                  <a:pt x="259" y="234"/>
                </a:lnTo>
                <a:lnTo>
                  <a:pt x="265" y="236"/>
                </a:lnTo>
                <a:lnTo>
                  <a:pt x="261" y="229"/>
                </a:lnTo>
                <a:lnTo>
                  <a:pt x="271" y="230"/>
                </a:lnTo>
                <a:lnTo>
                  <a:pt x="276" y="225"/>
                </a:lnTo>
                <a:lnTo>
                  <a:pt x="283" y="214"/>
                </a:lnTo>
                <a:lnTo>
                  <a:pt x="284" y="207"/>
                </a:lnTo>
                <a:lnTo>
                  <a:pt x="278" y="202"/>
                </a:lnTo>
                <a:lnTo>
                  <a:pt x="279" y="204"/>
                </a:lnTo>
                <a:close/>
                <a:moveTo>
                  <a:pt x="210" y="271"/>
                </a:moveTo>
                <a:lnTo>
                  <a:pt x="203" y="283"/>
                </a:lnTo>
                <a:lnTo>
                  <a:pt x="204" y="288"/>
                </a:lnTo>
                <a:lnTo>
                  <a:pt x="218" y="283"/>
                </a:lnTo>
                <a:lnTo>
                  <a:pt x="219" y="276"/>
                </a:lnTo>
                <a:lnTo>
                  <a:pt x="213" y="271"/>
                </a:lnTo>
                <a:lnTo>
                  <a:pt x="210" y="271"/>
                </a:lnTo>
                <a:close/>
                <a:moveTo>
                  <a:pt x="299" y="206"/>
                </a:moveTo>
                <a:lnTo>
                  <a:pt x="299" y="206"/>
                </a:lnTo>
                <a:lnTo>
                  <a:pt x="295" y="211"/>
                </a:lnTo>
                <a:lnTo>
                  <a:pt x="295" y="218"/>
                </a:lnTo>
                <a:lnTo>
                  <a:pt x="298" y="225"/>
                </a:lnTo>
                <a:lnTo>
                  <a:pt x="303" y="218"/>
                </a:lnTo>
                <a:lnTo>
                  <a:pt x="303" y="213"/>
                </a:lnTo>
                <a:lnTo>
                  <a:pt x="299" y="206"/>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7" name="Freeform 39">
            <a:extLst>
              <a:ext uri="{FF2B5EF4-FFF2-40B4-BE49-F238E27FC236}">
                <a16:creationId xmlns:a16="http://schemas.microsoft.com/office/drawing/2014/main" id="{E96A4357-E8C4-269A-FF4E-DCDA8ED971E4}"/>
              </a:ext>
            </a:extLst>
          </p:cNvPr>
          <p:cNvSpPr>
            <a:spLocks noChangeAspect="1"/>
          </p:cNvSpPr>
          <p:nvPr/>
        </p:nvSpPr>
        <p:spPr bwMode="auto">
          <a:xfrm>
            <a:off x="2996103" y="4050285"/>
            <a:ext cx="351731" cy="182880"/>
          </a:xfrm>
          <a:custGeom>
            <a:avLst/>
            <a:gdLst>
              <a:gd name="T0" fmla="*/ 515 w 559"/>
              <a:gd name="T1" fmla="*/ 93 h 295"/>
              <a:gd name="T2" fmla="*/ 502 w 559"/>
              <a:gd name="T3" fmla="*/ 62 h 295"/>
              <a:gd name="T4" fmla="*/ 500 w 559"/>
              <a:gd name="T5" fmla="*/ 47 h 295"/>
              <a:gd name="T6" fmla="*/ 482 w 559"/>
              <a:gd name="T7" fmla="*/ 36 h 295"/>
              <a:gd name="T8" fmla="*/ 464 w 559"/>
              <a:gd name="T9" fmla="*/ 23 h 295"/>
              <a:gd name="T10" fmla="*/ 448 w 559"/>
              <a:gd name="T11" fmla="*/ 35 h 295"/>
              <a:gd name="T12" fmla="*/ 428 w 559"/>
              <a:gd name="T13" fmla="*/ 31 h 295"/>
              <a:gd name="T14" fmla="*/ 412 w 559"/>
              <a:gd name="T15" fmla="*/ 38 h 295"/>
              <a:gd name="T16" fmla="*/ 383 w 559"/>
              <a:gd name="T17" fmla="*/ 28 h 295"/>
              <a:gd name="T18" fmla="*/ 363 w 559"/>
              <a:gd name="T19" fmla="*/ 8 h 295"/>
              <a:gd name="T20" fmla="*/ 332 w 559"/>
              <a:gd name="T21" fmla="*/ 0 h 295"/>
              <a:gd name="T22" fmla="*/ 325 w 559"/>
              <a:gd name="T23" fmla="*/ 16 h 295"/>
              <a:gd name="T24" fmla="*/ 326 w 559"/>
              <a:gd name="T25" fmla="*/ 35 h 295"/>
              <a:gd name="T26" fmla="*/ 294 w 559"/>
              <a:gd name="T27" fmla="*/ 43 h 295"/>
              <a:gd name="T28" fmla="*/ 283 w 559"/>
              <a:gd name="T29" fmla="*/ 52 h 295"/>
              <a:gd name="T30" fmla="*/ 279 w 559"/>
              <a:gd name="T31" fmla="*/ 73 h 295"/>
              <a:gd name="T32" fmla="*/ 264 w 559"/>
              <a:gd name="T33" fmla="*/ 94 h 295"/>
              <a:gd name="T34" fmla="*/ 255 w 559"/>
              <a:gd name="T35" fmla="*/ 112 h 295"/>
              <a:gd name="T36" fmla="*/ 234 w 559"/>
              <a:gd name="T37" fmla="*/ 121 h 295"/>
              <a:gd name="T38" fmla="*/ 217 w 559"/>
              <a:gd name="T39" fmla="*/ 107 h 295"/>
              <a:gd name="T40" fmla="*/ 209 w 559"/>
              <a:gd name="T41" fmla="*/ 123 h 295"/>
              <a:gd name="T42" fmla="*/ 203 w 559"/>
              <a:gd name="T43" fmla="*/ 142 h 295"/>
              <a:gd name="T44" fmla="*/ 186 w 559"/>
              <a:gd name="T45" fmla="*/ 130 h 295"/>
              <a:gd name="T46" fmla="*/ 169 w 559"/>
              <a:gd name="T47" fmla="*/ 143 h 295"/>
              <a:gd name="T48" fmla="*/ 160 w 559"/>
              <a:gd name="T49" fmla="*/ 147 h 295"/>
              <a:gd name="T50" fmla="*/ 127 w 559"/>
              <a:gd name="T51" fmla="*/ 143 h 295"/>
              <a:gd name="T52" fmla="*/ 122 w 559"/>
              <a:gd name="T53" fmla="*/ 144 h 295"/>
              <a:gd name="T54" fmla="*/ 106 w 559"/>
              <a:gd name="T55" fmla="*/ 153 h 295"/>
              <a:gd name="T56" fmla="*/ 95 w 559"/>
              <a:gd name="T57" fmla="*/ 159 h 295"/>
              <a:gd name="T58" fmla="*/ 90 w 559"/>
              <a:gd name="T59" fmla="*/ 178 h 295"/>
              <a:gd name="T60" fmla="*/ 79 w 559"/>
              <a:gd name="T61" fmla="*/ 195 h 295"/>
              <a:gd name="T62" fmla="*/ 64 w 559"/>
              <a:gd name="T63" fmla="*/ 207 h 295"/>
              <a:gd name="T64" fmla="*/ 72 w 559"/>
              <a:gd name="T65" fmla="*/ 226 h 295"/>
              <a:gd name="T66" fmla="*/ 56 w 559"/>
              <a:gd name="T67" fmla="*/ 228 h 295"/>
              <a:gd name="T68" fmla="*/ 31 w 559"/>
              <a:gd name="T69" fmla="*/ 220 h 295"/>
              <a:gd name="T70" fmla="*/ 15 w 559"/>
              <a:gd name="T71" fmla="*/ 242 h 295"/>
              <a:gd name="T72" fmla="*/ 19 w 559"/>
              <a:gd name="T73" fmla="*/ 257 h 295"/>
              <a:gd name="T74" fmla="*/ 18 w 559"/>
              <a:gd name="T75" fmla="*/ 277 h 295"/>
              <a:gd name="T76" fmla="*/ 2 w 559"/>
              <a:gd name="T77" fmla="*/ 287 h 295"/>
              <a:gd name="T78" fmla="*/ 107 w 559"/>
              <a:gd name="T79" fmla="*/ 278 h 295"/>
              <a:gd name="T80" fmla="*/ 123 w 559"/>
              <a:gd name="T81" fmla="*/ 269 h 295"/>
              <a:gd name="T82" fmla="*/ 226 w 559"/>
              <a:gd name="T83" fmla="*/ 257 h 295"/>
              <a:gd name="T84" fmla="*/ 324 w 559"/>
              <a:gd name="T85" fmla="*/ 249 h 295"/>
              <a:gd name="T86" fmla="*/ 408 w 559"/>
              <a:gd name="T87" fmla="*/ 241 h 295"/>
              <a:gd name="T88" fmla="*/ 455 w 559"/>
              <a:gd name="T89" fmla="*/ 227 h 295"/>
              <a:gd name="T90" fmla="*/ 483 w 559"/>
              <a:gd name="T91" fmla="*/ 215 h 295"/>
              <a:gd name="T92" fmla="*/ 497 w 559"/>
              <a:gd name="T93" fmla="*/ 201 h 295"/>
              <a:gd name="T94" fmla="*/ 509 w 559"/>
              <a:gd name="T95" fmla="*/ 184 h 295"/>
              <a:gd name="T96" fmla="*/ 535 w 559"/>
              <a:gd name="T97" fmla="*/ 154 h 295"/>
              <a:gd name="T98" fmla="*/ 534 w 559"/>
              <a:gd name="T99" fmla="*/ 11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9" h="295">
                <a:moveTo>
                  <a:pt x="534" y="116"/>
                </a:moveTo>
                <a:lnTo>
                  <a:pt x="521" y="100"/>
                </a:lnTo>
                <a:lnTo>
                  <a:pt x="515" y="93"/>
                </a:lnTo>
                <a:lnTo>
                  <a:pt x="513" y="88"/>
                </a:lnTo>
                <a:lnTo>
                  <a:pt x="500" y="74"/>
                </a:lnTo>
                <a:lnTo>
                  <a:pt x="502" y="62"/>
                </a:lnTo>
                <a:lnTo>
                  <a:pt x="502" y="55"/>
                </a:lnTo>
                <a:lnTo>
                  <a:pt x="500" y="52"/>
                </a:lnTo>
                <a:lnTo>
                  <a:pt x="500" y="47"/>
                </a:lnTo>
                <a:lnTo>
                  <a:pt x="494" y="42"/>
                </a:lnTo>
                <a:lnTo>
                  <a:pt x="489" y="36"/>
                </a:lnTo>
                <a:lnTo>
                  <a:pt x="482" y="36"/>
                </a:lnTo>
                <a:lnTo>
                  <a:pt x="477" y="29"/>
                </a:lnTo>
                <a:lnTo>
                  <a:pt x="471" y="19"/>
                </a:lnTo>
                <a:lnTo>
                  <a:pt x="464" y="23"/>
                </a:lnTo>
                <a:lnTo>
                  <a:pt x="458" y="28"/>
                </a:lnTo>
                <a:lnTo>
                  <a:pt x="454" y="35"/>
                </a:lnTo>
                <a:lnTo>
                  <a:pt x="448" y="35"/>
                </a:lnTo>
                <a:lnTo>
                  <a:pt x="443" y="38"/>
                </a:lnTo>
                <a:lnTo>
                  <a:pt x="436" y="32"/>
                </a:lnTo>
                <a:lnTo>
                  <a:pt x="428" y="31"/>
                </a:lnTo>
                <a:lnTo>
                  <a:pt x="423" y="31"/>
                </a:lnTo>
                <a:lnTo>
                  <a:pt x="418" y="38"/>
                </a:lnTo>
                <a:lnTo>
                  <a:pt x="412" y="38"/>
                </a:lnTo>
                <a:lnTo>
                  <a:pt x="399" y="28"/>
                </a:lnTo>
                <a:lnTo>
                  <a:pt x="395" y="27"/>
                </a:lnTo>
                <a:lnTo>
                  <a:pt x="383" y="28"/>
                </a:lnTo>
                <a:lnTo>
                  <a:pt x="376" y="27"/>
                </a:lnTo>
                <a:lnTo>
                  <a:pt x="367" y="15"/>
                </a:lnTo>
                <a:lnTo>
                  <a:pt x="363" y="8"/>
                </a:lnTo>
                <a:lnTo>
                  <a:pt x="348" y="1"/>
                </a:lnTo>
                <a:lnTo>
                  <a:pt x="337" y="5"/>
                </a:lnTo>
                <a:lnTo>
                  <a:pt x="332" y="0"/>
                </a:lnTo>
                <a:lnTo>
                  <a:pt x="324" y="5"/>
                </a:lnTo>
                <a:lnTo>
                  <a:pt x="320" y="8"/>
                </a:lnTo>
                <a:lnTo>
                  <a:pt x="325" y="16"/>
                </a:lnTo>
                <a:lnTo>
                  <a:pt x="322" y="21"/>
                </a:lnTo>
                <a:lnTo>
                  <a:pt x="328" y="28"/>
                </a:lnTo>
                <a:lnTo>
                  <a:pt x="326" y="35"/>
                </a:lnTo>
                <a:lnTo>
                  <a:pt x="314" y="38"/>
                </a:lnTo>
                <a:lnTo>
                  <a:pt x="302" y="47"/>
                </a:lnTo>
                <a:lnTo>
                  <a:pt x="294" y="43"/>
                </a:lnTo>
                <a:lnTo>
                  <a:pt x="289" y="46"/>
                </a:lnTo>
                <a:lnTo>
                  <a:pt x="282" y="46"/>
                </a:lnTo>
                <a:lnTo>
                  <a:pt x="283" y="52"/>
                </a:lnTo>
                <a:lnTo>
                  <a:pt x="286" y="59"/>
                </a:lnTo>
                <a:lnTo>
                  <a:pt x="283" y="66"/>
                </a:lnTo>
                <a:lnTo>
                  <a:pt x="279" y="73"/>
                </a:lnTo>
                <a:lnTo>
                  <a:pt x="272" y="75"/>
                </a:lnTo>
                <a:lnTo>
                  <a:pt x="271" y="89"/>
                </a:lnTo>
                <a:lnTo>
                  <a:pt x="264" y="94"/>
                </a:lnTo>
                <a:lnTo>
                  <a:pt x="257" y="93"/>
                </a:lnTo>
                <a:lnTo>
                  <a:pt x="253" y="107"/>
                </a:lnTo>
                <a:lnTo>
                  <a:pt x="255" y="112"/>
                </a:lnTo>
                <a:lnTo>
                  <a:pt x="253" y="119"/>
                </a:lnTo>
                <a:lnTo>
                  <a:pt x="247" y="123"/>
                </a:lnTo>
                <a:lnTo>
                  <a:pt x="234" y="121"/>
                </a:lnTo>
                <a:lnTo>
                  <a:pt x="229" y="119"/>
                </a:lnTo>
                <a:lnTo>
                  <a:pt x="224" y="109"/>
                </a:lnTo>
                <a:lnTo>
                  <a:pt x="217" y="107"/>
                </a:lnTo>
                <a:lnTo>
                  <a:pt x="219" y="112"/>
                </a:lnTo>
                <a:lnTo>
                  <a:pt x="213" y="117"/>
                </a:lnTo>
                <a:lnTo>
                  <a:pt x="209" y="123"/>
                </a:lnTo>
                <a:lnTo>
                  <a:pt x="209" y="130"/>
                </a:lnTo>
                <a:lnTo>
                  <a:pt x="205" y="135"/>
                </a:lnTo>
                <a:lnTo>
                  <a:pt x="203" y="142"/>
                </a:lnTo>
                <a:lnTo>
                  <a:pt x="196" y="138"/>
                </a:lnTo>
                <a:lnTo>
                  <a:pt x="191" y="136"/>
                </a:lnTo>
                <a:lnTo>
                  <a:pt x="186" y="130"/>
                </a:lnTo>
                <a:lnTo>
                  <a:pt x="180" y="135"/>
                </a:lnTo>
                <a:lnTo>
                  <a:pt x="175" y="138"/>
                </a:lnTo>
                <a:lnTo>
                  <a:pt x="169" y="143"/>
                </a:lnTo>
                <a:lnTo>
                  <a:pt x="169" y="146"/>
                </a:lnTo>
                <a:lnTo>
                  <a:pt x="167" y="151"/>
                </a:lnTo>
                <a:lnTo>
                  <a:pt x="160" y="147"/>
                </a:lnTo>
                <a:lnTo>
                  <a:pt x="141" y="139"/>
                </a:lnTo>
                <a:lnTo>
                  <a:pt x="136" y="143"/>
                </a:lnTo>
                <a:lnTo>
                  <a:pt x="127" y="143"/>
                </a:lnTo>
                <a:lnTo>
                  <a:pt x="129" y="149"/>
                </a:lnTo>
                <a:lnTo>
                  <a:pt x="122" y="151"/>
                </a:lnTo>
                <a:lnTo>
                  <a:pt x="122" y="144"/>
                </a:lnTo>
                <a:lnTo>
                  <a:pt x="115" y="149"/>
                </a:lnTo>
                <a:lnTo>
                  <a:pt x="103" y="147"/>
                </a:lnTo>
                <a:lnTo>
                  <a:pt x="106" y="153"/>
                </a:lnTo>
                <a:lnTo>
                  <a:pt x="102" y="159"/>
                </a:lnTo>
                <a:lnTo>
                  <a:pt x="95" y="158"/>
                </a:lnTo>
                <a:lnTo>
                  <a:pt x="95" y="159"/>
                </a:lnTo>
                <a:lnTo>
                  <a:pt x="92" y="166"/>
                </a:lnTo>
                <a:lnTo>
                  <a:pt x="88" y="172"/>
                </a:lnTo>
                <a:lnTo>
                  <a:pt x="90" y="178"/>
                </a:lnTo>
                <a:lnTo>
                  <a:pt x="95" y="185"/>
                </a:lnTo>
                <a:lnTo>
                  <a:pt x="90" y="192"/>
                </a:lnTo>
                <a:lnTo>
                  <a:pt x="79" y="195"/>
                </a:lnTo>
                <a:lnTo>
                  <a:pt x="72" y="199"/>
                </a:lnTo>
                <a:lnTo>
                  <a:pt x="65" y="201"/>
                </a:lnTo>
                <a:lnTo>
                  <a:pt x="64" y="207"/>
                </a:lnTo>
                <a:lnTo>
                  <a:pt x="65" y="213"/>
                </a:lnTo>
                <a:lnTo>
                  <a:pt x="69" y="219"/>
                </a:lnTo>
                <a:lnTo>
                  <a:pt x="72" y="226"/>
                </a:lnTo>
                <a:lnTo>
                  <a:pt x="67" y="234"/>
                </a:lnTo>
                <a:lnTo>
                  <a:pt x="61" y="232"/>
                </a:lnTo>
                <a:lnTo>
                  <a:pt x="56" y="228"/>
                </a:lnTo>
                <a:lnTo>
                  <a:pt x="44" y="224"/>
                </a:lnTo>
                <a:lnTo>
                  <a:pt x="37" y="222"/>
                </a:lnTo>
                <a:lnTo>
                  <a:pt x="31" y="220"/>
                </a:lnTo>
                <a:lnTo>
                  <a:pt x="25" y="223"/>
                </a:lnTo>
                <a:lnTo>
                  <a:pt x="15" y="235"/>
                </a:lnTo>
                <a:lnTo>
                  <a:pt x="15" y="242"/>
                </a:lnTo>
                <a:lnTo>
                  <a:pt x="19" y="246"/>
                </a:lnTo>
                <a:lnTo>
                  <a:pt x="20" y="251"/>
                </a:lnTo>
                <a:lnTo>
                  <a:pt x="19" y="257"/>
                </a:lnTo>
                <a:lnTo>
                  <a:pt x="20" y="266"/>
                </a:lnTo>
                <a:lnTo>
                  <a:pt x="15" y="272"/>
                </a:lnTo>
                <a:lnTo>
                  <a:pt x="18" y="277"/>
                </a:lnTo>
                <a:lnTo>
                  <a:pt x="15" y="287"/>
                </a:lnTo>
                <a:lnTo>
                  <a:pt x="8" y="284"/>
                </a:lnTo>
                <a:lnTo>
                  <a:pt x="2" y="287"/>
                </a:lnTo>
                <a:lnTo>
                  <a:pt x="0" y="295"/>
                </a:lnTo>
                <a:lnTo>
                  <a:pt x="106" y="285"/>
                </a:lnTo>
                <a:lnTo>
                  <a:pt x="107" y="278"/>
                </a:lnTo>
                <a:lnTo>
                  <a:pt x="103" y="268"/>
                </a:lnTo>
                <a:lnTo>
                  <a:pt x="117" y="268"/>
                </a:lnTo>
                <a:lnTo>
                  <a:pt x="123" y="269"/>
                </a:lnTo>
                <a:lnTo>
                  <a:pt x="156" y="265"/>
                </a:lnTo>
                <a:lnTo>
                  <a:pt x="187" y="262"/>
                </a:lnTo>
                <a:lnTo>
                  <a:pt x="226" y="257"/>
                </a:lnTo>
                <a:lnTo>
                  <a:pt x="264" y="255"/>
                </a:lnTo>
                <a:lnTo>
                  <a:pt x="302" y="251"/>
                </a:lnTo>
                <a:lnTo>
                  <a:pt x="324" y="249"/>
                </a:lnTo>
                <a:lnTo>
                  <a:pt x="358" y="246"/>
                </a:lnTo>
                <a:lnTo>
                  <a:pt x="383" y="245"/>
                </a:lnTo>
                <a:lnTo>
                  <a:pt x="408" y="241"/>
                </a:lnTo>
                <a:lnTo>
                  <a:pt x="435" y="239"/>
                </a:lnTo>
                <a:lnTo>
                  <a:pt x="443" y="235"/>
                </a:lnTo>
                <a:lnTo>
                  <a:pt x="455" y="227"/>
                </a:lnTo>
                <a:lnTo>
                  <a:pt x="462" y="226"/>
                </a:lnTo>
                <a:lnTo>
                  <a:pt x="469" y="222"/>
                </a:lnTo>
                <a:lnTo>
                  <a:pt x="483" y="215"/>
                </a:lnTo>
                <a:lnTo>
                  <a:pt x="485" y="208"/>
                </a:lnTo>
                <a:lnTo>
                  <a:pt x="490" y="204"/>
                </a:lnTo>
                <a:lnTo>
                  <a:pt x="497" y="201"/>
                </a:lnTo>
                <a:lnTo>
                  <a:pt x="501" y="195"/>
                </a:lnTo>
                <a:lnTo>
                  <a:pt x="502" y="189"/>
                </a:lnTo>
                <a:lnTo>
                  <a:pt x="509" y="184"/>
                </a:lnTo>
                <a:lnTo>
                  <a:pt x="509" y="177"/>
                </a:lnTo>
                <a:lnTo>
                  <a:pt x="513" y="170"/>
                </a:lnTo>
                <a:lnTo>
                  <a:pt x="535" y="154"/>
                </a:lnTo>
                <a:lnTo>
                  <a:pt x="559" y="126"/>
                </a:lnTo>
                <a:lnTo>
                  <a:pt x="547" y="126"/>
                </a:lnTo>
                <a:lnTo>
                  <a:pt x="534" y="116"/>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8" name="Freeform 40">
            <a:extLst>
              <a:ext uri="{FF2B5EF4-FFF2-40B4-BE49-F238E27FC236}">
                <a16:creationId xmlns:a16="http://schemas.microsoft.com/office/drawing/2014/main" id="{1F882986-726D-8E93-6800-F17CCCD9DBDA}"/>
              </a:ext>
            </a:extLst>
          </p:cNvPr>
          <p:cNvSpPr>
            <a:spLocks noChangeAspect="1"/>
          </p:cNvSpPr>
          <p:nvPr/>
        </p:nvSpPr>
        <p:spPr bwMode="auto">
          <a:xfrm>
            <a:off x="3034808" y="3219970"/>
            <a:ext cx="274320" cy="143935"/>
          </a:xfrm>
          <a:custGeom>
            <a:avLst/>
            <a:gdLst>
              <a:gd name="T0" fmla="*/ 559 w 571"/>
              <a:gd name="T1" fmla="*/ 89 h 305"/>
              <a:gd name="T2" fmla="*/ 553 w 571"/>
              <a:gd name="T3" fmla="*/ 88 h 305"/>
              <a:gd name="T4" fmla="*/ 544 w 571"/>
              <a:gd name="T5" fmla="*/ 76 h 305"/>
              <a:gd name="T6" fmla="*/ 544 w 571"/>
              <a:gd name="T7" fmla="*/ 69 h 305"/>
              <a:gd name="T8" fmla="*/ 537 w 571"/>
              <a:gd name="T9" fmla="*/ 65 h 305"/>
              <a:gd name="T10" fmla="*/ 530 w 571"/>
              <a:gd name="T11" fmla="*/ 57 h 305"/>
              <a:gd name="T12" fmla="*/ 528 w 571"/>
              <a:gd name="T13" fmla="*/ 52 h 305"/>
              <a:gd name="T14" fmla="*/ 536 w 571"/>
              <a:gd name="T15" fmla="*/ 41 h 305"/>
              <a:gd name="T16" fmla="*/ 538 w 571"/>
              <a:gd name="T17" fmla="*/ 35 h 305"/>
              <a:gd name="T18" fmla="*/ 544 w 571"/>
              <a:gd name="T19" fmla="*/ 35 h 305"/>
              <a:gd name="T20" fmla="*/ 545 w 571"/>
              <a:gd name="T21" fmla="*/ 34 h 305"/>
              <a:gd name="T22" fmla="*/ 544 w 571"/>
              <a:gd name="T23" fmla="*/ 27 h 305"/>
              <a:gd name="T24" fmla="*/ 540 w 571"/>
              <a:gd name="T25" fmla="*/ 20 h 305"/>
              <a:gd name="T26" fmla="*/ 534 w 571"/>
              <a:gd name="T27" fmla="*/ 19 h 305"/>
              <a:gd name="T28" fmla="*/ 529 w 571"/>
              <a:gd name="T29" fmla="*/ 23 h 305"/>
              <a:gd name="T30" fmla="*/ 511 w 571"/>
              <a:gd name="T31" fmla="*/ 10 h 305"/>
              <a:gd name="T32" fmla="*/ 387 w 571"/>
              <a:gd name="T33" fmla="*/ 11 h 305"/>
              <a:gd name="T34" fmla="*/ 292 w 571"/>
              <a:gd name="T35" fmla="*/ 10 h 305"/>
              <a:gd name="T36" fmla="*/ 109 w 571"/>
              <a:gd name="T37" fmla="*/ 6 h 305"/>
              <a:gd name="T38" fmla="*/ 14 w 571"/>
              <a:gd name="T39" fmla="*/ 0 h 305"/>
              <a:gd name="T40" fmla="*/ 0 w 571"/>
              <a:gd name="T41" fmla="*/ 295 h 305"/>
              <a:gd name="T42" fmla="*/ 123 w 571"/>
              <a:gd name="T43" fmla="*/ 301 h 305"/>
              <a:gd name="T44" fmla="*/ 297 w 571"/>
              <a:gd name="T45" fmla="*/ 305 h 305"/>
              <a:gd name="T46" fmla="*/ 475 w 571"/>
              <a:gd name="T47" fmla="*/ 305 h 305"/>
              <a:gd name="T48" fmla="*/ 571 w 571"/>
              <a:gd name="T49" fmla="*/ 303 h 305"/>
              <a:gd name="T50" fmla="*/ 565 w 571"/>
              <a:gd name="T51" fmla="*/ 95 h 305"/>
              <a:gd name="T52" fmla="*/ 559 w 571"/>
              <a:gd name="T53" fmla="*/ 8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1" h="305">
                <a:moveTo>
                  <a:pt x="559" y="89"/>
                </a:moveTo>
                <a:lnTo>
                  <a:pt x="553" y="88"/>
                </a:lnTo>
                <a:lnTo>
                  <a:pt x="544" y="76"/>
                </a:lnTo>
                <a:lnTo>
                  <a:pt x="544" y="69"/>
                </a:lnTo>
                <a:lnTo>
                  <a:pt x="537" y="65"/>
                </a:lnTo>
                <a:lnTo>
                  <a:pt x="530" y="57"/>
                </a:lnTo>
                <a:lnTo>
                  <a:pt x="528" y="52"/>
                </a:lnTo>
                <a:lnTo>
                  <a:pt x="536" y="41"/>
                </a:lnTo>
                <a:lnTo>
                  <a:pt x="538" y="35"/>
                </a:lnTo>
                <a:lnTo>
                  <a:pt x="544" y="35"/>
                </a:lnTo>
                <a:lnTo>
                  <a:pt x="545" y="34"/>
                </a:lnTo>
                <a:lnTo>
                  <a:pt x="544" y="27"/>
                </a:lnTo>
                <a:lnTo>
                  <a:pt x="540" y="20"/>
                </a:lnTo>
                <a:lnTo>
                  <a:pt x="534" y="19"/>
                </a:lnTo>
                <a:lnTo>
                  <a:pt x="529" y="23"/>
                </a:lnTo>
                <a:lnTo>
                  <a:pt x="511" y="10"/>
                </a:lnTo>
                <a:lnTo>
                  <a:pt x="387" y="11"/>
                </a:lnTo>
                <a:lnTo>
                  <a:pt x="292" y="10"/>
                </a:lnTo>
                <a:lnTo>
                  <a:pt x="109" y="6"/>
                </a:lnTo>
                <a:lnTo>
                  <a:pt x="14" y="0"/>
                </a:lnTo>
                <a:lnTo>
                  <a:pt x="0" y="295"/>
                </a:lnTo>
                <a:lnTo>
                  <a:pt x="123" y="301"/>
                </a:lnTo>
                <a:lnTo>
                  <a:pt x="297" y="305"/>
                </a:lnTo>
                <a:lnTo>
                  <a:pt x="475" y="305"/>
                </a:lnTo>
                <a:lnTo>
                  <a:pt x="571" y="303"/>
                </a:lnTo>
                <a:lnTo>
                  <a:pt x="565" y="95"/>
                </a:lnTo>
                <a:lnTo>
                  <a:pt x="559" y="89"/>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09" name="Freeform 51">
            <a:extLst>
              <a:ext uri="{FF2B5EF4-FFF2-40B4-BE49-F238E27FC236}">
                <a16:creationId xmlns:a16="http://schemas.microsoft.com/office/drawing/2014/main" id="{BF2D1566-1153-2B72-2B37-C4893A413F8F}"/>
              </a:ext>
            </a:extLst>
          </p:cNvPr>
          <p:cNvSpPr>
            <a:spLocks noChangeAspect="1" noEditPoints="1"/>
          </p:cNvSpPr>
          <p:nvPr/>
        </p:nvSpPr>
        <p:spPr bwMode="auto">
          <a:xfrm>
            <a:off x="3085999" y="2876166"/>
            <a:ext cx="171938" cy="274320"/>
          </a:xfrm>
          <a:custGeom>
            <a:avLst/>
            <a:gdLst>
              <a:gd name="T0" fmla="*/ 290 w 301"/>
              <a:gd name="T1" fmla="*/ 364 h 487"/>
              <a:gd name="T2" fmla="*/ 290 w 301"/>
              <a:gd name="T3" fmla="*/ 344 h 487"/>
              <a:gd name="T4" fmla="*/ 291 w 301"/>
              <a:gd name="T5" fmla="*/ 333 h 487"/>
              <a:gd name="T6" fmla="*/ 283 w 301"/>
              <a:gd name="T7" fmla="*/ 317 h 487"/>
              <a:gd name="T8" fmla="*/ 282 w 301"/>
              <a:gd name="T9" fmla="*/ 292 h 487"/>
              <a:gd name="T10" fmla="*/ 283 w 301"/>
              <a:gd name="T11" fmla="*/ 273 h 487"/>
              <a:gd name="T12" fmla="*/ 293 w 301"/>
              <a:gd name="T13" fmla="*/ 263 h 487"/>
              <a:gd name="T14" fmla="*/ 286 w 301"/>
              <a:gd name="T15" fmla="*/ 254 h 487"/>
              <a:gd name="T16" fmla="*/ 283 w 301"/>
              <a:gd name="T17" fmla="*/ 237 h 487"/>
              <a:gd name="T18" fmla="*/ 275 w 301"/>
              <a:gd name="T19" fmla="*/ 227 h 487"/>
              <a:gd name="T20" fmla="*/ 266 w 301"/>
              <a:gd name="T21" fmla="*/ 210 h 487"/>
              <a:gd name="T22" fmla="*/ 262 w 301"/>
              <a:gd name="T23" fmla="*/ 199 h 487"/>
              <a:gd name="T24" fmla="*/ 204 w 301"/>
              <a:gd name="T25" fmla="*/ 0 h 487"/>
              <a:gd name="T26" fmla="*/ 0 w 301"/>
              <a:gd name="T27" fmla="*/ 20 h 487"/>
              <a:gd name="T28" fmla="*/ 5 w 301"/>
              <a:gd name="T29" fmla="*/ 27 h 487"/>
              <a:gd name="T30" fmla="*/ 5 w 301"/>
              <a:gd name="T31" fmla="*/ 325 h 487"/>
              <a:gd name="T32" fmla="*/ 25 w 301"/>
              <a:gd name="T33" fmla="*/ 472 h 487"/>
              <a:gd name="T34" fmla="*/ 42 w 301"/>
              <a:gd name="T35" fmla="*/ 474 h 487"/>
              <a:gd name="T36" fmla="*/ 51 w 301"/>
              <a:gd name="T37" fmla="*/ 452 h 487"/>
              <a:gd name="T38" fmla="*/ 53 w 301"/>
              <a:gd name="T39" fmla="*/ 440 h 487"/>
              <a:gd name="T40" fmla="*/ 56 w 301"/>
              <a:gd name="T41" fmla="*/ 441 h 487"/>
              <a:gd name="T42" fmla="*/ 63 w 301"/>
              <a:gd name="T43" fmla="*/ 448 h 487"/>
              <a:gd name="T44" fmla="*/ 61 w 301"/>
              <a:gd name="T45" fmla="*/ 460 h 487"/>
              <a:gd name="T46" fmla="*/ 72 w 301"/>
              <a:gd name="T47" fmla="*/ 470 h 487"/>
              <a:gd name="T48" fmla="*/ 78 w 301"/>
              <a:gd name="T49" fmla="*/ 475 h 487"/>
              <a:gd name="T50" fmla="*/ 70 w 301"/>
              <a:gd name="T51" fmla="*/ 483 h 487"/>
              <a:gd name="T52" fmla="*/ 60 w 301"/>
              <a:gd name="T53" fmla="*/ 486 h 487"/>
              <a:gd name="T54" fmla="*/ 91 w 301"/>
              <a:gd name="T55" fmla="*/ 479 h 487"/>
              <a:gd name="T56" fmla="*/ 91 w 301"/>
              <a:gd name="T57" fmla="*/ 471 h 487"/>
              <a:gd name="T58" fmla="*/ 105 w 301"/>
              <a:gd name="T59" fmla="*/ 467 h 487"/>
              <a:gd name="T60" fmla="*/ 105 w 301"/>
              <a:gd name="T61" fmla="*/ 453 h 487"/>
              <a:gd name="T62" fmla="*/ 106 w 301"/>
              <a:gd name="T63" fmla="*/ 441 h 487"/>
              <a:gd name="T64" fmla="*/ 94 w 301"/>
              <a:gd name="T65" fmla="*/ 432 h 487"/>
              <a:gd name="T66" fmla="*/ 87 w 301"/>
              <a:gd name="T67" fmla="*/ 411 h 487"/>
              <a:gd name="T68" fmla="*/ 170 w 301"/>
              <a:gd name="T69" fmla="*/ 399 h 487"/>
              <a:gd name="T70" fmla="*/ 301 w 301"/>
              <a:gd name="T71" fmla="*/ 380 h 487"/>
              <a:gd name="T72" fmla="*/ 44 w 301"/>
              <a:gd name="T73" fmla="*/ 486 h 487"/>
              <a:gd name="T74" fmla="*/ 38 w 301"/>
              <a:gd name="T75" fmla="*/ 48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1" h="487">
                <a:moveTo>
                  <a:pt x="296" y="371"/>
                </a:moveTo>
                <a:lnTo>
                  <a:pt x="290" y="364"/>
                </a:lnTo>
                <a:lnTo>
                  <a:pt x="289" y="359"/>
                </a:lnTo>
                <a:lnTo>
                  <a:pt x="290" y="344"/>
                </a:lnTo>
                <a:lnTo>
                  <a:pt x="290" y="338"/>
                </a:lnTo>
                <a:lnTo>
                  <a:pt x="291" y="333"/>
                </a:lnTo>
                <a:lnTo>
                  <a:pt x="289" y="323"/>
                </a:lnTo>
                <a:lnTo>
                  <a:pt x="283" y="317"/>
                </a:lnTo>
                <a:lnTo>
                  <a:pt x="279" y="305"/>
                </a:lnTo>
                <a:lnTo>
                  <a:pt x="282" y="292"/>
                </a:lnTo>
                <a:lnTo>
                  <a:pt x="283" y="286"/>
                </a:lnTo>
                <a:lnTo>
                  <a:pt x="283" y="273"/>
                </a:lnTo>
                <a:lnTo>
                  <a:pt x="287" y="268"/>
                </a:lnTo>
                <a:lnTo>
                  <a:pt x="293" y="263"/>
                </a:lnTo>
                <a:lnTo>
                  <a:pt x="291" y="257"/>
                </a:lnTo>
                <a:lnTo>
                  <a:pt x="286" y="254"/>
                </a:lnTo>
                <a:lnTo>
                  <a:pt x="287" y="245"/>
                </a:lnTo>
                <a:lnTo>
                  <a:pt x="283" y="237"/>
                </a:lnTo>
                <a:lnTo>
                  <a:pt x="282" y="236"/>
                </a:lnTo>
                <a:lnTo>
                  <a:pt x="275" y="227"/>
                </a:lnTo>
                <a:lnTo>
                  <a:pt x="270" y="215"/>
                </a:lnTo>
                <a:lnTo>
                  <a:pt x="266" y="210"/>
                </a:lnTo>
                <a:lnTo>
                  <a:pt x="264" y="203"/>
                </a:lnTo>
                <a:lnTo>
                  <a:pt x="262" y="199"/>
                </a:lnTo>
                <a:lnTo>
                  <a:pt x="233" y="93"/>
                </a:lnTo>
                <a:lnTo>
                  <a:pt x="204" y="0"/>
                </a:lnTo>
                <a:lnTo>
                  <a:pt x="116" y="11"/>
                </a:lnTo>
                <a:lnTo>
                  <a:pt x="0" y="20"/>
                </a:lnTo>
                <a:lnTo>
                  <a:pt x="2" y="22"/>
                </a:lnTo>
                <a:lnTo>
                  <a:pt x="5" y="27"/>
                </a:lnTo>
                <a:lnTo>
                  <a:pt x="10" y="30"/>
                </a:lnTo>
                <a:lnTo>
                  <a:pt x="5" y="325"/>
                </a:lnTo>
                <a:lnTo>
                  <a:pt x="25" y="470"/>
                </a:lnTo>
                <a:lnTo>
                  <a:pt x="25" y="472"/>
                </a:lnTo>
                <a:lnTo>
                  <a:pt x="30" y="471"/>
                </a:lnTo>
                <a:lnTo>
                  <a:pt x="42" y="474"/>
                </a:lnTo>
                <a:lnTo>
                  <a:pt x="49" y="474"/>
                </a:lnTo>
                <a:lnTo>
                  <a:pt x="51" y="452"/>
                </a:lnTo>
                <a:lnTo>
                  <a:pt x="51" y="445"/>
                </a:lnTo>
                <a:lnTo>
                  <a:pt x="53" y="440"/>
                </a:lnTo>
                <a:lnTo>
                  <a:pt x="53" y="437"/>
                </a:lnTo>
                <a:lnTo>
                  <a:pt x="56" y="441"/>
                </a:lnTo>
                <a:lnTo>
                  <a:pt x="60" y="443"/>
                </a:lnTo>
                <a:lnTo>
                  <a:pt x="63" y="448"/>
                </a:lnTo>
                <a:lnTo>
                  <a:pt x="64" y="455"/>
                </a:lnTo>
                <a:lnTo>
                  <a:pt x="61" y="460"/>
                </a:lnTo>
                <a:lnTo>
                  <a:pt x="65" y="466"/>
                </a:lnTo>
                <a:lnTo>
                  <a:pt x="72" y="470"/>
                </a:lnTo>
                <a:lnTo>
                  <a:pt x="74" y="468"/>
                </a:lnTo>
                <a:lnTo>
                  <a:pt x="78" y="475"/>
                </a:lnTo>
                <a:lnTo>
                  <a:pt x="76" y="482"/>
                </a:lnTo>
                <a:lnTo>
                  <a:pt x="70" y="483"/>
                </a:lnTo>
                <a:lnTo>
                  <a:pt x="64" y="483"/>
                </a:lnTo>
                <a:lnTo>
                  <a:pt x="60" y="486"/>
                </a:lnTo>
                <a:lnTo>
                  <a:pt x="84" y="482"/>
                </a:lnTo>
                <a:lnTo>
                  <a:pt x="91" y="479"/>
                </a:lnTo>
                <a:lnTo>
                  <a:pt x="93" y="474"/>
                </a:lnTo>
                <a:lnTo>
                  <a:pt x="91" y="471"/>
                </a:lnTo>
                <a:lnTo>
                  <a:pt x="98" y="472"/>
                </a:lnTo>
                <a:lnTo>
                  <a:pt x="105" y="467"/>
                </a:lnTo>
                <a:lnTo>
                  <a:pt x="106" y="456"/>
                </a:lnTo>
                <a:lnTo>
                  <a:pt x="105" y="453"/>
                </a:lnTo>
                <a:lnTo>
                  <a:pt x="103" y="451"/>
                </a:lnTo>
                <a:lnTo>
                  <a:pt x="106" y="441"/>
                </a:lnTo>
                <a:lnTo>
                  <a:pt x="101" y="434"/>
                </a:lnTo>
                <a:lnTo>
                  <a:pt x="94" y="432"/>
                </a:lnTo>
                <a:lnTo>
                  <a:pt x="84" y="420"/>
                </a:lnTo>
                <a:lnTo>
                  <a:pt x="87" y="411"/>
                </a:lnTo>
                <a:lnTo>
                  <a:pt x="93" y="407"/>
                </a:lnTo>
                <a:lnTo>
                  <a:pt x="170" y="399"/>
                </a:lnTo>
                <a:lnTo>
                  <a:pt x="301" y="383"/>
                </a:lnTo>
                <a:lnTo>
                  <a:pt x="301" y="380"/>
                </a:lnTo>
                <a:lnTo>
                  <a:pt x="296" y="371"/>
                </a:lnTo>
                <a:close/>
                <a:moveTo>
                  <a:pt x="44" y="486"/>
                </a:moveTo>
                <a:lnTo>
                  <a:pt x="48" y="483"/>
                </a:lnTo>
                <a:lnTo>
                  <a:pt x="38" y="487"/>
                </a:lnTo>
                <a:lnTo>
                  <a:pt x="44" y="486"/>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0" name="Freeform 14">
            <a:extLst>
              <a:ext uri="{FF2B5EF4-FFF2-40B4-BE49-F238E27FC236}">
                <a16:creationId xmlns:a16="http://schemas.microsoft.com/office/drawing/2014/main" id="{7FEF43DF-52C5-19A7-CFD5-E397FB2128B9}"/>
              </a:ext>
            </a:extLst>
          </p:cNvPr>
          <p:cNvSpPr>
            <a:spLocks noChangeAspect="1"/>
          </p:cNvSpPr>
          <p:nvPr/>
        </p:nvSpPr>
        <p:spPr bwMode="auto">
          <a:xfrm>
            <a:off x="2943368" y="4689729"/>
            <a:ext cx="457200" cy="160531"/>
          </a:xfrm>
          <a:custGeom>
            <a:avLst/>
            <a:gdLst>
              <a:gd name="T0" fmla="*/ 621 w 655"/>
              <a:gd name="T1" fmla="*/ 7 h 234"/>
              <a:gd name="T2" fmla="*/ 539 w 655"/>
              <a:gd name="T3" fmla="*/ 19 h 234"/>
              <a:gd name="T4" fmla="*/ 501 w 655"/>
              <a:gd name="T5" fmla="*/ 23 h 234"/>
              <a:gd name="T6" fmla="*/ 466 w 655"/>
              <a:gd name="T7" fmla="*/ 29 h 234"/>
              <a:gd name="T8" fmla="*/ 416 w 655"/>
              <a:gd name="T9" fmla="*/ 34 h 234"/>
              <a:gd name="T10" fmla="*/ 360 w 655"/>
              <a:gd name="T11" fmla="*/ 39 h 234"/>
              <a:gd name="T12" fmla="*/ 284 w 655"/>
              <a:gd name="T13" fmla="*/ 45 h 234"/>
              <a:gd name="T14" fmla="*/ 214 w 655"/>
              <a:gd name="T15" fmla="*/ 53 h 234"/>
              <a:gd name="T16" fmla="*/ 175 w 655"/>
              <a:gd name="T17" fmla="*/ 56 h 234"/>
              <a:gd name="T18" fmla="*/ 165 w 655"/>
              <a:gd name="T19" fmla="*/ 66 h 234"/>
              <a:gd name="T20" fmla="*/ 58 w 655"/>
              <a:gd name="T21" fmla="*/ 83 h 234"/>
              <a:gd name="T22" fmla="*/ 53 w 655"/>
              <a:gd name="T23" fmla="*/ 83 h 234"/>
              <a:gd name="T24" fmla="*/ 49 w 655"/>
              <a:gd name="T25" fmla="*/ 89 h 234"/>
              <a:gd name="T26" fmla="*/ 45 w 655"/>
              <a:gd name="T27" fmla="*/ 98 h 234"/>
              <a:gd name="T28" fmla="*/ 41 w 655"/>
              <a:gd name="T29" fmla="*/ 111 h 234"/>
              <a:gd name="T30" fmla="*/ 42 w 655"/>
              <a:gd name="T31" fmla="*/ 123 h 234"/>
              <a:gd name="T32" fmla="*/ 41 w 655"/>
              <a:gd name="T33" fmla="*/ 137 h 234"/>
              <a:gd name="T34" fmla="*/ 35 w 655"/>
              <a:gd name="T35" fmla="*/ 145 h 234"/>
              <a:gd name="T36" fmla="*/ 32 w 655"/>
              <a:gd name="T37" fmla="*/ 157 h 234"/>
              <a:gd name="T38" fmla="*/ 23 w 655"/>
              <a:gd name="T39" fmla="*/ 163 h 234"/>
              <a:gd name="T40" fmla="*/ 28 w 655"/>
              <a:gd name="T41" fmla="*/ 171 h 234"/>
              <a:gd name="T42" fmla="*/ 20 w 655"/>
              <a:gd name="T43" fmla="*/ 179 h 234"/>
              <a:gd name="T44" fmla="*/ 20 w 655"/>
              <a:gd name="T45" fmla="*/ 187 h 234"/>
              <a:gd name="T46" fmla="*/ 15 w 655"/>
              <a:gd name="T47" fmla="*/ 188 h 234"/>
              <a:gd name="T48" fmla="*/ 8 w 655"/>
              <a:gd name="T49" fmla="*/ 196 h 234"/>
              <a:gd name="T50" fmla="*/ 14 w 655"/>
              <a:gd name="T51" fmla="*/ 203 h 234"/>
              <a:gd name="T52" fmla="*/ 15 w 655"/>
              <a:gd name="T53" fmla="*/ 221 h 234"/>
              <a:gd name="T54" fmla="*/ 7 w 655"/>
              <a:gd name="T55" fmla="*/ 229 h 234"/>
              <a:gd name="T56" fmla="*/ 0 w 655"/>
              <a:gd name="T57" fmla="*/ 234 h 234"/>
              <a:gd name="T58" fmla="*/ 166 w 655"/>
              <a:gd name="T59" fmla="*/ 221 h 234"/>
              <a:gd name="T60" fmla="*/ 166 w 655"/>
              <a:gd name="T61" fmla="*/ 219 h 234"/>
              <a:gd name="T62" fmla="*/ 370 w 655"/>
              <a:gd name="T63" fmla="*/ 199 h 234"/>
              <a:gd name="T64" fmla="*/ 471 w 655"/>
              <a:gd name="T65" fmla="*/ 188 h 234"/>
              <a:gd name="T66" fmla="*/ 485 w 655"/>
              <a:gd name="T67" fmla="*/ 160 h 234"/>
              <a:gd name="T68" fmla="*/ 490 w 655"/>
              <a:gd name="T69" fmla="*/ 145 h 234"/>
              <a:gd name="T70" fmla="*/ 498 w 655"/>
              <a:gd name="T71" fmla="*/ 133 h 234"/>
              <a:gd name="T72" fmla="*/ 524 w 655"/>
              <a:gd name="T73" fmla="*/ 125 h 234"/>
              <a:gd name="T74" fmla="*/ 547 w 655"/>
              <a:gd name="T75" fmla="*/ 104 h 234"/>
              <a:gd name="T76" fmla="*/ 564 w 655"/>
              <a:gd name="T77" fmla="*/ 96 h 234"/>
              <a:gd name="T78" fmla="*/ 571 w 655"/>
              <a:gd name="T79" fmla="*/ 77 h 234"/>
              <a:gd name="T80" fmla="*/ 578 w 655"/>
              <a:gd name="T81" fmla="*/ 73 h 234"/>
              <a:gd name="T82" fmla="*/ 586 w 655"/>
              <a:gd name="T83" fmla="*/ 66 h 234"/>
              <a:gd name="T84" fmla="*/ 597 w 655"/>
              <a:gd name="T85" fmla="*/ 73 h 234"/>
              <a:gd name="T86" fmla="*/ 605 w 655"/>
              <a:gd name="T87" fmla="*/ 60 h 234"/>
              <a:gd name="T88" fmla="*/ 624 w 655"/>
              <a:gd name="T89" fmla="*/ 50 h 234"/>
              <a:gd name="T90" fmla="*/ 635 w 655"/>
              <a:gd name="T91" fmla="*/ 49 h 234"/>
              <a:gd name="T92" fmla="*/ 644 w 655"/>
              <a:gd name="T93" fmla="*/ 29 h 234"/>
              <a:gd name="T94" fmla="*/ 652 w 655"/>
              <a:gd name="T95" fmla="*/ 15 h 234"/>
              <a:gd name="T96" fmla="*/ 655 w 655"/>
              <a:gd name="T9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5" h="234">
                <a:moveTo>
                  <a:pt x="646" y="1"/>
                </a:moveTo>
                <a:lnTo>
                  <a:pt x="621" y="7"/>
                </a:lnTo>
                <a:lnTo>
                  <a:pt x="590" y="12"/>
                </a:lnTo>
                <a:lnTo>
                  <a:pt x="539" y="19"/>
                </a:lnTo>
                <a:lnTo>
                  <a:pt x="525" y="20"/>
                </a:lnTo>
                <a:lnTo>
                  <a:pt x="501" y="23"/>
                </a:lnTo>
                <a:lnTo>
                  <a:pt x="493" y="27"/>
                </a:lnTo>
                <a:lnTo>
                  <a:pt x="466" y="29"/>
                </a:lnTo>
                <a:lnTo>
                  <a:pt x="441" y="33"/>
                </a:lnTo>
                <a:lnTo>
                  <a:pt x="416" y="34"/>
                </a:lnTo>
                <a:lnTo>
                  <a:pt x="382" y="37"/>
                </a:lnTo>
                <a:lnTo>
                  <a:pt x="360" y="39"/>
                </a:lnTo>
                <a:lnTo>
                  <a:pt x="322" y="43"/>
                </a:lnTo>
                <a:lnTo>
                  <a:pt x="284" y="45"/>
                </a:lnTo>
                <a:lnTo>
                  <a:pt x="245" y="50"/>
                </a:lnTo>
                <a:lnTo>
                  <a:pt x="214" y="53"/>
                </a:lnTo>
                <a:lnTo>
                  <a:pt x="181" y="57"/>
                </a:lnTo>
                <a:lnTo>
                  <a:pt x="175" y="56"/>
                </a:lnTo>
                <a:lnTo>
                  <a:pt x="161" y="56"/>
                </a:lnTo>
                <a:lnTo>
                  <a:pt x="165" y="66"/>
                </a:lnTo>
                <a:lnTo>
                  <a:pt x="164" y="73"/>
                </a:lnTo>
                <a:lnTo>
                  <a:pt x="58" y="83"/>
                </a:lnTo>
                <a:lnTo>
                  <a:pt x="51" y="87"/>
                </a:lnTo>
                <a:lnTo>
                  <a:pt x="53" y="83"/>
                </a:lnTo>
                <a:lnTo>
                  <a:pt x="47" y="83"/>
                </a:lnTo>
                <a:lnTo>
                  <a:pt x="49" y="89"/>
                </a:lnTo>
                <a:lnTo>
                  <a:pt x="51" y="96"/>
                </a:lnTo>
                <a:lnTo>
                  <a:pt x="45" y="98"/>
                </a:lnTo>
                <a:lnTo>
                  <a:pt x="49" y="104"/>
                </a:lnTo>
                <a:lnTo>
                  <a:pt x="41" y="111"/>
                </a:lnTo>
                <a:lnTo>
                  <a:pt x="46" y="116"/>
                </a:lnTo>
                <a:lnTo>
                  <a:pt x="42" y="123"/>
                </a:lnTo>
                <a:lnTo>
                  <a:pt x="38" y="133"/>
                </a:lnTo>
                <a:lnTo>
                  <a:pt x="41" y="137"/>
                </a:lnTo>
                <a:lnTo>
                  <a:pt x="42" y="142"/>
                </a:lnTo>
                <a:lnTo>
                  <a:pt x="35" y="145"/>
                </a:lnTo>
                <a:lnTo>
                  <a:pt x="39" y="152"/>
                </a:lnTo>
                <a:lnTo>
                  <a:pt x="32" y="157"/>
                </a:lnTo>
                <a:lnTo>
                  <a:pt x="27" y="160"/>
                </a:lnTo>
                <a:lnTo>
                  <a:pt x="23" y="163"/>
                </a:lnTo>
                <a:lnTo>
                  <a:pt x="23" y="164"/>
                </a:lnTo>
                <a:lnTo>
                  <a:pt x="28" y="171"/>
                </a:lnTo>
                <a:lnTo>
                  <a:pt x="24" y="173"/>
                </a:lnTo>
                <a:lnTo>
                  <a:pt x="20" y="179"/>
                </a:lnTo>
                <a:lnTo>
                  <a:pt x="16" y="180"/>
                </a:lnTo>
                <a:lnTo>
                  <a:pt x="20" y="187"/>
                </a:lnTo>
                <a:lnTo>
                  <a:pt x="18" y="192"/>
                </a:lnTo>
                <a:lnTo>
                  <a:pt x="15" y="188"/>
                </a:lnTo>
                <a:lnTo>
                  <a:pt x="9" y="190"/>
                </a:lnTo>
                <a:lnTo>
                  <a:pt x="8" y="196"/>
                </a:lnTo>
                <a:lnTo>
                  <a:pt x="14" y="195"/>
                </a:lnTo>
                <a:lnTo>
                  <a:pt x="14" y="203"/>
                </a:lnTo>
                <a:lnTo>
                  <a:pt x="16" y="219"/>
                </a:lnTo>
                <a:lnTo>
                  <a:pt x="15" y="221"/>
                </a:lnTo>
                <a:lnTo>
                  <a:pt x="9" y="223"/>
                </a:lnTo>
                <a:lnTo>
                  <a:pt x="7" y="229"/>
                </a:lnTo>
                <a:lnTo>
                  <a:pt x="0" y="233"/>
                </a:lnTo>
                <a:lnTo>
                  <a:pt x="0" y="234"/>
                </a:lnTo>
                <a:lnTo>
                  <a:pt x="108" y="226"/>
                </a:lnTo>
                <a:lnTo>
                  <a:pt x="166" y="221"/>
                </a:lnTo>
                <a:lnTo>
                  <a:pt x="168" y="221"/>
                </a:lnTo>
                <a:lnTo>
                  <a:pt x="166" y="219"/>
                </a:lnTo>
                <a:lnTo>
                  <a:pt x="282" y="210"/>
                </a:lnTo>
                <a:lnTo>
                  <a:pt x="370" y="199"/>
                </a:lnTo>
                <a:lnTo>
                  <a:pt x="440" y="191"/>
                </a:lnTo>
                <a:lnTo>
                  <a:pt x="471" y="188"/>
                </a:lnTo>
                <a:lnTo>
                  <a:pt x="471" y="163"/>
                </a:lnTo>
                <a:lnTo>
                  <a:pt x="485" y="160"/>
                </a:lnTo>
                <a:lnTo>
                  <a:pt x="490" y="153"/>
                </a:lnTo>
                <a:lnTo>
                  <a:pt x="490" y="145"/>
                </a:lnTo>
                <a:lnTo>
                  <a:pt x="493" y="138"/>
                </a:lnTo>
                <a:lnTo>
                  <a:pt x="498" y="133"/>
                </a:lnTo>
                <a:lnTo>
                  <a:pt x="512" y="125"/>
                </a:lnTo>
                <a:lnTo>
                  <a:pt x="524" y="125"/>
                </a:lnTo>
                <a:lnTo>
                  <a:pt x="529" y="122"/>
                </a:lnTo>
                <a:lnTo>
                  <a:pt x="547" y="104"/>
                </a:lnTo>
                <a:lnTo>
                  <a:pt x="559" y="96"/>
                </a:lnTo>
                <a:lnTo>
                  <a:pt x="564" y="96"/>
                </a:lnTo>
                <a:lnTo>
                  <a:pt x="568" y="91"/>
                </a:lnTo>
                <a:lnTo>
                  <a:pt x="571" y="77"/>
                </a:lnTo>
                <a:lnTo>
                  <a:pt x="577" y="80"/>
                </a:lnTo>
                <a:lnTo>
                  <a:pt x="578" y="73"/>
                </a:lnTo>
                <a:lnTo>
                  <a:pt x="581" y="70"/>
                </a:lnTo>
                <a:lnTo>
                  <a:pt x="586" y="66"/>
                </a:lnTo>
                <a:lnTo>
                  <a:pt x="593" y="73"/>
                </a:lnTo>
                <a:lnTo>
                  <a:pt x="597" y="73"/>
                </a:lnTo>
                <a:lnTo>
                  <a:pt x="602" y="66"/>
                </a:lnTo>
                <a:lnTo>
                  <a:pt x="605" y="60"/>
                </a:lnTo>
                <a:lnTo>
                  <a:pt x="612" y="56"/>
                </a:lnTo>
                <a:lnTo>
                  <a:pt x="624" y="50"/>
                </a:lnTo>
                <a:lnTo>
                  <a:pt x="629" y="56"/>
                </a:lnTo>
                <a:lnTo>
                  <a:pt x="635" y="49"/>
                </a:lnTo>
                <a:lnTo>
                  <a:pt x="639" y="35"/>
                </a:lnTo>
                <a:lnTo>
                  <a:pt x="644" y="29"/>
                </a:lnTo>
                <a:lnTo>
                  <a:pt x="651" y="27"/>
                </a:lnTo>
                <a:lnTo>
                  <a:pt x="652" y="15"/>
                </a:lnTo>
                <a:lnTo>
                  <a:pt x="652" y="8"/>
                </a:lnTo>
                <a:lnTo>
                  <a:pt x="655" y="0"/>
                </a:lnTo>
                <a:lnTo>
                  <a:pt x="646" y="1"/>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1" name="Freeform 28">
            <a:extLst>
              <a:ext uri="{FF2B5EF4-FFF2-40B4-BE49-F238E27FC236}">
                <a16:creationId xmlns:a16="http://schemas.microsoft.com/office/drawing/2014/main" id="{C96686C9-3946-307E-DC4F-8F91A8F328E7}"/>
              </a:ext>
            </a:extLst>
          </p:cNvPr>
          <p:cNvSpPr>
            <a:spLocks noChangeAspect="1"/>
          </p:cNvSpPr>
          <p:nvPr/>
        </p:nvSpPr>
        <p:spPr bwMode="auto">
          <a:xfrm>
            <a:off x="3034808" y="4352725"/>
            <a:ext cx="274320" cy="132860"/>
          </a:xfrm>
          <a:custGeom>
            <a:avLst/>
            <a:gdLst>
              <a:gd name="T0" fmla="*/ 625 w 636"/>
              <a:gd name="T1" fmla="*/ 294 h 313"/>
              <a:gd name="T2" fmla="*/ 617 w 636"/>
              <a:gd name="T3" fmla="*/ 283 h 313"/>
              <a:gd name="T4" fmla="*/ 608 w 636"/>
              <a:gd name="T5" fmla="*/ 266 h 313"/>
              <a:gd name="T6" fmla="*/ 602 w 636"/>
              <a:gd name="T7" fmla="*/ 252 h 313"/>
              <a:gd name="T8" fmla="*/ 594 w 636"/>
              <a:gd name="T9" fmla="*/ 243 h 313"/>
              <a:gd name="T10" fmla="*/ 594 w 636"/>
              <a:gd name="T11" fmla="*/ 210 h 313"/>
              <a:gd name="T12" fmla="*/ 596 w 636"/>
              <a:gd name="T13" fmla="*/ 197 h 313"/>
              <a:gd name="T14" fmla="*/ 593 w 636"/>
              <a:gd name="T15" fmla="*/ 183 h 313"/>
              <a:gd name="T16" fmla="*/ 590 w 636"/>
              <a:gd name="T17" fmla="*/ 169 h 313"/>
              <a:gd name="T18" fmla="*/ 583 w 636"/>
              <a:gd name="T19" fmla="*/ 160 h 313"/>
              <a:gd name="T20" fmla="*/ 578 w 636"/>
              <a:gd name="T21" fmla="*/ 157 h 313"/>
              <a:gd name="T22" fmla="*/ 578 w 636"/>
              <a:gd name="T23" fmla="*/ 145 h 313"/>
              <a:gd name="T24" fmla="*/ 578 w 636"/>
              <a:gd name="T25" fmla="*/ 133 h 313"/>
              <a:gd name="T26" fmla="*/ 573 w 636"/>
              <a:gd name="T27" fmla="*/ 121 h 313"/>
              <a:gd name="T28" fmla="*/ 565 w 636"/>
              <a:gd name="T29" fmla="*/ 103 h 313"/>
              <a:gd name="T30" fmla="*/ 559 w 636"/>
              <a:gd name="T31" fmla="*/ 91 h 313"/>
              <a:gd name="T32" fmla="*/ 554 w 636"/>
              <a:gd name="T33" fmla="*/ 79 h 313"/>
              <a:gd name="T34" fmla="*/ 555 w 636"/>
              <a:gd name="T35" fmla="*/ 67 h 313"/>
              <a:gd name="T36" fmla="*/ 543 w 636"/>
              <a:gd name="T37" fmla="*/ 64 h 313"/>
              <a:gd name="T38" fmla="*/ 533 w 636"/>
              <a:gd name="T39" fmla="*/ 52 h 313"/>
              <a:gd name="T40" fmla="*/ 521 w 636"/>
              <a:gd name="T41" fmla="*/ 44 h 313"/>
              <a:gd name="T42" fmla="*/ 514 w 636"/>
              <a:gd name="T43" fmla="*/ 42 h 313"/>
              <a:gd name="T44" fmla="*/ 502 w 636"/>
              <a:gd name="T45" fmla="*/ 38 h 313"/>
              <a:gd name="T46" fmla="*/ 464 w 636"/>
              <a:gd name="T47" fmla="*/ 33 h 313"/>
              <a:gd name="T48" fmla="*/ 447 w 636"/>
              <a:gd name="T49" fmla="*/ 37 h 313"/>
              <a:gd name="T50" fmla="*/ 413 w 636"/>
              <a:gd name="T51" fmla="*/ 25 h 313"/>
              <a:gd name="T52" fmla="*/ 326 w 636"/>
              <a:gd name="T53" fmla="*/ 17 h 313"/>
              <a:gd name="T54" fmla="*/ 85 w 636"/>
              <a:gd name="T55" fmla="*/ 6 h 313"/>
              <a:gd name="T56" fmla="*/ 0 w 636"/>
              <a:gd name="T57" fmla="*/ 195 h 313"/>
              <a:gd name="T58" fmla="*/ 138 w 636"/>
              <a:gd name="T59" fmla="*/ 205 h 313"/>
              <a:gd name="T60" fmla="*/ 139 w 636"/>
              <a:gd name="T61" fmla="*/ 302 h 313"/>
              <a:gd name="T62" fmla="*/ 417 w 636"/>
              <a:gd name="T63" fmla="*/ 312 h 313"/>
              <a:gd name="T64" fmla="*/ 636 w 636"/>
              <a:gd name="T65" fmla="*/ 312 h 313"/>
              <a:gd name="T66" fmla="*/ 629 w 636"/>
              <a:gd name="T67" fmla="*/ 3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313">
                <a:moveTo>
                  <a:pt x="629" y="301"/>
                </a:moveTo>
                <a:lnTo>
                  <a:pt x="625" y="294"/>
                </a:lnTo>
                <a:lnTo>
                  <a:pt x="624" y="287"/>
                </a:lnTo>
                <a:lnTo>
                  <a:pt x="617" y="283"/>
                </a:lnTo>
                <a:lnTo>
                  <a:pt x="612" y="278"/>
                </a:lnTo>
                <a:lnTo>
                  <a:pt x="608" y="266"/>
                </a:lnTo>
                <a:lnTo>
                  <a:pt x="602" y="259"/>
                </a:lnTo>
                <a:lnTo>
                  <a:pt x="602" y="252"/>
                </a:lnTo>
                <a:lnTo>
                  <a:pt x="601" y="247"/>
                </a:lnTo>
                <a:lnTo>
                  <a:pt x="594" y="243"/>
                </a:lnTo>
                <a:lnTo>
                  <a:pt x="598" y="224"/>
                </a:lnTo>
                <a:lnTo>
                  <a:pt x="594" y="210"/>
                </a:lnTo>
                <a:lnTo>
                  <a:pt x="594" y="203"/>
                </a:lnTo>
                <a:lnTo>
                  <a:pt x="596" y="197"/>
                </a:lnTo>
                <a:lnTo>
                  <a:pt x="590" y="190"/>
                </a:lnTo>
                <a:lnTo>
                  <a:pt x="593" y="183"/>
                </a:lnTo>
                <a:lnTo>
                  <a:pt x="589" y="176"/>
                </a:lnTo>
                <a:lnTo>
                  <a:pt x="590" y="169"/>
                </a:lnTo>
                <a:lnTo>
                  <a:pt x="583" y="167"/>
                </a:lnTo>
                <a:lnTo>
                  <a:pt x="583" y="160"/>
                </a:lnTo>
                <a:lnTo>
                  <a:pt x="578" y="160"/>
                </a:lnTo>
                <a:lnTo>
                  <a:pt x="578" y="157"/>
                </a:lnTo>
                <a:lnTo>
                  <a:pt x="578" y="152"/>
                </a:lnTo>
                <a:lnTo>
                  <a:pt x="578" y="145"/>
                </a:lnTo>
                <a:lnTo>
                  <a:pt x="578" y="140"/>
                </a:lnTo>
                <a:lnTo>
                  <a:pt x="578" y="133"/>
                </a:lnTo>
                <a:lnTo>
                  <a:pt x="573" y="126"/>
                </a:lnTo>
                <a:lnTo>
                  <a:pt x="573" y="121"/>
                </a:lnTo>
                <a:lnTo>
                  <a:pt x="565" y="110"/>
                </a:lnTo>
                <a:lnTo>
                  <a:pt x="565" y="103"/>
                </a:lnTo>
                <a:lnTo>
                  <a:pt x="559" y="98"/>
                </a:lnTo>
                <a:lnTo>
                  <a:pt x="559" y="91"/>
                </a:lnTo>
                <a:lnTo>
                  <a:pt x="558" y="86"/>
                </a:lnTo>
                <a:lnTo>
                  <a:pt x="554" y="79"/>
                </a:lnTo>
                <a:lnTo>
                  <a:pt x="555" y="75"/>
                </a:lnTo>
                <a:lnTo>
                  <a:pt x="555" y="67"/>
                </a:lnTo>
                <a:lnTo>
                  <a:pt x="548" y="65"/>
                </a:lnTo>
                <a:lnTo>
                  <a:pt x="543" y="64"/>
                </a:lnTo>
                <a:lnTo>
                  <a:pt x="536" y="59"/>
                </a:lnTo>
                <a:lnTo>
                  <a:pt x="533" y="52"/>
                </a:lnTo>
                <a:lnTo>
                  <a:pt x="527" y="49"/>
                </a:lnTo>
                <a:lnTo>
                  <a:pt x="521" y="44"/>
                </a:lnTo>
                <a:lnTo>
                  <a:pt x="514" y="44"/>
                </a:lnTo>
                <a:lnTo>
                  <a:pt x="514" y="42"/>
                </a:lnTo>
                <a:lnTo>
                  <a:pt x="508" y="40"/>
                </a:lnTo>
                <a:lnTo>
                  <a:pt x="502" y="38"/>
                </a:lnTo>
                <a:lnTo>
                  <a:pt x="491" y="30"/>
                </a:lnTo>
                <a:lnTo>
                  <a:pt x="464" y="33"/>
                </a:lnTo>
                <a:lnTo>
                  <a:pt x="451" y="31"/>
                </a:lnTo>
                <a:lnTo>
                  <a:pt x="447" y="37"/>
                </a:lnTo>
                <a:lnTo>
                  <a:pt x="440" y="40"/>
                </a:lnTo>
                <a:lnTo>
                  <a:pt x="413" y="25"/>
                </a:lnTo>
                <a:lnTo>
                  <a:pt x="406" y="17"/>
                </a:lnTo>
                <a:lnTo>
                  <a:pt x="326" y="17"/>
                </a:lnTo>
                <a:lnTo>
                  <a:pt x="209" y="11"/>
                </a:lnTo>
                <a:lnTo>
                  <a:pt x="85" y="6"/>
                </a:lnTo>
                <a:lnTo>
                  <a:pt x="12" y="0"/>
                </a:lnTo>
                <a:lnTo>
                  <a:pt x="0" y="195"/>
                </a:lnTo>
                <a:lnTo>
                  <a:pt x="66" y="201"/>
                </a:lnTo>
                <a:lnTo>
                  <a:pt x="138" y="205"/>
                </a:lnTo>
                <a:lnTo>
                  <a:pt x="145" y="207"/>
                </a:lnTo>
                <a:lnTo>
                  <a:pt x="139" y="302"/>
                </a:lnTo>
                <a:lnTo>
                  <a:pt x="234" y="308"/>
                </a:lnTo>
                <a:lnTo>
                  <a:pt x="417" y="312"/>
                </a:lnTo>
                <a:lnTo>
                  <a:pt x="512" y="313"/>
                </a:lnTo>
                <a:lnTo>
                  <a:pt x="636" y="312"/>
                </a:lnTo>
                <a:lnTo>
                  <a:pt x="629" y="306"/>
                </a:lnTo>
                <a:lnTo>
                  <a:pt x="629" y="301"/>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2" name="Freeform 41">
            <a:extLst>
              <a:ext uri="{FF2B5EF4-FFF2-40B4-BE49-F238E27FC236}">
                <a16:creationId xmlns:a16="http://schemas.microsoft.com/office/drawing/2014/main" id="{35FD477F-F25F-52BD-774E-DA4ADF8F1722}"/>
              </a:ext>
            </a:extLst>
          </p:cNvPr>
          <p:cNvSpPr>
            <a:spLocks noChangeAspect="1"/>
          </p:cNvSpPr>
          <p:nvPr/>
        </p:nvSpPr>
        <p:spPr bwMode="auto">
          <a:xfrm>
            <a:off x="5200124" y="2256360"/>
            <a:ext cx="274320" cy="175808"/>
          </a:xfrm>
          <a:custGeom>
            <a:avLst/>
            <a:gdLst>
              <a:gd name="T0" fmla="*/ 454 w 469"/>
              <a:gd name="T1" fmla="*/ 123 h 306"/>
              <a:gd name="T2" fmla="*/ 446 w 469"/>
              <a:gd name="T3" fmla="*/ 110 h 306"/>
              <a:gd name="T4" fmla="*/ 428 w 469"/>
              <a:gd name="T5" fmla="*/ 95 h 306"/>
              <a:gd name="T6" fmla="*/ 424 w 469"/>
              <a:gd name="T7" fmla="*/ 81 h 306"/>
              <a:gd name="T8" fmla="*/ 400 w 469"/>
              <a:gd name="T9" fmla="*/ 74 h 306"/>
              <a:gd name="T10" fmla="*/ 394 w 469"/>
              <a:gd name="T11" fmla="*/ 61 h 306"/>
              <a:gd name="T12" fmla="*/ 389 w 469"/>
              <a:gd name="T13" fmla="*/ 45 h 306"/>
              <a:gd name="T14" fmla="*/ 393 w 469"/>
              <a:gd name="T15" fmla="*/ 22 h 306"/>
              <a:gd name="T16" fmla="*/ 385 w 469"/>
              <a:gd name="T17" fmla="*/ 14 h 306"/>
              <a:gd name="T18" fmla="*/ 381 w 469"/>
              <a:gd name="T19" fmla="*/ 5 h 306"/>
              <a:gd name="T20" fmla="*/ 309 w 469"/>
              <a:gd name="T21" fmla="*/ 4 h 306"/>
              <a:gd name="T22" fmla="*/ 86 w 469"/>
              <a:gd name="T23" fmla="*/ 12 h 306"/>
              <a:gd name="T24" fmla="*/ 3 w 469"/>
              <a:gd name="T25" fmla="*/ 12 h 306"/>
              <a:gd name="T26" fmla="*/ 9 w 469"/>
              <a:gd name="T27" fmla="*/ 26 h 306"/>
              <a:gd name="T28" fmla="*/ 5 w 469"/>
              <a:gd name="T29" fmla="*/ 34 h 306"/>
              <a:gd name="T30" fmla="*/ 13 w 469"/>
              <a:gd name="T31" fmla="*/ 46 h 306"/>
              <a:gd name="T32" fmla="*/ 9 w 469"/>
              <a:gd name="T33" fmla="*/ 58 h 306"/>
              <a:gd name="T34" fmla="*/ 6 w 469"/>
              <a:gd name="T35" fmla="*/ 76 h 306"/>
              <a:gd name="T36" fmla="*/ 0 w 469"/>
              <a:gd name="T37" fmla="*/ 84 h 306"/>
              <a:gd name="T38" fmla="*/ 9 w 469"/>
              <a:gd name="T39" fmla="*/ 96 h 306"/>
              <a:gd name="T40" fmla="*/ 18 w 469"/>
              <a:gd name="T41" fmla="*/ 110 h 306"/>
              <a:gd name="T42" fmla="*/ 17 w 469"/>
              <a:gd name="T43" fmla="*/ 122 h 306"/>
              <a:gd name="T44" fmla="*/ 22 w 469"/>
              <a:gd name="T45" fmla="*/ 134 h 306"/>
              <a:gd name="T46" fmla="*/ 28 w 469"/>
              <a:gd name="T47" fmla="*/ 146 h 306"/>
              <a:gd name="T48" fmla="*/ 36 w 469"/>
              <a:gd name="T49" fmla="*/ 164 h 306"/>
              <a:gd name="T50" fmla="*/ 41 w 469"/>
              <a:gd name="T51" fmla="*/ 176 h 306"/>
              <a:gd name="T52" fmla="*/ 41 w 469"/>
              <a:gd name="T53" fmla="*/ 188 h 306"/>
              <a:gd name="T54" fmla="*/ 41 w 469"/>
              <a:gd name="T55" fmla="*/ 200 h 306"/>
              <a:gd name="T56" fmla="*/ 46 w 469"/>
              <a:gd name="T57" fmla="*/ 203 h 306"/>
              <a:gd name="T58" fmla="*/ 53 w 469"/>
              <a:gd name="T59" fmla="*/ 212 h 306"/>
              <a:gd name="T60" fmla="*/ 56 w 469"/>
              <a:gd name="T61" fmla="*/ 226 h 306"/>
              <a:gd name="T62" fmla="*/ 59 w 469"/>
              <a:gd name="T63" fmla="*/ 240 h 306"/>
              <a:gd name="T64" fmla="*/ 57 w 469"/>
              <a:gd name="T65" fmla="*/ 253 h 306"/>
              <a:gd name="T66" fmla="*/ 57 w 469"/>
              <a:gd name="T67" fmla="*/ 286 h 306"/>
              <a:gd name="T68" fmla="*/ 65 w 469"/>
              <a:gd name="T69" fmla="*/ 295 h 306"/>
              <a:gd name="T70" fmla="*/ 199 w 469"/>
              <a:gd name="T71" fmla="*/ 295 h 306"/>
              <a:gd name="T72" fmla="*/ 361 w 469"/>
              <a:gd name="T73" fmla="*/ 283 h 306"/>
              <a:gd name="T74" fmla="*/ 377 w 469"/>
              <a:gd name="T75" fmla="*/ 299 h 306"/>
              <a:gd name="T76" fmla="*/ 384 w 469"/>
              <a:gd name="T77" fmla="*/ 306 h 306"/>
              <a:gd name="T78" fmla="*/ 389 w 469"/>
              <a:gd name="T79" fmla="*/ 295 h 306"/>
              <a:gd name="T80" fmla="*/ 389 w 469"/>
              <a:gd name="T81" fmla="*/ 284 h 306"/>
              <a:gd name="T82" fmla="*/ 407 w 469"/>
              <a:gd name="T83" fmla="*/ 269 h 306"/>
              <a:gd name="T84" fmla="*/ 408 w 469"/>
              <a:gd name="T85" fmla="*/ 258 h 306"/>
              <a:gd name="T86" fmla="*/ 416 w 469"/>
              <a:gd name="T87" fmla="*/ 234 h 306"/>
              <a:gd name="T88" fmla="*/ 405 w 469"/>
              <a:gd name="T89" fmla="*/ 210 h 306"/>
              <a:gd name="T90" fmla="*/ 432 w 469"/>
              <a:gd name="T91" fmla="*/ 198 h 306"/>
              <a:gd name="T92" fmla="*/ 450 w 469"/>
              <a:gd name="T93" fmla="*/ 188 h 306"/>
              <a:gd name="T94" fmla="*/ 458 w 469"/>
              <a:gd name="T95" fmla="*/ 169 h 306"/>
              <a:gd name="T96" fmla="*/ 469 w 469"/>
              <a:gd name="T97" fmla="*/ 139 h 306"/>
              <a:gd name="T98" fmla="*/ 459 w 469"/>
              <a:gd name="T99" fmla="*/ 12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306">
                <a:moveTo>
                  <a:pt x="459" y="126"/>
                </a:moveTo>
                <a:lnTo>
                  <a:pt x="454" y="123"/>
                </a:lnTo>
                <a:lnTo>
                  <a:pt x="447" y="118"/>
                </a:lnTo>
                <a:lnTo>
                  <a:pt x="446" y="110"/>
                </a:lnTo>
                <a:lnTo>
                  <a:pt x="434" y="100"/>
                </a:lnTo>
                <a:lnTo>
                  <a:pt x="428" y="95"/>
                </a:lnTo>
                <a:lnTo>
                  <a:pt x="430" y="93"/>
                </a:lnTo>
                <a:lnTo>
                  <a:pt x="424" y="81"/>
                </a:lnTo>
                <a:lnTo>
                  <a:pt x="405" y="77"/>
                </a:lnTo>
                <a:lnTo>
                  <a:pt x="400" y="74"/>
                </a:lnTo>
                <a:lnTo>
                  <a:pt x="396" y="69"/>
                </a:lnTo>
                <a:lnTo>
                  <a:pt x="394" y="61"/>
                </a:lnTo>
                <a:lnTo>
                  <a:pt x="390" y="54"/>
                </a:lnTo>
                <a:lnTo>
                  <a:pt x="389" y="45"/>
                </a:lnTo>
                <a:lnTo>
                  <a:pt x="388" y="34"/>
                </a:lnTo>
                <a:lnTo>
                  <a:pt x="393" y="22"/>
                </a:lnTo>
                <a:lnTo>
                  <a:pt x="390" y="16"/>
                </a:lnTo>
                <a:lnTo>
                  <a:pt x="385" y="14"/>
                </a:lnTo>
                <a:lnTo>
                  <a:pt x="384" y="7"/>
                </a:lnTo>
                <a:lnTo>
                  <a:pt x="381" y="5"/>
                </a:lnTo>
                <a:lnTo>
                  <a:pt x="382" y="0"/>
                </a:lnTo>
                <a:lnTo>
                  <a:pt x="309" y="4"/>
                </a:lnTo>
                <a:lnTo>
                  <a:pt x="208" y="8"/>
                </a:lnTo>
                <a:lnTo>
                  <a:pt x="86" y="12"/>
                </a:lnTo>
                <a:lnTo>
                  <a:pt x="14" y="12"/>
                </a:lnTo>
                <a:lnTo>
                  <a:pt x="3" y="12"/>
                </a:lnTo>
                <a:lnTo>
                  <a:pt x="5" y="19"/>
                </a:lnTo>
                <a:lnTo>
                  <a:pt x="9" y="26"/>
                </a:lnTo>
                <a:lnTo>
                  <a:pt x="7" y="32"/>
                </a:lnTo>
                <a:lnTo>
                  <a:pt x="5" y="34"/>
                </a:lnTo>
                <a:lnTo>
                  <a:pt x="6" y="39"/>
                </a:lnTo>
                <a:lnTo>
                  <a:pt x="13" y="46"/>
                </a:lnTo>
                <a:lnTo>
                  <a:pt x="13" y="51"/>
                </a:lnTo>
                <a:lnTo>
                  <a:pt x="9" y="58"/>
                </a:lnTo>
                <a:lnTo>
                  <a:pt x="10" y="65"/>
                </a:lnTo>
                <a:lnTo>
                  <a:pt x="6" y="76"/>
                </a:lnTo>
                <a:lnTo>
                  <a:pt x="3" y="77"/>
                </a:lnTo>
                <a:lnTo>
                  <a:pt x="0" y="84"/>
                </a:lnTo>
                <a:lnTo>
                  <a:pt x="3" y="91"/>
                </a:lnTo>
                <a:lnTo>
                  <a:pt x="9" y="96"/>
                </a:lnTo>
                <a:lnTo>
                  <a:pt x="11" y="108"/>
                </a:lnTo>
                <a:lnTo>
                  <a:pt x="18" y="110"/>
                </a:lnTo>
                <a:lnTo>
                  <a:pt x="18" y="118"/>
                </a:lnTo>
                <a:lnTo>
                  <a:pt x="17" y="122"/>
                </a:lnTo>
                <a:lnTo>
                  <a:pt x="21" y="129"/>
                </a:lnTo>
                <a:lnTo>
                  <a:pt x="22" y="134"/>
                </a:lnTo>
                <a:lnTo>
                  <a:pt x="22" y="141"/>
                </a:lnTo>
                <a:lnTo>
                  <a:pt x="28" y="146"/>
                </a:lnTo>
                <a:lnTo>
                  <a:pt x="28" y="153"/>
                </a:lnTo>
                <a:lnTo>
                  <a:pt x="36" y="164"/>
                </a:lnTo>
                <a:lnTo>
                  <a:pt x="36" y="169"/>
                </a:lnTo>
                <a:lnTo>
                  <a:pt x="41" y="176"/>
                </a:lnTo>
                <a:lnTo>
                  <a:pt x="41" y="183"/>
                </a:lnTo>
                <a:lnTo>
                  <a:pt x="41" y="188"/>
                </a:lnTo>
                <a:lnTo>
                  <a:pt x="41" y="195"/>
                </a:lnTo>
                <a:lnTo>
                  <a:pt x="41" y="200"/>
                </a:lnTo>
                <a:lnTo>
                  <a:pt x="41" y="203"/>
                </a:lnTo>
                <a:lnTo>
                  <a:pt x="46" y="203"/>
                </a:lnTo>
                <a:lnTo>
                  <a:pt x="46" y="210"/>
                </a:lnTo>
                <a:lnTo>
                  <a:pt x="53" y="212"/>
                </a:lnTo>
                <a:lnTo>
                  <a:pt x="52" y="219"/>
                </a:lnTo>
                <a:lnTo>
                  <a:pt x="56" y="226"/>
                </a:lnTo>
                <a:lnTo>
                  <a:pt x="53" y="233"/>
                </a:lnTo>
                <a:lnTo>
                  <a:pt x="59" y="240"/>
                </a:lnTo>
                <a:lnTo>
                  <a:pt x="57" y="246"/>
                </a:lnTo>
                <a:lnTo>
                  <a:pt x="57" y="253"/>
                </a:lnTo>
                <a:lnTo>
                  <a:pt x="61" y="267"/>
                </a:lnTo>
                <a:lnTo>
                  <a:pt x="57" y="286"/>
                </a:lnTo>
                <a:lnTo>
                  <a:pt x="64" y="290"/>
                </a:lnTo>
                <a:lnTo>
                  <a:pt x="65" y="295"/>
                </a:lnTo>
                <a:lnTo>
                  <a:pt x="148" y="296"/>
                </a:lnTo>
                <a:lnTo>
                  <a:pt x="199" y="295"/>
                </a:lnTo>
                <a:lnTo>
                  <a:pt x="312" y="288"/>
                </a:lnTo>
                <a:lnTo>
                  <a:pt x="361" y="283"/>
                </a:lnTo>
                <a:lnTo>
                  <a:pt x="365" y="290"/>
                </a:lnTo>
                <a:lnTo>
                  <a:pt x="377" y="299"/>
                </a:lnTo>
                <a:lnTo>
                  <a:pt x="381" y="306"/>
                </a:lnTo>
                <a:lnTo>
                  <a:pt x="384" y="306"/>
                </a:lnTo>
                <a:lnTo>
                  <a:pt x="389" y="302"/>
                </a:lnTo>
                <a:lnTo>
                  <a:pt x="389" y="295"/>
                </a:lnTo>
                <a:lnTo>
                  <a:pt x="385" y="290"/>
                </a:lnTo>
                <a:lnTo>
                  <a:pt x="389" y="284"/>
                </a:lnTo>
                <a:lnTo>
                  <a:pt x="405" y="276"/>
                </a:lnTo>
                <a:lnTo>
                  <a:pt x="407" y="269"/>
                </a:lnTo>
                <a:lnTo>
                  <a:pt x="407" y="264"/>
                </a:lnTo>
                <a:lnTo>
                  <a:pt x="408" y="258"/>
                </a:lnTo>
                <a:lnTo>
                  <a:pt x="416" y="248"/>
                </a:lnTo>
                <a:lnTo>
                  <a:pt x="416" y="234"/>
                </a:lnTo>
                <a:lnTo>
                  <a:pt x="404" y="222"/>
                </a:lnTo>
                <a:lnTo>
                  <a:pt x="405" y="210"/>
                </a:lnTo>
                <a:lnTo>
                  <a:pt x="408" y="203"/>
                </a:lnTo>
                <a:lnTo>
                  <a:pt x="432" y="198"/>
                </a:lnTo>
                <a:lnTo>
                  <a:pt x="438" y="194"/>
                </a:lnTo>
                <a:lnTo>
                  <a:pt x="450" y="188"/>
                </a:lnTo>
                <a:lnTo>
                  <a:pt x="457" y="183"/>
                </a:lnTo>
                <a:lnTo>
                  <a:pt x="458" y="169"/>
                </a:lnTo>
                <a:lnTo>
                  <a:pt x="466" y="158"/>
                </a:lnTo>
                <a:lnTo>
                  <a:pt x="469" y="139"/>
                </a:lnTo>
                <a:lnTo>
                  <a:pt x="466" y="133"/>
                </a:lnTo>
                <a:lnTo>
                  <a:pt x="459" y="126"/>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3" name="Freeform 50">
            <a:extLst>
              <a:ext uri="{FF2B5EF4-FFF2-40B4-BE49-F238E27FC236}">
                <a16:creationId xmlns:a16="http://schemas.microsoft.com/office/drawing/2014/main" id="{684AE988-EA53-0F0E-8A55-10F044B24BA7}"/>
              </a:ext>
            </a:extLst>
          </p:cNvPr>
          <p:cNvSpPr>
            <a:spLocks noChangeAspect="1"/>
          </p:cNvSpPr>
          <p:nvPr/>
        </p:nvSpPr>
        <p:spPr bwMode="auto">
          <a:xfrm>
            <a:off x="7401356" y="3403909"/>
            <a:ext cx="238079" cy="274320"/>
          </a:xfrm>
          <a:custGeom>
            <a:avLst/>
            <a:gdLst>
              <a:gd name="T0" fmla="*/ 210 w 520"/>
              <a:gd name="T1" fmla="*/ 12 h 609"/>
              <a:gd name="T2" fmla="*/ 126 w 520"/>
              <a:gd name="T3" fmla="*/ 75 h 609"/>
              <a:gd name="T4" fmla="*/ 112 w 520"/>
              <a:gd name="T5" fmla="*/ 92 h 609"/>
              <a:gd name="T6" fmla="*/ 103 w 520"/>
              <a:gd name="T7" fmla="*/ 83 h 609"/>
              <a:gd name="T8" fmla="*/ 90 w 520"/>
              <a:gd name="T9" fmla="*/ 77 h 609"/>
              <a:gd name="T10" fmla="*/ 78 w 520"/>
              <a:gd name="T11" fmla="*/ 74 h 609"/>
              <a:gd name="T12" fmla="*/ 67 w 520"/>
              <a:gd name="T13" fmla="*/ 88 h 609"/>
              <a:gd name="T14" fmla="*/ 67 w 520"/>
              <a:gd name="T15" fmla="*/ 105 h 609"/>
              <a:gd name="T16" fmla="*/ 69 w 520"/>
              <a:gd name="T17" fmla="*/ 124 h 609"/>
              <a:gd name="T18" fmla="*/ 66 w 520"/>
              <a:gd name="T19" fmla="*/ 139 h 609"/>
              <a:gd name="T20" fmla="*/ 67 w 520"/>
              <a:gd name="T21" fmla="*/ 166 h 609"/>
              <a:gd name="T22" fmla="*/ 59 w 520"/>
              <a:gd name="T23" fmla="*/ 185 h 609"/>
              <a:gd name="T24" fmla="*/ 58 w 520"/>
              <a:gd name="T25" fmla="*/ 199 h 609"/>
              <a:gd name="T26" fmla="*/ 67 w 520"/>
              <a:gd name="T27" fmla="*/ 220 h 609"/>
              <a:gd name="T28" fmla="*/ 70 w 520"/>
              <a:gd name="T29" fmla="*/ 232 h 609"/>
              <a:gd name="T30" fmla="*/ 82 w 520"/>
              <a:gd name="T31" fmla="*/ 253 h 609"/>
              <a:gd name="T32" fmla="*/ 81 w 520"/>
              <a:gd name="T33" fmla="*/ 263 h 609"/>
              <a:gd name="T34" fmla="*/ 57 w 520"/>
              <a:gd name="T35" fmla="*/ 281 h 609"/>
              <a:gd name="T36" fmla="*/ 47 w 520"/>
              <a:gd name="T37" fmla="*/ 296 h 609"/>
              <a:gd name="T38" fmla="*/ 43 w 520"/>
              <a:gd name="T39" fmla="*/ 315 h 609"/>
              <a:gd name="T40" fmla="*/ 30 w 520"/>
              <a:gd name="T41" fmla="*/ 337 h 609"/>
              <a:gd name="T42" fmla="*/ 20 w 520"/>
              <a:gd name="T43" fmla="*/ 346 h 609"/>
              <a:gd name="T44" fmla="*/ 23 w 520"/>
              <a:gd name="T45" fmla="*/ 360 h 609"/>
              <a:gd name="T46" fmla="*/ 20 w 520"/>
              <a:gd name="T47" fmla="*/ 372 h 609"/>
              <a:gd name="T48" fmla="*/ 34 w 520"/>
              <a:gd name="T49" fmla="*/ 378 h 609"/>
              <a:gd name="T50" fmla="*/ 34 w 520"/>
              <a:gd name="T51" fmla="*/ 395 h 609"/>
              <a:gd name="T52" fmla="*/ 25 w 520"/>
              <a:gd name="T53" fmla="*/ 404 h 609"/>
              <a:gd name="T54" fmla="*/ 17 w 520"/>
              <a:gd name="T55" fmla="*/ 402 h 609"/>
              <a:gd name="T56" fmla="*/ 11 w 520"/>
              <a:gd name="T57" fmla="*/ 403 h 609"/>
              <a:gd name="T58" fmla="*/ 0 w 520"/>
              <a:gd name="T59" fmla="*/ 422 h 609"/>
              <a:gd name="T60" fmla="*/ 180 w 520"/>
              <a:gd name="T61" fmla="*/ 526 h 609"/>
              <a:gd name="T62" fmla="*/ 410 w 520"/>
              <a:gd name="T63" fmla="*/ 603 h 609"/>
              <a:gd name="T64" fmla="*/ 450 w 520"/>
              <a:gd name="T65" fmla="*/ 606 h 609"/>
              <a:gd name="T66" fmla="*/ 415 w 520"/>
              <a:gd name="T67" fmla="*/ 4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609">
                <a:moveTo>
                  <a:pt x="314" y="28"/>
                </a:moveTo>
                <a:lnTo>
                  <a:pt x="210" y="12"/>
                </a:lnTo>
                <a:lnTo>
                  <a:pt x="139" y="0"/>
                </a:lnTo>
                <a:lnTo>
                  <a:pt x="126" y="75"/>
                </a:lnTo>
                <a:lnTo>
                  <a:pt x="119" y="85"/>
                </a:lnTo>
                <a:lnTo>
                  <a:pt x="112" y="92"/>
                </a:lnTo>
                <a:lnTo>
                  <a:pt x="105" y="90"/>
                </a:lnTo>
                <a:lnTo>
                  <a:pt x="103" y="83"/>
                </a:lnTo>
                <a:lnTo>
                  <a:pt x="97" y="77"/>
                </a:lnTo>
                <a:lnTo>
                  <a:pt x="90" y="77"/>
                </a:lnTo>
                <a:lnTo>
                  <a:pt x="85" y="73"/>
                </a:lnTo>
                <a:lnTo>
                  <a:pt x="78" y="74"/>
                </a:lnTo>
                <a:lnTo>
                  <a:pt x="70" y="79"/>
                </a:lnTo>
                <a:lnTo>
                  <a:pt x="67" y="88"/>
                </a:lnTo>
                <a:lnTo>
                  <a:pt x="71" y="100"/>
                </a:lnTo>
                <a:lnTo>
                  <a:pt x="67" y="105"/>
                </a:lnTo>
                <a:lnTo>
                  <a:pt x="67" y="112"/>
                </a:lnTo>
                <a:lnTo>
                  <a:pt x="69" y="124"/>
                </a:lnTo>
                <a:lnTo>
                  <a:pt x="66" y="132"/>
                </a:lnTo>
                <a:lnTo>
                  <a:pt x="66" y="139"/>
                </a:lnTo>
                <a:lnTo>
                  <a:pt x="67" y="151"/>
                </a:lnTo>
                <a:lnTo>
                  <a:pt x="67" y="166"/>
                </a:lnTo>
                <a:lnTo>
                  <a:pt x="61" y="171"/>
                </a:lnTo>
                <a:lnTo>
                  <a:pt x="59" y="185"/>
                </a:lnTo>
                <a:lnTo>
                  <a:pt x="58" y="192"/>
                </a:lnTo>
                <a:lnTo>
                  <a:pt x="58" y="199"/>
                </a:lnTo>
                <a:lnTo>
                  <a:pt x="65" y="211"/>
                </a:lnTo>
                <a:lnTo>
                  <a:pt x="67" y="220"/>
                </a:lnTo>
                <a:lnTo>
                  <a:pt x="67" y="226"/>
                </a:lnTo>
                <a:lnTo>
                  <a:pt x="70" y="232"/>
                </a:lnTo>
                <a:lnTo>
                  <a:pt x="70" y="239"/>
                </a:lnTo>
                <a:lnTo>
                  <a:pt x="82" y="253"/>
                </a:lnTo>
                <a:lnTo>
                  <a:pt x="86" y="258"/>
                </a:lnTo>
                <a:lnTo>
                  <a:pt x="81" y="263"/>
                </a:lnTo>
                <a:lnTo>
                  <a:pt x="59" y="276"/>
                </a:lnTo>
                <a:lnTo>
                  <a:pt x="57" y="281"/>
                </a:lnTo>
                <a:lnTo>
                  <a:pt x="51" y="285"/>
                </a:lnTo>
                <a:lnTo>
                  <a:pt x="47" y="296"/>
                </a:lnTo>
                <a:lnTo>
                  <a:pt x="47" y="308"/>
                </a:lnTo>
                <a:lnTo>
                  <a:pt x="43" y="315"/>
                </a:lnTo>
                <a:lnTo>
                  <a:pt x="40" y="323"/>
                </a:lnTo>
                <a:lnTo>
                  <a:pt x="30" y="337"/>
                </a:lnTo>
                <a:lnTo>
                  <a:pt x="24" y="341"/>
                </a:lnTo>
                <a:lnTo>
                  <a:pt x="20" y="346"/>
                </a:lnTo>
                <a:lnTo>
                  <a:pt x="23" y="354"/>
                </a:lnTo>
                <a:lnTo>
                  <a:pt x="23" y="360"/>
                </a:lnTo>
                <a:lnTo>
                  <a:pt x="19" y="366"/>
                </a:lnTo>
                <a:lnTo>
                  <a:pt x="20" y="372"/>
                </a:lnTo>
                <a:lnTo>
                  <a:pt x="27" y="374"/>
                </a:lnTo>
                <a:lnTo>
                  <a:pt x="34" y="378"/>
                </a:lnTo>
                <a:lnTo>
                  <a:pt x="35" y="384"/>
                </a:lnTo>
                <a:lnTo>
                  <a:pt x="34" y="395"/>
                </a:lnTo>
                <a:lnTo>
                  <a:pt x="27" y="399"/>
                </a:lnTo>
                <a:lnTo>
                  <a:pt x="25" y="404"/>
                </a:lnTo>
                <a:lnTo>
                  <a:pt x="19" y="403"/>
                </a:lnTo>
                <a:lnTo>
                  <a:pt x="17" y="402"/>
                </a:lnTo>
                <a:lnTo>
                  <a:pt x="13" y="403"/>
                </a:lnTo>
                <a:lnTo>
                  <a:pt x="11" y="403"/>
                </a:lnTo>
                <a:lnTo>
                  <a:pt x="2" y="415"/>
                </a:lnTo>
                <a:lnTo>
                  <a:pt x="0" y="422"/>
                </a:lnTo>
                <a:lnTo>
                  <a:pt x="19" y="434"/>
                </a:lnTo>
                <a:lnTo>
                  <a:pt x="180" y="526"/>
                </a:lnTo>
                <a:lnTo>
                  <a:pt x="287" y="586"/>
                </a:lnTo>
                <a:lnTo>
                  <a:pt x="410" y="603"/>
                </a:lnTo>
                <a:lnTo>
                  <a:pt x="450" y="609"/>
                </a:lnTo>
                <a:lnTo>
                  <a:pt x="450" y="606"/>
                </a:lnTo>
                <a:lnTo>
                  <a:pt x="520" y="58"/>
                </a:lnTo>
                <a:lnTo>
                  <a:pt x="415" y="44"/>
                </a:lnTo>
                <a:lnTo>
                  <a:pt x="314" y="28"/>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4" name="Freeform 16">
            <a:extLst>
              <a:ext uri="{FF2B5EF4-FFF2-40B4-BE49-F238E27FC236}">
                <a16:creationId xmlns:a16="http://schemas.microsoft.com/office/drawing/2014/main" id="{62B389CD-88EE-E278-0503-25EEE4E6A317}"/>
              </a:ext>
            </a:extLst>
          </p:cNvPr>
          <p:cNvSpPr>
            <a:spLocks noChangeAspect="1"/>
          </p:cNvSpPr>
          <p:nvPr/>
        </p:nvSpPr>
        <p:spPr bwMode="auto">
          <a:xfrm>
            <a:off x="5200124" y="3420105"/>
            <a:ext cx="274320" cy="206404"/>
          </a:xfrm>
          <a:custGeom>
            <a:avLst/>
            <a:gdLst>
              <a:gd name="T0" fmla="*/ 198 w 390"/>
              <a:gd name="T1" fmla="*/ 26 h 299"/>
              <a:gd name="T2" fmla="*/ 184 w 390"/>
              <a:gd name="T3" fmla="*/ 4 h 299"/>
              <a:gd name="T4" fmla="*/ 146 w 390"/>
              <a:gd name="T5" fmla="*/ 1 h 299"/>
              <a:gd name="T6" fmla="*/ 64 w 390"/>
              <a:gd name="T7" fmla="*/ 15 h 299"/>
              <a:gd name="T8" fmla="*/ 35 w 390"/>
              <a:gd name="T9" fmla="*/ 29 h 299"/>
              <a:gd name="T10" fmla="*/ 3 w 390"/>
              <a:gd name="T11" fmla="*/ 61 h 299"/>
              <a:gd name="T12" fmla="*/ 10 w 390"/>
              <a:gd name="T13" fmla="*/ 77 h 299"/>
              <a:gd name="T14" fmla="*/ 37 w 390"/>
              <a:gd name="T15" fmla="*/ 87 h 299"/>
              <a:gd name="T16" fmla="*/ 53 w 390"/>
              <a:gd name="T17" fmla="*/ 106 h 299"/>
              <a:gd name="T18" fmla="*/ 84 w 390"/>
              <a:gd name="T19" fmla="*/ 141 h 299"/>
              <a:gd name="T20" fmla="*/ 106 w 390"/>
              <a:gd name="T21" fmla="*/ 160 h 299"/>
              <a:gd name="T22" fmla="*/ 126 w 390"/>
              <a:gd name="T23" fmla="*/ 172 h 299"/>
              <a:gd name="T24" fmla="*/ 133 w 390"/>
              <a:gd name="T25" fmla="*/ 185 h 299"/>
              <a:gd name="T26" fmla="*/ 148 w 390"/>
              <a:gd name="T27" fmla="*/ 198 h 299"/>
              <a:gd name="T28" fmla="*/ 160 w 390"/>
              <a:gd name="T29" fmla="*/ 206 h 299"/>
              <a:gd name="T30" fmla="*/ 180 w 390"/>
              <a:gd name="T31" fmla="*/ 230 h 299"/>
              <a:gd name="T32" fmla="*/ 186 w 390"/>
              <a:gd name="T33" fmla="*/ 249 h 299"/>
              <a:gd name="T34" fmla="*/ 206 w 390"/>
              <a:gd name="T35" fmla="*/ 264 h 299"/>
              <a:gd name="T36" fmla="*/ 213 w 390"/>
              <a:gd name="T37" fmla="*/ 283 h 299"/>
              <a:gd name="T38" fmla="*/ 230 w 390"/>
              <a:gd name="T39" fmla="*/ 296 h 299"/>
              <a:gd name="T40" fmla="*/ 240 w 390"/>
              <a:gd name="T41" fmla="*/ 287 h 299"/>
              <a:gd name="T42" fmla="*/ 247 w 390"/>
              <a:gd name="T43" fmla="*/ 286 h 299"/>
              <a:gd name="T44" fmla="*/ 241 w 390"/>
              <a:gd name="T45" fmla="*/ 271 h 299"/>
              <a:gd name="T46" fmla="*/ 238 w 390"/>
              <a:gd name="T47" fmla="*/ 259 h 299"/>
              <a:gd name="T48" fmla="*/ 248 w 390"/>
              <a:gd name="T49" fmla="*/ 257 h 299"/>
              <a:gd name="T50" fmla="*/ 266 w 390"/>
              <a:gd name="T51" fmla="*/ 267 h 299"/>
              <a:gd name="T52" fmla="*/ 266 w 390"/>
              <a:gd name="T53" fmla="*/ 257 h 299"/>
              <a:gd name="T54" fmla="*/ 251 w 390"/>
              <a:gd name="T55" fmla="*/ 250 h 299"/>
              <a:gd name="T56" fmla="*/ 266 w 390"/>
              <a:gd name="T57" fmla="*/ 248 h 299"/>
              <a:gd name="T58" fmla="*/ 285 w 390"/>
              <a:gd name="T59" fmla="*/ 238 h 299"/>
              <a:gd name="T60" fmla="*/ 291 w 390"/>
              <a:gd name="T61" fmla="*/ 233 h 299"/>
              <a:gd name="T62" fmla="*/ 305 w 390"/>
              <a:gd name="T63" fmla="*/ 225 h 299"/>
              <a:gd name="T64" fmla="*/ 299 w 390"/>
              <a:gd name="T65" fmla="*/ 207 h 299"/>
              <a:gd name="T66" fmla="*/ 313 w 390"/>
              <a:gd name="T67" fmla="*/ 211 h 299"/>
              <a:gd name="T68" fmla="*/ 326 w 390"/>
              <a:gd name="T69" fmla="*/ 196 h 299"/>
              <a:gd name="T70" fmla="*/ 335 w 390"/>
              <a:gd name="T71" fmla="*/ 185 h 299"/>
              <a:gd name="T72" fmla="*/ 347 w 390"/>
              <a:gd name="T73" fmla="*/ 172 h 299"/>
              <a:gd name="T74" fmla="*/ 354 w 390"/>
              <a:gd name="T75" fmla="*/ 165 h 299"/>
              <a:gd name="T76" fmla="*/ 344 w 390"/>
              <a:gd name="T77" fmla="*/ 148 h 299"/>
              <a:gd name="T78" fmla="*/ 345 w 390"/>
              <a:gd name="T79" fmla="*/ 152 h 299"/>
              <a:gd name="T80" fmla="*/ 354 w 390"/>
              <a:gd name="T81" fmla="*/ 141 h 299"/>
              <a:gd name="T82" fmla="*/ 383 w 390"/>
              <a:gd name="T83" fmla="*/ 95 h 299"/>
              <a:gd name="T84" fmla="*/ 387 w 390"/>
              <a:gd name="T85" fmla="*/ 8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299">
                <a:moveTo>
                  <a:pt x="287" y="14"/>
                </a:moveTo>
                <a:lnTo>
                  <a:pt x="201" y="29"/>
                </a:lnTo>
                <a:lnTo>
                  <a:pt x="198" y="26"/>
                </a:lnTo>
                <a:lnTo>
                  <a:pt x="198" y="20"/>
                </a:lnTo>
                <a:lnTo>
                  <a:pt x="195" y="14"/>
                </a:lnTo>
                <a:lnTo>
                  <a:pt x="184" y="4"/>
                </a:lnTo>
                <a:lnTo>
                  <a:pt x="179" y="7"/>
                </a:lnTo>
                <a:lnTo>
                  <a:pt x="174" y="0"/>
                </a:lnTo>
                <a:lnTo>
                  <a:pt x="146" y="1"/>
                </a:lnTo>
                <a:lnTo>
                  <a:pt x="76" y="10"/>
                </a:lnTo>
                <a:lnTo>
                  <a:pt x="71" y="12"/>
                </a:lnTo>
                <a:lnTo>
                  <a:pt x="64" y="15"/>
                </a:lnTo>
                <a:lnTo>
                  <a:pt x="52" y="19"/>
                </a:lnTo>
                <a:lnTo>
                  <a:pt x="42" y="29"/>
                </a:lnTo>
                <a:lnTo>
                  <a:pt x="35" y="29"/>
                </a:lnTo>
                <a:lnTo>
                  <a:pt x="15" y="39"/>
                </a:lnTo>
                <a:lnTo>
                  <a:pt x="14" y="45"/>
                </a:lnTo>
                <a:lnTo>
                  <a:pt x="3" y="61"/>
                </a:lnTo>
                <a:lnTo>
                  <a:pt x="0" y="68"/>
                </a:lnTo>
                <a:lnTo>
                  <a:pt x="3" y="75"/>
                </a:lnTo>
                <a:lnTo>
                  <a:pt x="10" y="77"/>
                </a:lnTo>
                <a:lnTo>
                  <a:pt x="16" y="79"/>
                </a:lnTo>
                <a:lnTo>
                  <a:pt x="29" y="88"/>
                </a:lnTo>
                <a:lnTo>
                  <a:pt x="37" y="87"/>
                </a:lnTo>
                <a:lnTo>
                  <a:pt x="44" y="92"/>
                </a:lnTo>
                <a:lnTo>
                  <a:pt x="46" y="99"/>
                </a:lnTo>
                <a:lnTo>
                  <a:pt x="53" y="106"/>
                </a:lnTo>
                <a:lnTo>
                  <a:pt x="56" y="112"/>
                </a:lnTo>
                <a:lnTo>
                  <a:pt x="72" y="131"/>
                </a:lnTo>
                <a:lnTo>
                  <a:pt x="84" y="141"/>
                </a:lnTo>
                <a:lnTo>
                  <a:pt x="96" y="146"/>
                </a:lnTo>
                <a:lnTo>
                  <a:pt x="102" y="153"/>
                </a:lnTo>
                <a:lnTo>
                  <a:pt x="106" y="160"/>
                </a:lnTo>
                <a:lnTo>
                  <a:pt x="110" y="164"/>
                </a:lnTo>
                <a:lnTo>
                  <a:pt x="117" y="165"/>
                </a:lnTo>
                <a:lnTo>
                  <a:pt x="126" y="172"/>
                </a:lnTo>
                <a:lnTo>
                  <a:pt x="132" y="175"/>
                </a:lnTo>
                <a:lnTo>
                  <a:pt x="132" y="179"/>
                </a:lnTo>
                <a:lnTo>
                  <a:pt x="133" y="185"/>
                </a:lnTo>
                <a:lnTo>
                  <a:pt x="140" y="188"/>
                </a:lnTo>
                <a:lnTo>
                  <a:pt x="141" y="195"/>
                </a:lnTo>
                <a:lnTo>
                  <a:pt x="148" y="198"/>
                </a:lnTo>
                <a:lnTo>
                  <a:pt x="148" y="199"/>
                </a:lnTo>
                <a:lnTo>
                  <a:pt x="153" y="204"/>
                </a:lnTo>
                <a:lnTo>
                  <a:pt x="160" y="206"/>
                </a:lnTo>
                <a:lnTo>
                  <a:pt x="174" y="214"/>
                </a:lnTo>
                <a:lnTo>
                  <a:pt x="174" y="221"/>
                </a:lnTo>
                <a:lnTo>
                  <a:pt x="180" y="230"/>
                </a:lnTo>
                <a:lnTo>
                  <a:pt x="184" y="237"/>
                </a:lnTo>
                <a:lnTo>
                  <a:pt x="184" y="242"/>
                </a:lnTo>
                <a:lnTo>
                  <a:pt x="186" y="249"/>
                </a:lnTo>
                <a:lnTo>
                  <a:pt x="191" y="253"/>
                </a:lnTo>
                <a:lnTo>
                  <a:pt x="201" y="257"/>
                </a:lnTo>
                <a:lnTo>
                  <a:pt x="206" y="264"/>
                </a:lnTo>
                <a:lnTo>
                  <a:pt x="209" y="269"/>
                </a:lnTo>
                <a:lnTo>
                  <a:pt x="213" y="276"/>
                </a:lnTo>
                <a:lnTo>
                  <a:pt x="213" y="283"/>
                </a:lnTo>
                <a:lnTo>
                  <a:pt x="214" y="288"/>
                </a:lnTo>
                <a:lnTo>
                  <a:pt x="218" y="295"/>
                </a:lnTo>
                <a:lnTo>
                  <a:pt x="230" y="296"/>
                </a:lnTo>
                <a:lnTo>
                  <a:pt x="233" y="298"/>
                </a:lnTo>
                <a:lnTo>
                  <a:pt x="237" y="299"/>
                </a:lnTo>
                <a:lnTo>
                  <a:pt x="240" y="287"/>
                </a:lnTo>
                <a:lnTo>
                  <a:pt x="243" y="280"/>
                </a:lnTo>
                <a:lnTo>
                  <a:pt x="243" y="287"/>
                </a:lnTo>
                <a:lnTo>
                  <a:pt x="247" y="286"/>
                </a:lnTo>
                <a:lnTo>
                  <a:pt x="251" y="280"/>
                </a:lnTo>
                <a:lnTo>
                  <a:pt x="244" y="275"/>
                </a:lnTo>
                <a:lnTo>
                  <a:pt x="241" y="271"/>
                </a:lnTo>
                <a:lnTo>
                  <a:pt x="240" y="265"/>
                </a:lnTo>
                <a:lnTo>
                  <a:pt x="233" y="253"/>
                </a:lnTo>
                <a:lnTo>
                  <a:pt x="238" y="259"/>
                </a:lnTo>
                <a:lnTo>
                  <a:pt x="241" y="264"/>
                </a:lnTo>
                <a:lnTo>
                  <a:pt x="248" y="269"/>
                </a:lnTo>
                <a:lnTo>
                  <a:pt x="248" y="257"/>
                </a:lnTo>
                <a:lnTo>
                  <a:pt x="252" y="268"/>
                </a:lnTo>
                <a:lnTo>
                  <a:pt x="259" y="272"/>
                </a:lnTo>
                <a:lnTo>
                  <a:pt x="266" y="267"/>
                </a:lnTo>
                <a:lnTo>
                  <a:pt x="268" y="257"/>
                </a:lnTo>
                <a:lnTo>
                  <a:pt x="261" y="263"/>
                </a:lnTo>
                <a:lnTo>
                  <a:pt x="266" y="257"/>
                </a:lnTo>
                <a:lnTo>
                  <a:pt x="264" y="253"/>
                </a:lnTo>
                <a:lnTo>
                  <a:pt x="257" y="253"/>
                </a:lnTo>
                <a:lnTo>
                  <a:pt x="251" y="250"/>
                </a:lnTo>
                <a:lnTo>
                  <a:pt x="247" y="252"/>
                </a:lnTo>
                <a:lnTo>
                  <a:pt x="259" y="246"/>
                </a:lnTo>
                <a:lnTo>
                  <a:pt x="266" y="248"/>
                </a:lnTo>
                <a:lnTo>
                  <a:pt x="272" y="245"/>
                </a:lnTo>
                <a:lnTo>
                  <a:pt x="278" y="244"/>
                </a:lnTo>
                <a:lnTo>
                  <a:pt x="285" y="238"/>
                </a:lnTo>
                <a:lnTo>
                  <a:pt x="280" y="236"/>
                </a:lnTo>
                <a:lnTo>
                  <a:pt x="286" y="238"/>
                </a:lnTo>
                <a:lnTo>
                  <a:pt x="291" y="233"/>
                </a:lnTo>
                <a:lnTo>
                  <a:pt x="299" y="232"/>
                </a:lnTo>
                <a:lnTo>
                  <a:pt x="298" y="227"/>
                </a:lnTo>
                <a:lnTo>
                  <a:pt x="305" y="225"/>
                </a:lnTo>
                <a:lnTo>
                  <a:pt x="308" y="218"/>
                </a:lnTo>
                <a:lnTo>
                  <a:pt x="302" y="215"/>
                </a:lnTo>
                <a:lnTo>
                  <a:pt x="299" y="207"/>
                </a:lnTo>
                <a:lnTo>
                  <a:pt x="305" y="207"/>
                </a:lnTo>
                <a:lnTo>
                  <a:pt x="308" y="213"/>
                </a:lnTo>
                <a:lnTo>
                  <a:pt x="313" y="211"/>
                </a:lnTo>
                <a:lnTo>
                  <a:pt x="318" y="206"/>
                </a:lnTo>
                <a:lnTo>
                  <a:pt x="322" y="199"/>
                </a:lnTo>
                <a:lnTo>
                  <a:pt x="326" y="196"/>
                </a:lnTo>
                <a:lnTo>
                  <a:pt x="324" y="190"/>
                </a:lnTo>
                <a:lnTo>
                  <a:pt x="328" y="184"/>
                </a:lnTo>
                <a:lnTo>
                  <a:pt x="335" y="185"/>
                </a:lnTo>
                <a:lnTo>
                  <a:pt x="340" y="184"/>
                </a:lnTo>
                <a:lnTo>
                  <a:pt x="343" y="177"/>
                </a:lnTo>
                <a:lnTo>
                  <a:pt x="347" y="172"/>
                </a:lnTo>
                <a:lnTo>
                  <a:pt x="343" y="169"/>
                </a:lnTo>
                <a:lnTo>
                  <a:pt x="348" y="171"/>
                </a:lnTo>
                <a:lnTo>
                  <a:pt x="354" y="165"/>
                </a:lnTo>
                <a:lnTo>
                  <a:pt x="349" y="158"/>
                </a:lnTo>
                <a:lnTo>
                  <a:pt x="343" y="154"/>
                </a:lnTo>
                <a:lnTo>
                  <a:pt x="344" y="148"/>
                </a:lnTo>
                <a:lnTo>
                  <a:pt x="347" y="141"/>
                </a:lnTo>
                <a:lnTo>
                  <a:pt x="349" y="139"/>
                </a:lnTo>
                <a:lnTo>
                  <a:pt x="345" y="152"/>
                </a:lnTo>
                <a:lnTo>
                  <a:pt x="351" y="154"/>
                </a:lnTo>
                <a:lnTo>
                  <a:pt x="354" y="161"/>
                </a:lnTo>
                <a:lnTo>
                  <a:pt x="354" y="141"/>
                </a:lnTo>
                <a:lnTo>
                  <a:pt x="356" y="134"/>
                </a:lnTo>
                <a:lnTo>
                  <a:pt x="370" y="108"/>
                </a:lnTo>
                <a:lnTo>
                  <a:pt x="383" y="95"/>
                </a:lnTo>
                <a:lnTo>
                  <a:pt x="390" y="91"/>
                </a:lnTo>
                <a:lnTo>
                  <a:pt x="390" y="87"/>
                </a:lnTo>
                <a:lnTo>
                  <a:pt x="387" y="85"/>
                </a:lnTo>
                <a:lnTo>
                  <a:pt x="287" y="1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5" name="Freeform 47">
            <a:extLst>
              <a:ext uri="{FF2B5EF4-FFF2-40B4-BE49-F238E27FC236}">
                <a16:creationId xmlns:a16="http://schemas.microsoft.com/office/drawing/2014/main" id="{55CFD729-93E1-3C01-33D4-C591C70F3BF8}"/>
              </a:ext>
            </a:extLst>
          </p:cNvPr>
          <p:cNvSpPr>
            <a:spLocks noChangeAspect="1"/>
          </p:cNvSpPr>
          <p:nvPr/>
        </p:nvSpPr>
        <p:spPr bwMode="auto">
          <a:xfrm>
            <a:off x="5231764" y="2524502"/>
            <a:ext cx="211040" cy="197830"/>
          </a:xfrm>
          <a:custGeom>
            <a:avLst/>
            <a:gdLst>
              <a:gd name="T0" fmla="*/ 133 w 134"/>
              <a:gd name="T1" fmla="*/ 50 h 128"/>
              <a:gd name="T2" fmla="*/ 120 w 134"/>
              <a:gd name="T3" fmla="*/ 0 h 128"/>
              <a:gd name="T4" fmla="*/ 116 w 134"/>
              <a:gd name="T5" fmla="*/ 0 h 128"/>
              <a:gd name="T6" fmla="*/ 106 w 134"/>
              <a:gd name="T7" fmla="*/ 1 h 128"/>
              <a:gd name="T8" fmla="*/ 71 w 134"/>
              <a:gd name="T9" fmla="*/ 10 h 128"/>
              <a:gd name="T10" fmla="*/ 64 w 134"/>
              <a:gd name="T11" fmla="*/ 13 h 128"/>
              <a:gd name="T12" fmla="*/ 60 w 134"/>
              <a:gd name="T13" fmla="*/ 13 h 128"/>
              <a:gd name="T14" fmla="*/ 48 w 134"/>
              <a:gd name="T15" fmla="*/ 17 h 128"/>
              <a:gd name="T16" fmla="*/ 42 w 134"/>
              <a:gd name="T17" fmla="*/ 17 h 128"/>
              <a:gd name="T18" fmla="*/ 0 w 134"/>
              <a:gd name="T19" fmla="*/ 25 h 128"/>
              <a:gd name="T20" fmla="*/ 14 w 134"/>
              <a:gd name="T21" fmla="*/ 96 h 128"/>
              <a:gd name="T22" fmla="*/ 18 w 134"/>
              <a:gd name="T23" fmla="*/ 102 h 128"/>
              <a:gd name="T24" fmla="*/ 18 w 134"/>
              <a:gd name="T25" fmla="*/ 109 h 128"/>
              <a:gd name="T26" fmla="*/ 7 w 134"/>
              <a:gd name="T27" fmla="*/ 120 h 128"/>
              <a:gd name="T28" fmla="*/ 7 w 134"/>
              <a:gd name="T29" fmla="*/ 123 h 128"/>
              <a:gd name="T30" fmla="*/ 14 w 134"/>
              <a:gd name="T31" fmla="*/ 128 h 128"/>
              <a:gd name="T32" fmla="*/ 19 w 134"/>
              <a:gd name="T33" fmla="*/ 127 h 128"/>
              <a:gd name="T34" fmla="*/ 32 w 134"/>
              <a:gd name="T35" fmla="*/ 113 h 128"/>
              <a:gd name="T36" fmla="*/ 38 w 134"/>
              <a:gd name="T37" fmla="*/ 110 h 128"/>
              <a:gd name="T38" fmla="*/ 42 w 134"/>
              <a:gd name="T39" fmla="*/ 104 h 128"/>
              <a:gd name="T40" fmla="*/ 46 w 134"/>
              <a:gd name="T41" fmla="*/ 106 h 128"/>
              <a:gd name="T42" fmla="*/ 56 w 134"/>
              <a:gd name="T43" fmla="*/ 93 h 128"/>
              <a:gd name="T44" fmla="*/ 63 w 134"/>
              <a:gd name="T45" fmla="*/ 92 h 128"/>
              <a:gd name="T46" fmla="*/ 68 w 134"/>
              <a:gd name="T47" fmla="*/ 89 h 128"/>
              <a:gd name="T48" fmla="*/ 75 w 134"/>
              <a:gd name="T49" fmla="*/ 89 h 128"/>
              <a:gd name="T50" fmla="*/ 78 w 134"/>
              <a:gd name="T51" fmla="*/ 85 h 128"/>
              <a:gd name="T52" fmla="*/ 98 w 134"/>
              <a:gd name="T53" fmla="*/ 81 h 128"/>
              <a:gd name="T54" fmla="*/ 98 w 134"/>
              <a:gd name="T55" fmla="*/ 77 h 128"/>
              <a:gd name="T56" fmla="*/ 95 w 134"/>
              <a:gd name="T57" fmla="*/ 73 h 128"/>
              <a:gd name="T58" fmla="*/ 98 w 134"/>
              <a:gd name="T59" fmla="*/ 74 h 128"/>
              <a:gd name="T60" fmla="*/ 98 w 134"/>
              <a:gd name="T61" fmla="*/ 77 h 128"/>
              <a:gd name="T62" fmla="*/ 105 w 134"/>
              <a:gd name="T63" fmla="*/ 77 h 128"/>
              <a:gd name="T64" fmla="*/ 117 w 134"/>
              <a:gd name="T65" fmla="*/ 69 h 128"/>
              <a:gd name="T66" fmla="*/ 130 w 134"/>
              <a:gd name="T67" fmla="*/ 64 h 128"/>
              <a:gd name="T68" fmla="*/ 133 w 134"/>
              <a:gd name="T69" fmla="*/ 66 h 128"/>
              <a:gd name="T70" fmla="*/ 133 w 134"/>
              <a:gd name="T71" fmla="*/ 63 h 128"/>
              <a:gd name="T72" fmla="*/ 132 w 134"/>
              <a:gd name="T73" fmla="*/ 60 h 128"/>
              <a:gd name="T74" fmla="*/ 134 w 134"/>
              <a:gd name="T75" fmla="*/ 56 h 128"/>
              <a:gd name="T76" fmla="*/ 133 w 134"/>
              <a:gd name="T77" fmla="*/ 5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28">
                <a:moveTo>
                  <a:pt x="133" y="50"/>
                </a:moveTo>
                <a:lnTo>
                  <a:pt x="120" y="0"/>
                </a:lnTo>
                <a:lnTo>
                  <a:pt x="116" y="0"/>
                </a:lnTo>
                <a:lnTo>
                  <a:pt x="106" y="1"/>
                </a:lnTo>
                <a:lnTo>
                  <a:pt x="71" y="10"/>
                </a:lnTo>
                <a:lnTo>
                  <a:pt x="64" y="13"/>
                </a:lnTo>
                <a:lnTo>
                  <a:pt x="60" y="13"/>
                </a:lnTo>
                <a:lnTo>
                  <a:pt x="48" y="17"/>
                </a:lnTo>
                <a:lnTo>
                  <a:pt x="42" y="17"/>
                </a:lnTo>
                <a:lnTo>
                  <a:pt x="0" y="25"/>
                </a:lnTo>
                <a:lnTo>
                  <a:pt x="14" y="96"/>
                </a:lnTo>
                <a:lnTo>
                  <a:pt x="18" y="102"/>
                </a:lnTo>
                <a:lnTo>
                  <a:pt x="18" y="109"/>
                </a:lnTo>
                <a:lnTo>
                  <a:pt x="7" y="120"/>
                </a:lnTo>
                <a:lnTo>
                  <a:pt x="7" y="123"/>
                </a:lnTo>
                <a:lnTo>
                  <a:pt x="14" y="128"/>
                </a:lnTo>
                <a:lnTo>
                  <a:pt x="19" y="127"/>
                </a:lnTo>
                <a:lnTo>
                  <a:pt x="32" y="113"/>
                </a:lnTo>
                <a:lnTo>
                  <a:pt x="38" y="110"/>
                </a:lnTo>
                <a:lnTo>
                  <a:pt x="42" y="104"/>
                </a:lnTo>
                <a:lnTo>
                  <a:pt x="46" y="106"/>
                </a:lnTo>
                <a:lnTo>
                  <a:pt x="56" y="93"/>
                </a:lnTo>
                <a:lnTo>
                  <a:pt x="63" y="92"/>
                </a:lnTo>
                <a:lnTo>
                  <a:pt x="68" y="89"/>
                </a:lnTo>
                <a:lnTo>
                  <a:pt x="75" y="89"/>
                </a:lnTo>
                <a:lnTo>
                  <a:pt x="78" y="85"/>
                </a:lnTo>
                <a:lnTo>
                  <a:pt x="98" y="81"/>
                </a:lnTo>
                <a:lnTo>
                  <a:pt x="98" y="77"/>
                </a:lnTo>
                <a:lnTo>
                  <a:pt x="95" y="73"/>
                </a:lnTo>
                <a:lnTo>
                  <a:pt x="98" y="74"/>
                </a:lnTo>
                <a:lnTo>
                  <a:pt x="98" y="77"/>
                </a:lnTo>
                <a:lnTo>
                  <a:pt x="105" y="77"/>
                </a:lnTo>
                <a:lnTo>
                  <a:pt x="117" y="69"/>
                </a:lnTo>
                <a:lnTo>
                  <a:pt x="130" y="64"/>
                </a:lnTo>
                <a:lnTo>
                  <a:pt x="133" y="66"/>
                </a:lnTo>
                <a:lnTo>
                  <a:pt x="133" y="63"/>
                </a:lnTo>
                <a:lnTo>
                  <a:pt x="132" y="60"/>
                </a:lnTo>
                <a:lnTo>
                  <a:pt x="134" y="56"/>
                </a:lnTo>
                <a:lnTo>
                  <a:pt x="133" y="50"/>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6" name="Freeform 49">
            <a:extLst>
              <a:ext uri="{FF2B5EF4-FFF2-40B4-BE49-F238E27FC236}">
                <a16:creationId xmlns:a16="http://schemas.microsoft.com/office/drawing/2014/main" id="{7FE42597-F7B8-4FB2-8322-0EC236BC5318}"/>
              </a:ext>
            </a:extLst>
          </p:cNvPr>
          <p:cNvSpPr>
            <a:spLocks noChangeAspect="1"/>
          </p:cNvSpPr>
          <p:nvPr/>
        </p:nvSpPr>
        <p:spPr bwMode="auto">
          <a:xfrm>
            <a:off x="3034808" y="5235943"/>
            <a:ext cx="274320" cy="248668"/>
          </a:xfrm>
          <a:custGeom>
            <a:avLst/>
            <a:gdLst>
              <a:gd name="T0" fmla="*/ 383 w 387"/>
              <a:gd name="T1" fmla="*/ 46 h 357"/>
              <a:gd name="T2" fmla="*/ 336 w 387"/>
              <a:gd name="T3" fmla="*/ 44 h 357"/>
              <a:gd name="T4" fmla="*/ 342 w 387"/>
              <a:gd name="T5" fmla="*/ 32 h 357"/>
              <a:gd name="T6" fmla="*/ 354 w 387"/>
              <a:gd name="T7" fmla="*/ 21 h 357"/>
              <a:gd name="T8" fmla="*/ 353 w 387"/>
              <a:gd name="T9" fmla="*/ 9 h 357"/>
              <a:gd name="T10" fmla="*/ 342 w 387"/>
              <a:gd name="T11" fmla="*/ 0 h 357"/>
              <a:gd name="T12" fmla="*/ 78 w 387"/>
              <a:gd name="T13" fmla="*/ 15 h 357"/>
              <a:gd name="T14" fmla="*/ 15 w 387"/>
              <a:gd name="T15" fmla="*/ 99 h 357"/>
              <a:gd name="T16" fmla="*/ 19 w 387"/>
              <a:gd name="T17" fmla="*/ 296 h 357"/>
              <a:gd name="T18" fmla="*/ 21 w 387"/>
              <a:gd name="T19" fmla="*/ 300 h 357"/>
              <a:gd name="T20" fmla="*/ 34 w 387"/>
              <a:gd name="T21" fmla="*/ 300 h 357"/>
              <a:gd name="T22" fmla="*/ 55 w 387"/>
              <a:gd name="T23" fmla="*/ 357 h 357"/>
              <a:gd name="T24" fmla="*/ 288 w 387"/>
              <a:gd name="T25" fmla="*/ 346 h 357"/>
              <a:gd name="T26" fmla="*/ 288 w 387"/>
              <a:gd name="T27" fmla="*/ 333 h 357"/>
              <a:gd name="T28" fmla="*/ 295 w 387"/>
              <a:gd name="T29" fmla="*/ 331 h 357"/>
              <a:gd name="T30" fmla="*/ 291 w 387"/>
              <a:gd name="T31" fmla="*/ 320 h 357"/>
              <a:gd name="T32" fmla="*/ 289 w 387"/>
              <a:gd name="T33" fmla="*/ 307 h 357"/>
              <a:gd name="T34" fmla="*/ 284 w 387"/>
              <a:gd name="T35" fmla="*/ 306 h 357"/>
              <a:gd name="T36" fmla="*/ 285 w 387"/>
              <a:gd name="T37" fmla="*/ 297 h 357"/>
              <a:gd name="T38" fmla="*/ 284 w 387"/>
              <a:gd name="T39" fmla="*/ 296 h 357"/>
              <a:gd name="T40" fmla="*/ 285 w 387"/>
              <a:gd name="T41" fmla="*/ 287 h 357"/>
              <a:gd name="T42" fmla="*/ 284 w 387"/>
              <a:gd name="T43" fmla="*/ 277 h 357"/>
              <a:gd name="T44" fmla="*/ 292 w 387"/>
              <a:gd name="T45" fmla="*/ 276 h 357"/>
              <a:gd name="T46" fmla="*/ 285 w 387"/>
              <a:gd name="T47" fmla="*/ 269 h 357"/>
              <a:gd name="T48" fmla="*/ 294 w 387"/>
              <a:gd name="T49" fmla="*/ 266 h 357"/>
              <a:gd name="T50" fmla="*/ 294 w 387"/>
              <a:gd name="T51" fmla="*/ 254 h 357"/>
              <a:gd name="T52" fmla="*/ 306 w 387"/>
              <a:gd name="T53" fmla="*/ 243 h 357"/>
              <a:gd name="T54" fmla="*/ 302 w 387"/>
              <a:gd name="T55" fmla="*/ 231 h 357"/>
              <a:gd name="T56" fmla="*/ 300 w 387"/>
              <a:gd name="T57" fmla="*/ 224 h 357"/>
              <a:gd name="T58" fmla="*/ 308 w 387"/>
              <a:gd name="T59" fmla="*/ 223 h 357"/>
              <a:gd name="T60" fmla="*/ 313 w 387"/>
              <a:gd name="T61" fmla="*/ 211 h 357"/>
              <a:gd name="T62" fmla="*/ 322 w 387"/>
              <a:gd name="T63" fmla="*/ 209 h 357"/>
              <a:gd name="T64" fmla="*/ 326 w 387"/>
              <a:gd name="T65" fmla="*/ 199 h 357"/>
              <a:gd name="T66" fmla="*/ 326 w 387"/>
              <a:gd name="T67" fmla="*/ 188 h 357"/>
              <a:gd name="T68" fmla="*/ 327 w 387"/>
              <a:gd name="T69" fmla="*/ 184 h 357"/>
              <a:gd name="T70" fmla="*/ 327 w 387"/>
              <a:gd name="T71" fmla="*/ 177 h 357"/>
              <a:gd name="T72" fmla="*/ 330 w 387"/>
              <a:gd name="T73" fmla="*/ 174 h 357"/>
              <a:gd name="T74" fmla="*/ 333 w 387"/>
              <a:gd name="T75" fmla="*/ 161 h 357"/>
              <a:gd name="T76" fmla="*/ 342 w 387"/>
              <a:gd name="T77" fmla="*/ 161 h 357"/>
              <a:gd name="T78" fmla="*/ 348 w 387"/>
              <a:gd name="T79" fmla="*/ 150 h 357"/>
              <a:gd name="T80" fmla="*/ 345 w 387"/>
              <a:gd name="T81" fmla="*/ 146 h 357"/>
              <a:gd name="T82" fmla="*/ 354 w 387"/>
              <a:gd name="T83" fmla="*/ 136 h 357"/>
              <a:gd name="T84" fmla="*/ 361 w 387"/>
              <a:gd name="T85" fmla="*/ 132 h 357"/>
              <a:gd name="T86" fmla="*/ 359 w 387"/>
              <a:gd name="T87" fmla="*/ 108 h 357"/>
              <a:gd name="T88" fmla="*/ 354 w 387"/>
              <a:gd name="T89" fmla="*/ 103 h 357"/>
              <a:gd name="T90" fmla="*/ 363 w 387"/>
              <a:gd name="T91" fmla="*/ 105 h 357"/>
              <a:gd name="T92" fmla="*/ 361 w 387"/>
              <a:gd name="T93" fmla="*/ 93 h 357"/>
              <a:gd name="T94" fmla="*/ 369 w 387"/>
              <a:gd name="T95" fmla="*/ 86 h 357"/>
              <a:gd name="T96" fmla="*/ 368 w 387"/>
              <a:gd name="T97" fmla="*/ 77 h 357"/>
              <a:gd name="T98" fmla="*/ 372 w 387"/>
              <a:gd name="T99" fmla="*/ 73 h 357"/>
              <a:gd name="T100" fmla="*/ 384 w 387"/>
              <a:gd name="T101" fmla="*/ 65 h 357"/>
              <a:gd name="T102" fmla="*/ 387 w 387"/>
              <a:gd name="T103" fmla="*/ 5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357">
                <a:moveTo>
                  <a:pt x="386" y="50"/>
                </a:moveTo>
                <a:lnTo>
                  <a:pt x="383" y="46"/>
                </a:lnTo>
                <a:lnTo>
                  <a:pt x="338" y="51"/>
                </a:lnTo>
                <a:lnTo>
                  <a:pt x="336" y="44"/>
                </a:lnTo>
                <a:lnTo>
                  <a:pt x="338" y="38"/>
                </a:lnTo>
                <a:lnTo>
                  <a:pt x="342" y="32"/>
                </a:lnTo>
                <a:lnTo>
                  <a:pt x="349" y="28"/>
                </a:lnTo>
                <a:lnTo>
                  <a:pt x="354" y="21"/>
                </a:lnTo>
                <a:lnTo>
                  <a:pt x="354" y="16"/>
                </a:lnTo>
                <a:lnTo>
                  <a:pt x="353" y="9"/>
                </a:lnTo>
                <a:lnTo>
                  <a:pt x="348" y="4"/>
                </a:lnTo>
                <a:lnTo>
                  <a:pt x="342" y="0"/>
                </a:lnTo>
                <a:lnTo>
                  <a:pt x="202" y="9"/>
                </a:lnTo>
                <a:lnTo>
                  <a:pt x="78" y="15"/>
                </a:lnTo>
                <a:lnTo>
                  <a:pt x="0" y="16"/>
                </a:lnTo>
                <a:lnTo>
                  <a:pt x="15" y="99"/>
                </a:lnTo>
                <a:lnTo>
                  <a:pt x="17" y="126"/>
                </a:lnTo>
                <a:lnTo>
                  <a:pt x="19" y="296"/>
                </a:lnTo>
                <a:lnTo>
                  <a:pt x="21" y="297"/>
                </a:lnTo>
                <a:lnTo>
                  <a:pt x="21" y="300"/>
                </a:lnTo>
                <a:lnTo>
                  <a:pt x="27" y="306"/>
                </a:lnTo>
                <a:lnTo>
                  <a:pt x="34" y="300"/>
                </a:lnTo>
                <a:lnTo>
                  <a:pt x="54" y="304"/>
                </a:lnTo>
                <a:lnTo>
                  <a:pt x="55" y="357"/>
                </a:lnTo>
                <a:lnTo>
                  <a:pt x="155" y="353"/>
                </a:lnTo>
                <a:lnTo>
                  <a:pt x="288" y="346"/>
                </a:lnTo>
                <a:lnTo>
                  <a:pt x="289" y="338"/>
                </a:lnTo>
                <a:lnTo>
                  <a:pt x="288" y="333"/>
                </a:lnTo>
                <a:lnTo>
                  <a:pt x="294" y="333"/>
                </a:lnTo>
                <a:lnTo>
                  <a:pt x="295" y="331"/>
                </a:lnTo>
                <a:lnTo>
                  <a:pt x="292" y="322"/>
                </a:lnTo>
                <a:lnTo>
                  <a:pt x="291" y="320"/>
                </a:lnTo>
                <a:lnTo>
                  <a:pt x="288" y="312"/>
                </a:lnTo>
                <a:lnTo>
                  <a:pt x="289" y="307"/>
                </a:lnTo>
                <a:lnTo>
                  <a:pt x="289" y="308"/>
                </a:lnTo>
                <a:lnTo>
                  <a:pt x="284" y="306"/>
                </a:lnTo>
                <a:lnTo>
                  <a:pt x="289" y="302"/>
                </a:lnTo>
                <a:lnTo>
                  <a:pt x="285" y="297"/>
                </a:lnTo>
                <a:lnTo>
                  <a:pt x="280" y="303"/>
                </a:lnTo>
                <a:lnTo>
                  <a:pt x="284" y="296"/>
                </a:lnTo>
                <a:lnTo>
                  <a:pt x="279" y="291"/>
                </a:lnTo>
                <a:lnTo>
                  <a:pt x="285" y="287"/>
                </a:lnTo>
                <a:lnTo>
                  <a:pt x="280" y="280"/>
                </a:lnTo>
                <a:lnTo>
                  <a:pt x="284" y="277"/>
                </a:lnTo>
                <a:lnTo>
                  <a:pt x="287" y="280"/>
                </a:lnTo>
                <a:lnTo>
                  <a:pt x="292" y="276"/>
                </a:lnTo>
                <a:lnTo>
                  <a:pt x="285" y="274"/>
                </a:lnTo>
                <a:lnTo>
                  <a:pt x="285" y="269"/>
                </a:lnTo>
                <a:lnTo>
                  <a:pt x="292" y="269"/>
                </a:lnTo>
                <a:lnTo>
                  <a:pt x="294" y="266"/>
                </a:lnTo>
                <a:lnTo>
                  <a:pt x="292" y="261"/>
                </a:lnTo>
                <a:lnTo>
                  <a:pt x="294" y="254"/>
                </a:lnTo>
                <a:lnTo>
                  <a:pt x="289" y="250"/>
                </a:lnTo>
                <a:lnTo>
                  <a:pt x="306" y="243"/>
                </a:lnTo>
                <a:lnTo>
                  <a:pt x="302" y="238"/>
                </a:lnTo>
                <a:lnTo>
                  <a:pt x="302" y="231"/>
                </a:lnTo>
                <a:lnTo>
                  <a:pt x="304" y="230"/>
                </a:lnTo>
                <a:lnTo>
                  <a:pt x="300" y="224"/>
                </a:lnTo>
                <a:lnTo>
                  <a:pt x="307" y="227"/>
                </a:lnTo>
                <a:lnTo>
                  <a:pt x="308" y="223"/>
                </a:lnTo>
                <a:lnTo>
                  <a:pt x="314" y="218"/>
                </a:lnTo>
                <a:lnTo>
                  <a:pt x="313" y="211"/>
                </a:lnTo>
                <a:lnTo>
                  <a:pt x="319" y="211"/>
                </a:lnTo>
                <a:lnTo>
                  <a:pt x="322" y="209"/>
                </a:lnTo>
                <a:lnTo>
                  <a:pt x="327" y="203"/>
                </a:lnTo>
                <a:lnTo>
                  <a:pt x="326" y="199"/>
                </a:lnTo>
                <a:lnTo>
                  <a:pt x="330" y="191"/>
                </a:lnTo>
                <a:lnTo>
                  <a:pt x="326" y="188"/>
                </a:lnTo>
                <a:lnTo>
                  <a:pt x="326" y="177"/>
                </a:lnTo>
                <a:lnTo>
                  <a:pt x="327" y="184"/>
                </a:lnTo>
                <a:lnTo>
                  <a:pt x="334" y="181"/>
                </a:lnTo>
                <a:lnTo>
                  <a:pt x="327" y="177"/>
                </a:lnTo>
                <a:lnTo>
                  <a:pt x="327" y="168"/>
                </a:lnTo>
                <a:lnTo>
                  <a:pt x="330" y="174"/>
                </a:lnTo>
                <a:lnTo>
                  <a:pt x="334" y="174"/>
                </a:lnTo>
                <a:lnTo>
                  <a:pt x="333" y="161"/>
                </a:lnTo>
                <a:lnTo>
                  <a:pt x="336" y="165"/>
                </a:lnTo>
                <a:lnTo>
                  <a:pt x="342" y="161"/>
                </a:lnTo>
                <a:lnTo>
                  <a:pt x="348" y="155"/>
                </a:lnTo>
                <a:lnTo>
                  <a:pt x="348" y="150"/>
                </a:lnTo>
                <a:lnTo>
                  <a:pt x="345" y="147"/>
                </a:lnTo>
                <a:lnTo>
                  <a:pt x="345" y="146"/>
                </a:lnTo>
                <a:lnTo>
                  <a:pt x="352" y="142"/>
                </a:lnTo>
                <a:lnTo>
                  <a:pt x="354" y="136"/>
                </a:lnTo>
                <a:lnTo>
                  <a:pt x="360" y="134"/>
                </a:lnTo>
                <a:lnTo>
                  <a:pt x="361" y="132"/>
                </a:lnTo>
                <a:lnTo>
                  <a:pt x="359" y="116"/>
                </a:lnTo>
                <a:lnTo>
                  <a:pt x="359" y="108"/>
                </a:lnTo>
                <a:lnTo>
                  <a:pt x="353" y="109"/>
                </a:lnTo>
                <a:lnTo>
                  <a:pt x="354" y="103"/>
                </a:lnTo>
                <a:lnTo>
                  <a:pt x="360" y="101"/>
                </a:lnTo>
                <a:lnTo>
                  <a:pt x="363" y="105"/>
                </a:lnTo>
                <a:lnTo>
                  <a:pt x="365" y="100"/>
                </a:lnTo>
                <a:lnTo>
                  <a:pt x="361" y="93"/>
                </a:lnTo>
                <a:lnTo>
                  <a:pt x="365" y="92"/>
                </a:lnTo>
                <a:lnTo>
                  <a:pt x="369" y="86"/>
                </a:lnTo>
                <a:lnTo>
                  <a:pt x="373" y="84"/>
                </a:lnTo>
                <a:lnTo>
                  <a:pt x="368" y="77"/>
                </a:lnTo>
                <a:lnTo>
                  <a:pt x="368" y="76"/>
                </a:lnTo>
                <a:lnTo>
                  <a:pt x="372" y="73"/>
                </a:lnTo>
                <a:lnTo>
                  <a:pt x="377" y="70"/>
                </a:lnTo>
                <a:lnTo>
                  <a:pt x="384" y="65"/>
                </a:lnTo>
                <a:lnTo>
                  <a:pt x="380" y="58"/>
                </a:lnTo>
                <a:lnTo>
                  <a:pt x="387" y="55"/>
                </a:lnTo>
                <a:lnTo>
                  <a:pt x="386" y="50"/>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7" name="Freeform 54">
            <a:extLst>
              <a:ext uri="{FF2B5EF4-FFF2-40B4-BE49-F238E27FC236}">
                <a16:creationId xmlns:a16="http://schemas.microsoft.com/office/drawing/2014/main" id="{1DBDA859-D0CD-1E33-AB3D-E2D1A89DE110}"/>
              </a:ext>
            </a:extLst>
          </p:cNvPr>
          <p:cNvSpPr>
            <a:spLocks noChangeAspect="1" noEditPoints="1"/>
          </p:cNvSpPr>
          <p:nvPr/>
        </p:nvSpPr>
        <p:spPr bwMode="auto">
          <a:xfrm>
            <a:off x="5038230" y="2742095"/>
            <a:ext cx="436214" cy="274320"/>
          </a:xfrm>
          <a:custGeom>
            <a:avLst/>
            <a:gdLst>
              <a:gd name="T0" fmla="*/ 6 w 580"/>
              <a:gd name="T1" fmla="*/ 49 h 371"/>
              <a:gd name="T2" fmla="*/ 19 w 580"/>
              <a:gd name="T3" fmla="*/ 26 h 371"/>
              <a:gd name="T4" fmla="*/ 83 w 580"/>
              <a:gd name="T5" fmla="*/ 2 h 371"/>
              <a:gd name="T6" fmla="*/ 54 w 580"/>
              <a:gd name="T7" fmla="*/ 11 h 371"/>
              <a:gd name="T8" fmla="*/ 56 w 580"/>
              <a:gd name="T9" fmla="*/ 30 h 371"/>
              <a:gd name="T10" fmla="*/ 84 w 580"/>
              <a:gd name="T11" fmla="*/ 42 h 371"/>
              <a:gd name="T12" fmla="*/ 96 w 580"/>
              <a:gd name="T13" fmla="*/ 22 h 371"/>
              <a:gd name="T14" fmla="*/ 91 w 580"/>
              <a:gd name="T15" fmla="*/ 2 h 371"/>
              <a:gd name="T16" fmla="*/ 268 w 580"/>
              <a:gd name="T17" fmla="*/ 96 h 371"/>
              <a:gd name="T18" fmla="*/ 271 w 580"/>
              <a:gd name="T19" fmla="*/ 96 h 371"/>
              <a:gd name="T20" fmla="*/ 267 w 580"/>
              <a:gd name="T21" fmla="*/ 94 h 371"/>
              <a:gd name="T22" fmla="*/ 253 w 580"/>
              <a:gd name="T23" fmla="*/ 80 h 371"/>
              <a:gd name="T24" fmla="*/ 232 w 580"/>
              <a:gd name="T25" fmla="*/ 65 h 371"/>
              <a:gd name="T26" fmla="*/ 212 w 580"/>
              <a:gd name="T27" fmla="*/ 79 h 371"/>
              <a:gd name="T28" fmla="*/ 230 w 580"/>
              <a:gd name="T29" fmla="*/ 106 h 371"/>
              <a:gd name="T30" fmla="*/ 248 w 580"/>
              <a:gd name="T31" fmla="*/ 102 h 371"/>
              <a:gd name="T32" fmla="*/ 267 w 580"/>
              <a:gd name="T33" fmla="*/ 109 h 371"/>
              <a:gd name="T34" fmla="*/ 270 w 580"/>
              <a:gd name="T35" fmla="*/ 107 h 371"/>
              <a:gd name="T36" fmla="*/ 268 w 580"/>
              <a:gd name="T37" fmla="*/ 96 h 371"/>
              <a:gd name="T38" fmla="*/ 344 w 580"/>
              <a:gd name="T39" fmla="*/ 121 h 371"/>
              <a:gd name="T40" fmla="*/ 317 w 580"/>
              <a:gd name="T41" fmla="*/ 117 h 371"/>
              <a:gd name="T42" fmla="*/ 328 w 580"/>
              <a:gd name="T43" fmla="*/ 129 h 371"/>
              <a:gd name="T44" fmla="*/ 356 w 580"/>
              <a:gd name="T45" fmla="*/ 136 h 371"/>
              <a:gd name="T46" fmla="*/ 369 w 580"/>
              <a:gd name="T47" fmla="*/ 121 h 371"/>
              <a:gd name="T48" fmla="*/ 336 w 580"/>
              <a:gd name="T49" fmla="*/ 152 h 371"/>
              <a:gd name="T50" fmla="*/ 354 w 580"/>
              <a:gd name="T51" fmla="*/ 170 h 371"/>
              <a:gd name="T52" fmla="*/ 347 w 580"/>
              <a:gd name="T53" fmla="*/ 149 h 371"/>
              <a:gd name="T54" fmla="*/ 424 w 580"/>
              <a:gd name="T55" fmla="*/ 148 h 371"/>
              <a:gd name="T56" fmla="*/ 397 w 580"/>
              <a:gd name="T57" fmla="*/ 148 h 371"/>
              <a:gd name="T58" fmla="*/ 377 w 580"/>
              <a:gd name="T59" fmla="*/ 142 h 371"/>
              <a:gd name="T60" fmla="*/ 390 w 580"/>
              <a:gd name="T61" fmla="*/ 164 h 371"/>
              <a:gd name="T62" fmla="*/ 401 w 580"/>
              <a:gd name="T63" fmla="*/ 179 h 371"/>
              <a:gd name="T64" fmla="*/ 425 w 580"/>
              <a:gd name="T65" fmla="*/ 182 h 371"/>
              <a:gd name="T66" fmla="*/ 448 w 580"/>
              <a:gd name="T67" fmla="*/ 171 h 371"/>
              <a:gd name="T68" fmla="*/ 578 w 580"/>
              <a:gd name="T69" fmla="*/ 304 h 371"/>
              <a:gd name="T70" fmla="*/ 558 w 580"/>
              <a:gd name="T71" fmla="*/ 283 h 371"/>
              <a:gd name="T72" fmla="*/ 540 w 580"/>
              <a:gd name="T73" fmla="*/ 256 h 371"/>
              <a:gd name="T74" fmla="*/ 504 w 580"/>
              <a:gd name="T75" fmla="*/ 239 h 371"/>
              <a:gd name="T76" fmla="*/ 477 w 580"/>
              <a:gd name="T77" fmla="*/ 225 h 371"/>
              <a:gd name="T78" fmla="*/ 469 w 580"/>
              <a:gd name="T79" fmla="*/ 241 h 371"/>
              <a:gd name="T80" fmla="*/ 463 w 580"/>
              <a:gd name="T81" fmla="*/ 268 h 371"/>
              <a:gd name="T82" fmla="*/ 450 w 580"/>
              <a:gd name="T83" fmla="*/ 285 h 371"/>
              <a:gd name="T84" fmla="*/ 463 w 580"/>
              <a:gd name="T85" fmla="*/ 313 h 371"/>
              <a:gd name="T86" fmla="*/ 466 w 580"/>
              <a:gd name="T87" fmla="*/ 335 h 371"/>
              <a:gd name="T88" fmla="*/ 469 w 580"/>
              <a:gd name="T89" fmla="*/ 360 h 371"/>
              <a:gd name="T90" fmla="*/ 485 w 580"/>
              <a:gd name="T91" fmla="*/ 368 h 371"/>
              <a:gd name="T92" fmla="*/ 505 w 580"/>
              <a:gd name="T93" fmla="*/ 352 h 371"/>
              <a:gd name="T94" fmla="*/ 530 w 580"/>
              <a:gd name="T95" fmla="*/ 335 h 371"/>
              <a:gd name="T96" fmla="*/ 559 w 580"/>
              <a:gd name="T97" fmla="*/ 329 h 371"/>
              <a:gd name="T98" fmla="*/ 580 w 580"/>
              <a:gd name="T99"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0" h="371">
                <a:moveTo>
                  <a:pt x="0" y="42"/>
                </a:moveTo>
                <a:lnTo>
                  <a:pt x="6" y="52"/>
                </a:lnTo>
                <a:lnTo>
                  <a:pt x="6" y="49"/>
                </a:lnTo>
                <a:lnTo>
                  <a:pt x="15" y="40"/>
                </a:lnTo>
                <a:lnTo>
                  <a:pt x="18" y="36"/>
                </a:lnTo>
                <a:lnTo>
                  <a:pt x="19" y="26"/>
                </a:lnTo>
                <a:lnTo>
                  <a:pt x="10" y="33"/>
                </a:lnTo>
                <a:lnTo>
                  <a:pt x="0" y="42"/>
                </a:lnTo>
                <a:close/>
                <a:moveTo>
                  <a:pt x="83" y="2"/>
                </a:moveTo>
                <a:lnTo>
                  <a:pt x="73" y="0"/>
                </a:lnTo>
                <a:lnTo>
                  <a:pt x="64" y="6"/>
                </a:lnTo>
                <a:lnTo>
                  <a:pt x="54" y="11"/>
                </a:lnTo>
                <a:lnTo>
                  <a:pt x="53" y="13"/>
                </a:lnTo>
                <a:lnTo>
                  <a:pt x="48" y="22"/>
                </a:lnTo>
                <a:lnTo>
                  <a:pt x="56" y="30"/>
                </a:lnTo>
                <a:lnTo>
                  <a:pt x="65" y="36"/>
                </a:lnTo>
                <a:lnTo>
                  <a:pt x="75" y="40"/>
                </a:lnTo>
                <a:lnTo>
                  <a:pt x="84" y="42"/>
                </a:lnTo>
                <a:lnTo>
                  <a:pt x="86" y="41"/>
                </a:lnTo>
                <a:lnTo>
                  <a:pt x="95" y="33"/>
                </a:lnTo>
                <a:lnTo>
                  <a:pt x="96" y="22"/>
                </a:lnTo>
                <a:lnTo>
                  <a:pt x="101" y="14"/>
                </a:lnTo>
                <a:lnTo>
                  <a:pt x="101" y="11"/>
                </a:lnTo>
                <a:lnTo>
                  <a:pt x="91" y="2"/>
                </a:lnTo>
                <a:lnTo>
                  <a:pt x="83" y="2"/>
                </a:lnTo>
                <a:close/>
                <a:moveTo>
                  <a:pt x="268" y="96"/>
                </a:moveTo>
                <a:lnTo>
                  <a:pt x="268" y="96"/>
                </a:lnTo>
                <a:lnTo>
                  <a:pt x="268" y="96"/>
                </a:lnTo>
                <a:lnTo>
                  <a:pt x="271" y="96"/>
                </a:lnTo>
                <a:lnTo>
                  <a:pt x="271" y="96"/>
                </a:lnTo>
                <a:lnTo>
                  <a:pt x="270" y="96"/>
                </a:lnTo>
                <a:lnTo>
                  <a:pt x="270" y="94"/>
                </a:lnTo>
                <a:lnTo>
                  <a:pt x="267" y="94"/>
                </a:lnTo>
                <a:lnTo>
                  <a:pt x="266" y="88"/>
                </a:lnTo>
                <a:lnTo>
                  <a:pt x="256" y="90"/>
                </a:lnTo>
                <a:lnTo>
                  <a:pt x="253" y="80"/>
                </a:lnTo>
                <a:lnTo>
                  <a:pt x="248" y="71"/>
                </a:lnTo>
                <a:lnTo>
                  <a:pt x="241" y="63"/>
                </a:lnTo>
                <a:lnTo>
                  <a:pt x="232" y="65"/>
                </a:lnTo>
                <a:lnTo>
                  <a:pt x="222" y="73"/>
                </a:lnTo>
                <a:lnTo>
                  <a:pt x="213" y="73"/>
                </a:lnTo>
                <a:lnTo>
                  <a:pt x="212" y="79"/>
                </a:lnTo>
                <a:lnTo>
                  <a:pt x="213" y="88"/>
                </a:lnTo>
                <a:lnTo>
                  <a:pt x="222" y="96"/>
                </a:lnTo>
                <a:lnTo>
                  <a:pt x="230" y="106"/>
                </a:lnTo>
                <a:lnTo>
                  <a:pt x="240" y="105"/>
                </a:lnTo>
                <a:lnTo>
                  <a:pt x="239" y="99"/>
                </a:lnTo>
                <a:lnTo>
                  <a:pt x="248" y="102"/>
                </a:lnTo>
                <a:lnTo>
                  <a:pt x="256" y="111"/>
                </a:lnTo>
                <a:lnTo>
                  <a:pt x="266" y="109"/>
                </a:lnTo>
                <a:lnTo>
                  <a:pt x="267" y="109"/>
                </a:lnTo>
                <a:lnTo>
                  <a:pt x="267" y="110"/>
                </a:lnTo>
                <a:lnTo>
                  <a:pt x="270" y="110"/>
                </a:lnTo>
                <a:lnTo>
                  <a:pt x="270" y="107"/>
                </a:lnTo>
                <a:lnTo>
                  <a:pt x="274" y="106"/>
                </a:lnTo>
                <a:lnTo>
                  <a:pt x="268" y="96"/>
                </a:lnTo>
                <a:lnTo>
                  <a:pt x="268" y="96"/>
                </a:lnTo>
                <a:close/>
                <a:moveTo>
                  <a:pt x="362" y="122"/>
                </a:moveTo>
                <a:lnTo>
                  <a:pt x="354" y="122"/>
                </a:lnTo>
                <a:lnTo>
                  <a:pt x="344" y="121"/>
                </a:lnTo>
                <a:lnTo>
                  <a:pt x="335" y="118"/>
                </a:lnTo>
                <a:lnTo>
                  <a:pt x="325" y="118"/>
                </a:lnTo>
                <a:lnTo>
                  <a:pt x="317" y="117"/>
                </a:lnTo>
                <a:lnTo>
                  <a:pt x="317" y="121"/>
                </a:lnTo>
                <a:lnTo>
                  <a:pt x="310" y="129"/>
                </a:lnTo>
                <a:lnTo>
                  <a:pt x="328" y="129"/>
                </a:lnTo>
                <a:lnTo>
                  <a:pt x="339" y="129"/>
                </a:lnTo>
                <a:lnTo>
                  <a:pt x="347" y="133"/>
                </a:lnTo>
                <a:lnTo>
                  <a:pt x="356" y="136"/>
                </a:lnTo>
                <a:lnTo>
                  <a:pt x="359" y="134"/>
                </a:lnTo>
                <a:lnTo>
                  <a:pt x="370" y="130"/>
                </a:lnTo>
                <a:lnTo>
                  <a:pt x="369" y="121"/>
                </a:lnTo>
                <a:lnTo>
                  <a:pt x="362" y="122"/>
                </a:lnTo>
                <a:close/>
                <a:moveTo>
                  <a:pt x="347" y="149"/>
                </a:moveTo>
                <a:lnTo>
                  <a:pt x="336" y="152"/>
                </a:lnTo>
                <a:lnTo>
                  <a:pt x="344" y="161"/>
                </a:lnTo>
                <a:lnTo>
                  <a:pt x="352" y="171"/>
                </a:lnTo>
                <a:lnTo>
                  <a:pt x="354" y="170"/>
                </a:lnTo>
                <a:lnTo>
                  <a:pt x="363" y="161"/>
                </a:lnTo>
                <a:lnTo>
                  <a:pt x="355" y="152"/>
                </a:lnTo>
                <a:lnTo>
                  <a:pt x="347" y="149"/>
                </a:lnTo>
                <a:close/>
                <a:moveTo>
                  <a:pt x="435" y="157"/>
                </a:moveTo>
                <a:lnTo>
                  <a:pt x="427" y="151"/>
                </a:lnTo>
                <a:lnTo>
                  <a:pt x="424" y="148"/>
                </a:lnTo>
                <a:lnTo>
                  <a:pt x="415" y="147"/>
                </a:lnTo>
                <a:lnTo>
                  <a:pt x="405" y="151"/>
                </a:lnTo>
                <a:lnTo>
                  <a:pt x="397" y="148"/>
                </a:lnTo>
                <a:lnTo>
                  <a:pt x="390" y="140"/>
                </a:lnTo>
                <a:lnTo>
                  <a:pt x="381" y="137"/>
                </a:lnTo>
                <a:lnTo>
                  <a:pt x="377" y="142"/>
                </a:lnTo>
                <a:lnTo>
                  <a:pt x="375" y="151"/>
                </a:lnTo>
                <a:lnTo>
                  <a:pt x="381" y="160"/>
                </a:lnTo>
                <a:lnTo>
                  <a:pt x="390" y="164"/>
                </a:lnTo>
                <a:lnTo>
                  <a:pt x="400" y="170"/>
                </a:lnTo>
                <a:lnTo>
                  <a:pt x="400" y="170"/>
                </a:lnTo>
                <a:lnTo>
                  <a:pt x="401" y="179"/>
                </a:lnTo>
                <a:lnTo>
                  <a:pt x="409" y="187"/>
                </a:lnTo>
                <a:lnTo>
                  <a:pt x="416" y="187"/>
                </a:lnTo>
                <a:lnTo>
                  <a:pt x="425" y="182"/>
                </a:lnTo>
                <a:lnTo>
                  <a:pt x="433" y="182"/>
                </a:lnTo>
                <a:lnTo>
                  <a:pt x="439" y="179"/>
                </a:lnTo>
                <a:lnTo>
                  <a:pt x="448" y="171"/>
                </a:lnTo>
                <a:lnTo>
                  <a:pt x="444" y="161"/>
                </a:lnTo>
                <a:lnTo>
                  <a:pt x="435" y="157"/>
                </a:lnTo>
                <a:close/>
                <a:moveTo>
                  <a:pt x="578" y="304"/>
                </a:moveTo>
                <a:lnTo>
                  <a:pt x="570" y="298"/>
                </a:lnTo>
                <a:lnTo>
                  <a:pt x="563" y="289"/>
                </a:lnTo>
                <a:lnTo>
                  <a:pt x="558" y="283"/>
                </a:lnTo>
                <a:lnTo>
                  <a:pt x="553" y="274"/>
                </a:lnTo>
                <a:lnTo>
                  <a:pt x="549" y="264"/>
                </a:lnTo>
                <a:lnTo>
                  <a:pt x="540" y="256"/>
                </a:lnTo>
                <a:lnTo>
                  <a:pt x="532" y="252"/>
                </a:lnTo>
                <a:lnTo>
                  <a:pt x="513" y="243"/>
                </a:lnTo>
                <a:lnTo>
                  <a:pt x="504" y="239"/>
                </a:lnTo>
                <a:lnTo>
                  <a:pt x="496" y="237"/>
                </a:lnTo>
                <a:lnTo>
                  <a:pt x="486" y="232"/>
                </a:lnTo>
                <a:lnTo>
                  <a:pt x="477" y="225"/>
                </a:lnTo>
                <a:lnTo>
                  <a:pt x="471" y="222"/>
                </a:lnTo>
                <a:lnTo>
                  <a:pt x="466" y="232"/>
                </a:lnTo>
                <a:lnTo>
                  <a:pt x="469" y="241"/>
                </a:lnTo>
                <a:lnTo>
                  <a:pt x="475" y="251"/>
                </a:lnTo>
                <a:lnTo>
                  <a:pt x="469" y="259"/>
                </a:lnTo>
                <a:lnTo>
                  <a:pt x="463" y="268"/>
                </a:lnTo>
                <a:lnTo>
                  <a:pt x="463" y="270"/>
                </a:lnTo>
                <a:lnTo>
                  <a:pt x="454" y="275"/>
                </a:lnTo>
                <a:lnTo>
                  <a:pt x="450" y="285"/>
                </a:lnTo>
                <a:lnTo>
                  <a:pt x="457" y="294"/>
                </a:lnTo>
                <a:lnTo>
                  <a:pt x="461" y="302"/>
                </a:lnTo>
                <a:lnTo>
                  <a:pt x="463" y="313"/>
                </a:lnTo>
                <a:lnTo>
                  <a:pt x="463" y="316"/>
                </a:lnTo>
                <a:lnTo>
                  <a:pt x="467" y="324"/>
                </a:lnTo>
                <a:lnTo>
                  <a:pt x="466" y="335"/>
                </a:lnTo>
                <a:lnTo>
                  <a:pt x="466" y="343"/>
                </a:lnTo>
                <a:lnTo>
                  <a:pt x="465" y="352"/>
                </a:lnTo>
                <a:lnTo>
                  <a:pt x="469" y="360"/>
                </a:lnTo>
                <a:lnTo>
                  <a:pt x="478" y="363"/>
                </a:lnTo>
                <a:lnTo>
                  <a:pt x="484" y="367"/>
                </a:lnTo>
                <a:lnTo>
                  <a:pt x="485" y="368"/>
                </a:lnTo>
                <a:lnTo>
                  <a:pt x="494" y="371"/>
                </a:lnTo>
                <a:lnTo>
                  <a:pt x="501" y="362"/>
                </a:lnTo>
                <a:lnTo>
                  <a:pt x="505" y="352"/>
                </a:lnTo>
                <a:lnTo>
                  <a:pt x="515" y="347"/>
                </a:lnTo>
                <a:lnTo>
                  <a:pt x="520" y="341"/>
                </a:lnTo>
                <a:lnTo>
                  <a:pt x="530" y="335"/>
                </a:lnTo>
                <a:lnTo>
                  <a:pt x="539" y="336"/>
                </a:lnTo>
                <a:lnTo>
                  <a:pt x="549" y="333"/>
                </a:lnTo>
                <a:lnTo>
                  <a:pt x="559" y="329"/>
                </a:lnTo>
                <a:lnTo>
                  <a:pt x="568" y="321"/>
                </a:lnTo>
                <a:lnTo>
                  <a:pt x="570" y="318"/>
                </a:lnTo>
                <a:lnTo>
                  <a:pt x="580" y="313"/>
                </a:lnTo>
                <a:lnTo>
                  <a:pt x="578" y="304"/>
                </a:lnTo>
                <a:close/>
              </a:path>
            </a:pathLst>
          </a:custGeom>
          <a:solidFill>
            <a:srgbClr val="99866B"/>
          </a:solidFill>
          <a:ln w="6350"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8" name="Freeform 5">
            <a:extLst>
              <a:ext uri="{FF2B5EF4-FFF2-40B4-BE49-F238E27FC236}">
                <a16:creationId xmlns:a16="http://schemas.microsoft.com/office/drawing/2014/main" id="{7D86F0E5-6669-EF89-41F8-113E8EE31010}"/>
              </a:ext>
            </a:extLst>
          </p:cNvPr>
          <p:cNvSpPr>
            <a:spLocks noChangeAspect="1"/>
          </p:cNvSpPr>
          <p:nvPr/>
        </p:nvSpPr>
        <p:spPr bwMode="auto">
          <a:xfrm>
            <a:off x="5200124" y="3109457"/>
            <a:ext cx="274320" cy="221701"/>
          </a:xfrm>
          <a:custGeom>
            <a:avLst/>
            <a:gdLst>
              <a:gd name="T0" fmla="*/ 310 w 538"/>
              <a:gd name="T1" fmla="*/ 32 h 442"/>
              <a:gd name="T2" fmla="*/ 189 w 538"/>
              <a:gd name="T3" fmla="*/ 17 h 442"/>
              <a:gd name="T4" fmla="*/ 63 w 538"/>
              <a:gd name="T5" fmla="*/ 0 h 442"/>
              <a:gd name="T6" fmla="*/ 57 w 538"/>
              <a:gd name="T7" fmla="*/ 4 h 442"/>
              <a:gd name="T8" fmla="*/ 51 w 538"/>
              <a:gd name="T9" fmla="*/ 47 h 442"/>
              <a:gd name="T10" fmla="*/ 15 w 538"/>
              <a:gd name="T11" fmla="*/ 289 h 442"/>
              <a:gd name="T12" fmla="*/ 0 w 538"/>
              <a:gd name="T13" fmla="*/ 387 h 442"/>
              <a:gd name="T14" fmla="*/ 147 w 538"/>
              <a:gd name="T15" fmla="*/ 407 h 442"/>
              <a:gd name="T16" fmla="*/ 216 w 538"/>
              <a:gd name="T17" fmla="*/ 415 h 442"/>
              <a:gd name="T18" fmla="*/ 335 w 538"/>
              <a:gd name="T19" fmla="*/ 427 h 442"/>
              <a:gd name="T20" fmla="*/ 397 w 538"/>
              <a:gd name="T21" fmla="*/ 434 h 442"/>
              <a:gd name="T22" fmla="*/ 512 w 538"/>
              <a:gd name="T23" fmla="*/ 442 h 442"/>
              <a:gd name="T24" fmla="*/ 524 w 538"/>
              <a:gd name="T25" fmla="*/ 247 h 442"/>
              <a:gd name="T26" fmla="*/ 538 w 538"/>
              <a:gd name="T27" fmla="*/ 52 h 442"/>
              <a:gd name="T28" fmla="*/ 446 w 538"/>
              <a:gd name="T29" fmla="*/ 44 h 442"/>
              <a:gd name="T30" fmla="*/ 310 w 538"/>
              <a:gd name="T31" fmla="*/ 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8" h="442">
                <a:moveTo>
                  <a:pt x="310" y="32"/>
                </a:moveTo>
                <a:lnTo>
                  <a:pt x="189" y="17"/>
                </a:lnTo>
                <a:lnTo>
                  <a:pt x="63" y="0"/>
                </a:lnTo>
                <a:lnTo>
                  <a:pt x="57" y="4"/>
                </a:lnTo>
                <a:lnTo>
                  <a:pt x="51" y="47"/>
                </a:lnTo>
                <a:lnTo>
                  <a:pt x="15" y="289"/>
                </a:lnTo>
                <a:lnTo>
                  <a:pt x="0" y="387"/>
                </a:lnTo>
                <a:lnTo>
                  <a:pt x="147" y="407"/>
                </a:lnTo>
                <a:lnTo>
                  <a:pt x="216" y="415"/>
                </a:lnTo>
                <a:lnTo>
                  <a:pt x="335" y="427"/>
                </a:lnTo>
                <a:lnTo>
                  <a:pt x="397" y="434"/>
                </a:lnTo>
                <a:lnTo>
                  <a:pt x="512" y="442"/>
                </a:lnTo>
                <a:lnTo>
                  <a:pt x="524" y="247"/>
                </a:lnTo>
                <a:lnTo>
                  <a:pt x="538" y="52"/>
                </a:lnTo>
                <a:lnTo>
                  <a:pt x="446" y="44"/>
                </a:lnTo>
                <a:lnTo>
                  <a:pt x="310" y="3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19" name="Freeform 11">
            <a:extLst>
              <a:ext uri="{FF2B5EF4-FFF2-40B4-BE49-F238E27FC236}">
                <a16:creationId xmlns:a16="http://schemas.microsoft.com/office/drawing/2014/main" id="{77C38475-05CA-EA68-8245-E504109B892C}"/>
              </a:ext>
            </a:extLst>
          </p:cNvPr>
          <p:cNvSpPr>
            <a:spLocks noChangeAspect="1"/>
          </p:cNvSpPr>
          <p:nvPr/>
        </p:nvSpPr>
        <p:spPr bwMode="auto">
          <a:xfrm>
            <a:off x="5263701" y="4767805"/>
            <a:ext cx="147167" cy="274320"/>
          </a:xfrm>
          <a:custGeom>
            <a:avLst/>
            <a:gdLst>
              <a:gd name="T0" fmla="*/ 123 w 130"/>
              <a:gd name="T1" fmla="*/ 32 h 246"/>
              <a:gd name="T2" fmla="*/ 121 w 130"/>
              <a:gd name="T3" fmla="*/ 26 h 246"/>
              <a:gd name="T4" fmla="*/ 125 w 130"/>
              <a:gd name="T5" fmla="*/ 12 h 246"/>
              <a:gd name="T6" fmla="*/ 121 w 130"/>
              <a:gd name="T7" fmla="*/ 4 h 246"/>
              <a:gd name="T8" fmla="*/ 123 w 130"/>
              <a:gd name="T9" fmla="*/ 0 h 246"/>
              <a:gd name="T10" fmla="*/ 24 w 130"/>
              <a:gd name="T11" fmla="*/ 27 h 246"/>
              <a:gd name="T12" fmla="*/ 0 w 130"/>
              <a:gd name="T13" fmla="*/ 34 h 246"/>
              <a:gd name="T14" fmla="*/ 1 w 130"/>
              <a:gd name="T15" fmla="*/ 36 h 246"/>
              <a:gd name="T16" fmla="*/ 2 w 130"/>
              <a:gd name="T17" fmla="*/ 42 h 246"/>
              <a:gd name="T18" fmla="*/ 1 w 130"/>
              <a:gd name="T19" fmla="*/ 47 h 246"/>
              <a:gd name="T20" fmla="*/ 6 w 130"/>
              <a:gd name="T21" fmla="*/ 54 h 246"/>
              <a:gd name="T22" fmla="*/ 6 w 130"/>
              <a:gd name="T23" fmla="*/ 69 h 246"/>
              <a:gd name="T24" fmla="*/ 9 w 130"/>
              <a:gd name="T25" fmla="*/ 76 h 246"/>
              <a:gd name="T26" fmla="*/ 14 w 130"/>
              <a:gd name="T27" fmla="*/ 81 h 246"/>
              <a:gd name="T28" fmla="*/ 17 w 130"/>
              <a:gd name="T29" fmla="*/ 88 h 246"/>
              <a:gd name="T30" fmla="*/ 16 w 130"/>
              <a:gd name="T31" fmla="*/ 95 h 246"/>
              <a:gd name="T32" fmla="*/ 19 w 130"/>
              <a:gd name="T33" fmla="*/ 101 h 246"/>
              <a:gd name="T34" fmla="*/ 20 w 130"/>
              <a:gd name="T35" fmla="*/ 107 h 246"/>
              <a:gd name="T36" fmla="*/ 17 w 130"/>
              <a:gd name="T37" fmla="*/ 110 h 246"/>
              <a:gd name="T38" fmla="*/ 17 w 130"/>
              <a:gd name="T39" fmla="*/ 123 h 246"/>
              <a:gd name="T40" fmla="*/ 21 w 130"/>
              <a:gd name="T41" fmla="*/ 135 h 246"/>
              <a:gd name="T42" fmla="*/ 25 w 130"/>
              <a:gd name="T43" fmla="*/ 141 h 246"/>
              <a:gd name="T44" fmla="*/ 28 w 130"/>
              <a:gd name="T45" fmla="*/ 154 h 246"/>
              <a:gd name="T46" fmla="*/ 27 w 130"/>
              <a:gd name="T47" fmla="*/ 165 h 246"/>
              <a:gd name="T48" fmla="*/ 31 w 130"/>
              <a:gd name="T49" fmla="*/ 170 h 246"/>
              <a:gd name="T50" fmla="*/ 33 w 130"/>
              <a:gd name="T51" fmla="*/ 164 h 246"/>
              <a:gd name="T52" fmla="*/ 43 w 130"/>
              <a:gd name="T53" fmla="*/ 172 h 246"/>
              <a:gd name="T54" fmla="*/ 56 w 130"/>
              <a:gd name="T55" fmla="*/ 235 h 246"/>
              <a:gd name="T56" fmla="*/ 56 w 130"/>
              <a:gd name="T57" fmla="*/ 239 h 246"/>
              <a:gd name="T58" fmla="*/ 60 w 130"/>
              <a:gd name="T59" fmla="*/ 246 h 246"/>
              <a:gd name="T60" fmla="*/ 115 w 130"/>
              <a:gd name="T61" fmla="*/ 234 h 246"/>
              <a:gd name="T62" fmla="*/ 109 w 130"/>
              <a:gd name="T63" fmla="*/ 229 h 246"/>
              <a:gd name="T64" fmla="*/ 105 w 130"/>
              <a:gd name="T65" fmla="*/ 220 h 246"/>
              <a:gd name="T66" fmla="*/ 105 w 130"/>
              <a:gd name="T67" fmla="*/ 214 h 246"/>
              <a:gd name="T68" fmla="*/ 108 w 130"/>
              <a:gd name="T69" fmla="*/ 208 h 246"/>
              <a:gd name="T70" fmla="*/ 105 w 130"/>
              <a:gd name="T71" fmla="*/ 189 h 246"/>
              <a:gd name="T72" fmla="*/ 105 w 130"/>
              <a:gd name="T73" fmla="*/ 176 h 246"/>
              <a:gd name="T74" fmla="*/ 100 w 130"/>
              <a:gd name="T75" fmla="*/ 156 h 246"/>
              <a:gd name="T76" fmla="*/ 102 w 130"/>
              <a:gd name="T77" fmla="*/ 149 h 246"/>
              <a:gd name="T78" fmla="*/ 101 w 130"/>
              <a:gd name="T79" fmla="*/ 139 h 246"/>
              <a:gd name="T80" fmla="*/ 105 w 130"/>
              <a:gd name="T81" fmla="*/ 133 h 246"/>
              <a:gd name="T82" fmla="*/ 106 w 130"/>
              <a:gd name="T83" fmla="*/ 127 h 246"/>
              <a:gd name="T84" fmla="*/ 106 w 130"/>
              <a:gd name="T85" fmla="*/ 120 h 246"/>
              <a:gd name="T86" fmla="*/ 108 w 130"/>
              <a:gd name="T87" fmla="*/ 114 h 246"/>
              <a:gd name="T88" fmla="*/ 106 w 130"/>
              <a:gd name="T89" fmla="*/ 107 h 246"/>
              <a:gd name="T90" fmla="*/ 109 w 130"/>
              <a:gd name="T91" fmla="*/ 96 h 246"/>
              <a:gd name="T92" fmla="*/ 106 w 130"/>
              <a:gd name="T93" fmla="*/ 84 h 246"/>
              <a:gd name="T94" fmla="*/ 105 w 130"/>
              <a:gd name="T95" fmla="*/ 77 h 246"/>
              <a:gd name="T96" fmla="*/ 111 w 130"/>
              <a:gd name="T97" fmla="*/ 72 h 246"/>
              <a:gd name="T98" fmla="*/ 113 w 130"/>
              <a:gd name="T99" fmla="*/ 70 h 246"/>
              <a:gd name="T100" fmla="*/ 124 w 130"/>
              <a:gd name="T101" fmla="*/ 58 h 246"/>
              <a:gd name="T102" fmla="*/ 130 w 130"/>
              <a:gd name="T103" fmla="*/ 50 h 246"/>
              <a:gd name="T104" fmla="*/ 130 w 130"/>
              <a:gd name="T105" fmla="*/ 43 h 246"/>
              <a:gd name="T106" fmla="*/ 127 w 130"/>
              <a:gd name="T107" fmla="*/ 38 h 246"/>
              <a:gd name="T108" fmla="*/ 123 w 130"/>
              <a:gd name="T109" fmla="*/ 3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 h="246">
                <a:moveTo>
                  <a:pt x="123" y="32"/>
                </a:moveTo>
                <a:lnTo>
                  <a:pt x="121" y="26"/>
                </a:lnTo>
                <a:lnTo>
                  <a:pt x="125" y="12"/>
                </a:lnTo>
                <a:lnTo>
                  <a:pt x="121" y="4"/>
                </a:lnTo>
                <a:lnTo>
                  <a:pt x="123" y="0"/>
                </a:lnTo>
                <a:lnTo>
                  <a:pt x="24" y="27"/>
                </a:lnTo>
                <a:lnTo>
                  <a:pt x="0" y="34"/>
                </a:lnTo>
                <a:lnTo>
                  <a:pt x="1" y="36"/>
                </a:lnTo>
                <a:lnTo>
                  <a:pt x="2" y="42"/>
                </a:lnTo>
                <a:lnTo>
                  <a:pt x="1" y="47"/>
                </a:lnTo>
                <a:lnTo>
                  <a:pt x="6" y="54"/>
                </a:lnTo>
                <a:lnTo>
                  <a:pt x="6" y="69"/>
                </a:lnTo>
                <a:lnTo>
                  <a:pt x="9" y="76"/>
                </a:lnTo>
                <a:lnTo>
                  <a:pt x="14" y="81"/>
                </a:lnTo>
                <a:lnTo>
                  <a:pt x="17" y="88"/>
                </a:lnTo>
                <a:lnTo>
                  <a:pt x="16" y="95"/>
                </a:lnTo>
                <a:lnTo>
                  <a:pt x="19" y="101"/>
                </a:lnTo>
                <a:lnTo>
                  <a:pt x="20" y="107"/>
                </a:lnTo>
                <a:lnTo>
                  <a:pt x="17" y="110"/>
                </a:lnTo>
                <a:lnTo>
                  <a:pt x="17" y="123"/>
                </a:lnTo>
                <a:lnTo>
                  <a:pt x="21" y="135"/>
                </a:lnTo>
                <a:lnTo>
                  <a:pt x="25" y="141"/>
                </a:lnTo>
                <a:lnTo>
                  <a:pt x="28" y="154"/>
                </a:lnTo>
                <a:lnTo>
                  <a:pt x="27" y="165"/>
                </a:lnTo>
                <a:lnTo>
                  <a:pt x="31" y="170"/>
                </a:lnTo>
                <a:lnTo>
                  <a:pt x="33" y="164"/>
                </a:lnTo>
                <a:lnTo>
                  <a:pt x="43" y="172"/>
                </a:lnTo>
                <a:lnTo>
                  <a:pt x="56" y="235"/>
                </a:lnTo>
                <a:lnTo>
                  <a:pt x="56" y="239"/>
                </a:lnTo>
                <a:lnTo>
                  <a:pt x="60" y="246"/>
                </a:lnTo>
                <a:lnTo>
                  <a:pt x="115" y="234"/>
                </a:lnTo>
                <a:lnTo>
                  <a:pt x="109" y="229"/>
                </a:lnTo>
                <a:lnTo>
                  <a:pt x="105" y="220"/>
                </a:lnTo>
                <a:lnTo>
                  <a:pt x="105" y="214"/>
                </a:lnTo>
                <a:lnTo>
                  <a:pt x="108" y="208"/>
                </a:lnTo>
                <a:lnTo>
                  <a:pt x="105" y="189"/>
                </a:lnTo>
                <a:lnTo>
                  <a:pt x="105" y="176"/>
                </a:lnTo>
                <a:lnTo>
                  <a:pt x="100" y="156"/>
                </a:lnTo>
                <a:lnTo>
                  <a:pt x="102" y="149"/>
                </a:lnTo>
                <a:lnTo>
                  <a:pt x="101" y="139"/>
                </a:lnTo>
                <a:lnTo>
                  <a:pt x="105" y="133"/>
                </a:lnTo>
                <a:lnTo>
                  <a:pt x="106" y="127"/>
                </a:lnTo>
                <a:lnTo>
                  <a:pt x="106" y="120"/>
                </a:lnTo>
                <a:lnTo>
                  <a:pt x="108" y="114"/>
                </a:lnTo>
                <a:lnTo>
                  <a:pt x="106" y="107"/>
                </a:lnTo>
                <a:lnTo>
                  <a:pt x="109" y="96"/>
                </a:lnTo>
                <a:lnTo>
                  <a:pt x="106" y="84"/>
                </a:lnTo>
                <a:lnTo>
                  <a:pt x="105" y="77"/>
                </a:lnTo>
                <a:lnTo>
                  <a:pt x="111" y="72"/>
                </a:lnTo>
                <a:lnTo>
                  <a:pt x="113" y="70"/>
                </a:lnTo>
                <a:lnTo>
                  <a:pt x="124" y="58"/>
                </a:lnTo>
                <a:lnTo>
                  <a:pt x="130" y="50"/>
                </a:lnTo>
                <a:lnTo>
                  <a:pt x="130" y="43"/>
                </a:lnTo>
                <a:lnTo>
                  <a:pt x="127" y="38"/>
                </a:lnTo>
                <a:lnTo>
                  <a:pt x="123" y="3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0" name="Freeform 20">
            <a:extLst>
              <a:ext uri="{FF2B5EF4-FFF2-40B4-BE49-F238E27FC236}">
                <a16:creationId xmlns:a16="http://schemas.microsoft.com/office/drawing/2014/main" id="{2DED2F07-5450-5C8C-BC90-00A9F5F6F11E}"/>
              </a:ext>
            </a:extLst>
          </p:cNvPr>
          <p:cNvSpPr>
            <a:spLocks noChangeAspect="1"/>
          </p:cNvSpPr>
          <p:nvPr/>
        </p:nvSpPr>
        <p:spPr bwMode="auto">
          <a:xfrm>
            <a:off x="5123007" y="3688505"/>
            <a:ext cx="365760" cy="183430"/>
          </a:xfrm>
          <a:custGeom>
            <a:avLst/>
            <a:gdLst>
              <a:gd name="T0" fmla="*/ 650 w 669"/>
              <a:gd name="T1" fmla="*/ 61 h 341"/>
              <a:gd name="T2" fmla="*/ 554 w 669"/>
              <a:gd name="T3" fmla="*/ 14 h 341"/>
              <a:gd name="T4" fmla="*/ 202 w 669"/>
              <a:gd name="T5" fmla="*/ 10 h 341"/>
              <a:gd name="T6" fmla="*/ 3 w 669"/>
              <a:gd name="T7" fmla="*/ 0 h 341"/>
              <a:gd name="T8" fmla="*/ 107 w 669"/>
              <a:gd name="T9" fmla="*/ 56 h 341"/>
              <a:gd name="T10" fmla="*/ 219 w 669"/>
              <a:gd name="T11" fmla="*/ 60 h 341"/>
              <a:gd name="T12" fmla="*/ 233 w 669"/>
              <a:gd name="T13" fmla="*/ 64 h 341"/>
              <a:gd name="T14" fmla="*/ 228 w 669"/>
              <a:gd name="T15" fmla="*/ 248 h 341"/>
              <a:gd name="T16" fmla="*/ 240 w 669"/>
              <a:gd name="T17" fmla="*/ 253 h 341"/>
              <a:gd name="T18" fmla="*/ 256 w 669"/>
              <a:gd name="T19" fmla="*/ 269 h 341"/>
              <a:gd name="T20" fmla="*/ 269 w 669"/>
              <a:gd name="T21" fmla="*/ 268 h 341"/>
              <a:gd name="T22" fmla="*/ 278 w 669"/>
              <a:gd name="T23" fmla="*/ 261 h 341"/>
              <a:gd name="T24" fmla="*/ 286 w 669"/>
              <a:gd name="T25" fmla="*/ 268 h 341"/>
              <a:gd name="T26" fmla="*/ 290 w 669"/>
              <a:gd name="T27" fmla="*/ 280 h 341"/>
              <a:gd name="T28" fmla="*/ 298 w 669"/>
              <a:gd name="T29" fmla="*/ 286 h 341"/>
              <a:gd name="T30" fmla="*/ 307 w 669"/>
              <a:gd name="T31" fmla="*/ 286 h 341"/>
              <a:gd name="T32" fmla="*/ 326 w 669"/>
              <a:gd name="T33" fmla="*/ 294 h 341"/>
              <a:gd name="T34" fmla="*/ 340 w 669"/>
              <a:gd name="T35" fmla="*/ 292 h 341"/>
              <a:gd name="T36" fmla="*/ 347 w 669"/>
              <a:gd name="T37" fmla="*/ 302 h 341"/>
              <a:gd name="T38" fmla="*/ 360 w 669"/>
              <a:gd name="T39" fmla="*/ 295 h 341"/>
              <a:gd name="T40" fmla="*/ 379 w 669"/>
              <a:gd name="T41" fmla="*/ 295 h 341"/>
              <a:gd name="T42" fmla="*/ 382 w 669"/>
              <a:gd name="T43" fmla="*/ 307 h 341"/>
              <a:gd name="T44" fmla="*/ 390 w 669"/>
              <a:gd name="T45" fmla="*/ 313 h 341"/>
              <a:gd name="T46" fmla="*/ 397 w 669"/>
              <a:gd name="T47" fmla="*/ 322 h 341"/>
              <a:gd name="T48" fmla="*/ 412 w 669"/>
              <a:gd name="T49" fmla="*/ 310 h 341"/>
              <a:gd name="T50" fmla="*/ 421 w 669"/>
              <a:gd name="T51" fmla="*/ 318 h 341"/>
              <a:gd name="T52" fmla="*/ 429 w 669"/>
              <a:gd name="T53" fmla="*/ 325 h 341"/>
              <a:gd name="T54" fmla="*/ 445 w 669"/>
              <a:gd name="T55" fmla="*/ 321 h 341"/>
              <a:gd name="T56" fmla="*/ 449 w 669"/>
              <a:gd name="T57" fmla="*/ 328 h 341"/>
              <a:gd name="T58" fmla="*/ 454 w 669"/>
              <a:gd name="T59" fmla="*/ 336 h 341"/>
              <a:gd name="T60" fmla="*/ 460 w 669"/>
              <a:gd name="T61" fmla="*/ 324 h 341"/>
              <a:gd name="T62" fmla="*/ 467 w 669"/>
              <a:gd name="T63" fmla="*/ 314 h 341"/>
              <a:gd name="T64" fmla="*/ 475 w 669"/>
              <a:gd name="T65" fmla="*/ 315 h 341"/>
              <a:gd name="T66" fmla="*/ 486 w 669"/>
              <a:gd name="T67" fmla="*/ 324 h 341"/>
              <a:gd name="T68" fmla="*/ 498 w 669"/>
              <a:gd name="T69" fmla="*/ 319 h 341"/>
              <a:gd name="T70" fmla="*/ 509 w 669"/>
              <a:gd name="T71" fmla="*/ 330 h 341"/>
              <a:gd name="T72" fmla="*/ 521 w 669"/>
              <a:gd name="T73" fmla="*/ 338 h 341"/>
              <a:gd name="T74" fmla="*/ 531 w 669"/>
              <a:gd name="T75" fmla="*/ 332 h 341"/>
              <a:gd name="T76" fmla="*/ 544 w 669"/>
              <a:gd name="T77" fmla="*/ 324 h 341"/>
              <a:gd name="T78" fmla="*/ 556 w 669"/>
              <a:gd name="T79" fmla="*/ 324 h 341"/>
              <a:gd name="T80" fmla="*/ 569 w 669"/>
              <a:gd name="T81" fmla="*/ 318 h 341"/>
              <a:gd name="T82" fmla="*/ 588 w 669"/>
              <a:gd name="T83" fmla="*/ 319 h 341"/>
              <a:gd name="T84" fmla="*/ 598 w 669"/>
              <a:gd name="T85" fmla="*/ 321 h 341"/>
              <a:gd name="T86" fmla="*/ 607 w 669"/>
              <a:gd name="T87" fmla="*/ 313 h 341"/>
              <a:gd name="T88" fmla="*/ 627 w 669"/>
              <a:gd name="T89" fmla="*/ 322 h 341"/>
              <a:gd name="T90" fmla="*/ 644 w 669"/>
              <a:gd name="T91" fmla="*/ 333 h 341"/>
              <a:gd name="T92" fmla="*/ 669 w 669"/>
              <a:gd name="T93" fmla="*/ 341 h 341"/>
              <a:gd name="T94" fmla="*/ 665 w 669"/>
              <a:gd name="T95"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9" h="341">
                <a:moveTo>
                  <a:pt x="665" y="144"/>
                </a:moveTo>
                <a:lnTo>
                  <a:pt x="650" y="61"/>
                </a:lnTo>
                <a:lnTo>
                  <a:pt x="650" y="12"/>
                </a:lnTo>
                <a:lnTo>
                  <a:pt x="554" y="14"/>
                </a:lnTo>
                <a:lnTo>
                  <a:pt x="376" y="14"/>
                </a:lnTo>
                <a:lnTo>
                  <a:pt x="202" y="10"/>
                </a:lnTo>
                <a:lnTo>
                  <a:pt x="79" y="4"/>
                </a:lnTo>
                <a:lnTo>
                  <a:pt x="3" y="0"/>
                </a:lnTo>
                <a:lnTo>
                  <a:pt x="0" y="49"/>
                </a:lnTo>
                <a:lnTo>
                  <a:pt x="107" y="56"/>
                </a:lnTo>
                <a:lnTo>
                  <a:pt x="187" y="58"/>
                </a:lnTo>
                <a:lnTo>
                  <a:pt x="219" y="60"/>
                </a:lnTo>
                <a:lnTo>
                  <a:pt x="226" y="60"/>
                </a:lnTo>
                <a:lnTo>
                  <a:pt x="233" y="64"/>
                </a:lnTo>
                <a:lnTo>
                  <a:pt x="228" y="238"/>
                </a:lnTo>
                <a:lnTo>
                  <a:pt x="228" y="248"/>
                </a:lnTo>
                <a:lnTo>
                  <a:pt x="233" y="249"/>
                </a:lnTo>
                <a:lnTo>
                  <a:pt x="240" y="253"/>
                </a:lnTo>
                <a:lnTo>
                  <a:pt x="251" y="265"/>
                </a:lnTo>
                <a:lnTo>
                  <a:pt x="256" y="269"/>
                </a:lnTo>
                <a:lnTo>
                  <a:pt x="263" y="265"/>
                </a:lnTo>
                <a:lnTo>
                  <a:pt x="269" y="268"/>
                </a:lnTo>
                <a:lnTo>
                  <a:pt x="275" y="268"/>
                </a:lnTo>
                <a:lnTo>
                  <a:pt x="278" y="261"/>
                </a:lnTo>
                <a:lnTo>
                  <a:pt x="280" y="264"/>
                </a:lnTo>
                <a:lnTo>
                  <a:pt x="286" y="268"/>
                </a:lnTo>
                <a:lnTo>
                  <a:pt x="290" y="273"/>
                </a:lnTo>
                <a:lnTo>
                  <a:pt x="290" y="280"/>
                </a:lnTo>
                <a:lnTo>
                  <a:pt x="291" y="286"/>
                </a:lnTo>
                <a:lnTo>
                  <a:pt x="298" y="286"/>
                </a:lnTo>
                <a:lnTo>
                  <a:pt x="302" y="287"/>
                </a:lnTo>
                <a:lnTo>
                  <a:pt x="307" y="286"/>
                </a:lnTo>
                <a:lnTo>
                  <a:pt x="314" y="290"/>
                </a:lnTo>
                <a:lnTo>
                  <a:pt x="326" y="294"/>
                </a:lnTo>
                <a:lnTo>
                  <a:pt x="333" y="292"/>
                </a:lnTo>
                <a:lnTo>
                  <a:pt x="340" y="292"/>
                </a:lnTo>
                <a:lnTo>
                  <a:pt x="343" y="296"/>
                </a:lnTo>
                <a:lnTo>
                  <a:pt x="347" y="302"/>
                </a:lnTo>
                <a:lnTo>
                  <a:pt x="353" y="299"/>
                </a:lnTo>
                <a:lnTo>
                  <a:pt x="360" y="295"/>
                </a:lnTo>
                <a:lnTo>
                  <a:pt x="372" y="296"/>
                </a:lnTo>
                <a:lnTo>
                  <a:pt x="379" y="295"/>
                </a:lnTo>
                <a:lnTo>
                  <a:pt x="378" y="302"/>
                </a:lnTo>
                <a:lnTo>
                  <a:pt x="382" y="307"/>
                </a:lnTo>
                <a:lnTo>
                  <a:pt x="389" y="309"/>
                </a:lnTo>
                <a:lnTo>
                  <a:pt x="390" y="313"/>
                </a:lnTo>
                <a:lnTo>
                  <a:pt x="390" y="321"/>
                </a:lnTo>
                <a:lnTo>
                  <a:pt x="397" y="322"/>
                </a:lnTo>
                <a:lnTo>
                  <a:pt x="402" y="319"/>
                </a:lnTo>
                <a:lnTo>
                  <a:pt x="412" y="310"/>
                </a:lnTo>
                <a:lnTo>
                  <a:pt x="418" y="313"/>
                </a:lnTo>
                <a:lnTo>
                  <a:pt x="421" y="318"/>
                </a:lnTo>
                <a:lnTo>
                  <a:pt x="426" y="318"/>
                </a:lnTo>
                <a:lnTo>
                  <a:pt x="429" y="325"/>
                </a:lnTo>
                <a:lnTo>
                  <a:pt x="436" y="326"/>
                </a:lnTo>
                <a:lnTo>
                  <a:pt x="445" y="321"/>
                </a:lnTo>
                <a:lnTo>
                  <a:pt x="452" y="322"/>
                </a:lnTo>
                <a:lnTo>
                  <a:pt x="449" y="328"/>
                </a:lnTo>
                <a:lnTo>
                  <a:pt x="452" y="334"/>
                </a:lnTo>
                <a:lnTo>
                  <a:pt x="454" y="336"/>
                </a:lnTo>
                <a:lnTo>
                  <a:pt x="458" y="334"/>
                </a:lnTo>
                <a:lnTo>
                  <a:pt x="460" y="324"/>
                </a:lnTo>
                <a:lnTo>
                  <a:pt x="467" y="318"/>
                </a:lnTo>
                <a:lnTo>
                  <a:pt x="467" y="314"/>
                </a:lnTo>
                <a:lnTo>
                  <a:pt x="468" y="313"/>
                </a:lnTo>
                <a:lnTo>
                  <a:pt x="475" y="315"/>
                </a:lnTo>
                <a:lnTo>
                  <a:pt x="481" y="322"/>
                </a:lnTo>
                <a:lnTo>
                  <a:pt x="486" y="324"/>
                </a:lnTo>
                <a:lnTo>
                  <a:pt x="493" y="319"/>
                </a:lnTo>
                <a:lnTo>
                  <a:pt x="498" y="319"/>
                </a:lnTo>
                <a:lnTo>
                  <a:pt x="502" y="326"/>
                </a:lnTo>
                <a:lnTo>
                  <a:pt x="509" y="330"/>
                </a:lnTo>
                <a:lnTo>
                  <a:pt x="516" y="333"/>
                </a:lnTo>
                <a:lnTo>
                  <a:pt x="521" y="338"/>
                </a:lnTo>
                <a:lnTo>
                  <a:pt x="524" y="332"/>
                </a:lnTo>
                <a:lnTo>
                  <a:pt x="531" y="332"/>
                </a:lnTo>
                <a:lnTo>
                  <a:pt x="537" y="324"/>
                </a:lnTo>
                <a:lnTo>
                  <a:pt x="544" y="324"/>
                </a:lnTo>
                <a:lnTo>
                  <a:pt x="551" y="318"/>
                </a:lnTo>
                <a:lnTo>
                  <a:pt x="556" y="324"/>
                </a:lnTo>
                <a:lnTo>
                  <a:pt x="563" y="324"/>
                </a:lnTo>
                <a:lnTo>
                  <a:pt x="569" y="318"/>
                </a:lnTo>
                <a:lnTo>
                  <a:pt x="581" y="314"/>
                </a:lnTo>
                <a:lnTo>
                  <a:pt x="588" y="319"/>
                </a:lnTo>
                <a:lnTo>
                  <a:pt x="592" y="321"/>
                </a:lnTo>
                <a:lnTo>
                  <a:pt x="598" y="321"/>
                </a:lnTo>
                <a:lnTo>
                  <a:pt x="602" y="318"/>
                </a:lnTo>
                <a:lnTo>
                  <a:pt x="607" y="313"/>
                </a:lnTo>
                <a:lnTo>
                  <a:pt x="612" y="313"/>
                </a:lnTo>
                <a:lnTo>
                  <a:pt x="627" y="322"/>
                </a:lnTo>
                <a:lnTo>
                  <a:pt x="639" y="332"/>
                </a:lnTo>
                <a:lnTo>
                  <a:pt x="644" y="333"/>
                </a:lnTo>
                <a:lnTo>
                  <a:pt x="651" y="337"/>
                </a:lnTo>
                <a:lnTo>
                  <a:pt x="669" y="341"/>
                </a:lnTo>
                <a:lnTo>
                  <a:pt x="667" y="171"/>
                </a:lnTo>
                <a:lnTo>
                  <a:pt x="665" y="14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1" name="Freeform 30">
            <a:extLst>
              <a:ext uri="{FF2B5EF4-FFF2-40B4-BE49-F238E27FC236}">
                <a16:creationId xmlns:a16="http://schemas.microsoft.com/office/drawing/2014/main" id="{A9E4C319-6866-80D3-074D-7408AB387FC6}"/>
              </a:ext>
            </a:extLst>
          </p:cNvPr>
          <p:cNvSpPr>
            <a:spLocks noChangeAspect="1"/>
          </p:cNvSpPr>
          <p:nvPr/>
        </p:nvSpPr>
        <p:spPr bwMode="auto">
          <a:xfrm>
            <a:off x="5209749" y="3925847"/>
            <a:ext cx="274320" cy="234420"/>
          </a:xfrm>
          <a:custGeom>
            <a:avLst/>
            <a:gdLst>
              <a:gd name="T0" fmla="*/ 517 w 517"/>
              <a:gd name="T1" fmla="*/ 350 h 449"/>
              <a:gd name="T2" fmla="*/ 507 w 517"/>
              <a:gd name="T3" fmla="*/ 340 h 449"/>
              <a:gd name="T4" fmla="*/ 492 w 517"/>
              <a:gd name="T5" fmla="*/ 330 h 449"/>
              <a:gd name="T6" fmla="*/ 488 w 517"/>
              <a:gd name="T7" fmla="*/ 311 h 449"/>
              <a:gd name="T8" fmla="*/ 482 w 517"/>
              <a:gd name="T9" fmla="*/ 292 h 449"/>
              <a:gd name="T10" fmla="*/ 474 w 517"/>
              <a:gd name="T11" fmla="*/ 276 h 449"/>
              <a:gd name="T12" fmla="*/ 465 w 517"/>
              <a:gd name="T13" fmla="*/ 265 h 449"/>
              <a:gd name="T14" fmla="*/ 447 w 517"/>
              <a:gd name="T15" fmla="*/ 261 h 449"/>
              <a:gd name="T16" fmla="*/ 442 w 517"/>
              <a:gd name="T17" fmla="*/ 253 h 449"/>
              <a:gd name="T18" fmla="*/ 412 w 517"/>
              <a:gd name="T19" fmla="*/ 229 h 449"/>
              <a:gd name="T20" fmla="*/ 412 w 517"/>
              <a:gd name="T21" fmla="*/ 216 h 449"/>
              <a:gd name="T22" fmla="*/ 419 w 517"/>
              <a:gd name="T23" fmla="*/ 199 h 449"/>
              <a:gd name="T24" fmla="*/ 423 w 517"/>
              <a:gd name="T25" fmla="*/ 178 h 449"/>
              <a:gd name="T26" fmla="*/ 427 w 517"/>
              <a:gd name="T27" fmla="*/ 168 h 449"/>
              <a:gd name="T28" fmla="*/ 409 w 517"/>
              <a:gd name="T29" fmla="*/ 160 h 449"/>
              <a:gd name="T30" fmla="*/ 400 w 517"/>
              <a:gd name="T31" fmla="*/ 158 h 449"/>
              <a:gd name="T32" fmla="*/ 389 w 517"/>
              <a:gd name="T33" fmla="*/ 166 h 449"/>
              <a:gd name="T34" fmla="*/ 378 w 517"/>
              <a:gd name="T35" fmla="*/ 132 h 449"/>
              <a:gd name="T36" fmla="*/ 367 w 517"/>
              <a:gd name="T37" fmla="*/ 122 h 449"/>
              <a:gd name="T38" fmla="*/ 350 w 517"/>
              <a:gd name="T39" fmla="*/ 105 h 449"/>
              <a:gd name="T40" fmla="*/ 337 w 517"/>
              <a:gd name="T41" fmla="*/ 95 h 449"/>
              <a:gd name="T42" fmla="*/ 327 w 517"/>
              <a:gd name="T43" fmla="*/ 82 h 449"/>
              <a:gd name="T44" fmla="*/ 320 w 517"/>
              <a:gd name="T45" fmla="*/ 63 h 449"/>
              <a:gd name="T46" fmla="*/ 314 w 517"/>
              <a:gd name="T47" fmla="*/ 49 h 449"/>
              <a:gd name="T48" fmla="*/ 316 w 517"/>
              <a:gd name="T49" fmla="*/ 30 h 449"/>
              <a:gd name="T50" fmla="*/ 316 w 517"/>
              <a:gd name="T51" fmla="*/ 23 h 449"/>
              <a:gd name="T52" fmla="*/ 300 w 517"/>
              <a:gd name="T53" fmla="*/ 7 h 449"/>
              <a:gd name="T54" fmla="*/ 247 w 517"/>
              <a:gd name="T55" fmla="*/ 5 h 449"/>
              <a:gd name="T56" fmla="*/ 83 w 517"/>
              <a:gd name="T57" fmla="*/ 13 h 449"/>
              <a:gd name="T58" fmla="*/ 0 w 517"/>
              <a:gd name="T59" fmla="*/ 19 h 449"/>
              <a:gd name="T60" fmla="*/ 10 w 517"/>
              <a:gd name="T61" fmla="*/ 38 h 449"/>
              <a:gd name="T62" fmla="*/ 22 w 517"/>
              <a:gd name="T63" fmla="*/ 47 h 449"/>
              <a:gd name="T64" fmla="*/ 27 w 517"/>
              <a:gd name="T65" fmla="*/ 61 h 449"/>
              <a:gd name="T66" fmla="*/ 34 w 517"/>
              <a:gd name="T67" fmla="*/ 72 h 449"/>
              <a:gd name="T68" fmla="*/ 57 w 517"/>
              <a:gd name="T69" fmla="*/ 81 h 449"/>
              <a:gd name="T70" fmla="*/ 67 w 517"/>
              <a:gd name="T71" fmla="*/ 89 h 449"/>
              <a:gd name="T72" fmla="*/ 67 w 517"/>
              <a:gd name="T73" fmla="*/ 97 h 449"/>
              <a:gd name="T74" fmla="*/ 59 w 517"/>
              <a:gd name="T75" fmla="*/ 103 h 449"/>
              <a:gd name="T76" fmla="*/ 53 w 517"/>
              <a:gd name="T77" fmla="*/ 119 h 449"/>
              <a:gd name="T78" fmla="*/ 67 w 517"/>
              <a:gd name="T79" fmla="*/ 131 h 449"/>
              <a:gd name="T80" fmla="*/ 76 w 517"/>
              <a:gd name="T81" fmla="*/ 150 h 449"/>
              <a:gd name="T82" fmla="*/ 88 w 517"/>
              <a:gd name="T83" fmla="*/ 157 h 449"/>
              <a:gd name="T84" fmla="*/ 94 w 517"/>
              <a:gd name="T85" fmla="*/ 414 h 449"/>
              <a:gd name="T86" fmla="*/ 296 w 517"/>
              <a:gd name="T87" fmla="*/ 407 h 449"/>
              <a:gd name="T88" fmla="*/ 442 w 517"/>
              <a:gd name="T89" fmla="*/ 402 h 449"/>
              <a:gd name="T90" fmla="*/ 448 w 517"/>
              <a:gd name="T91" fmla="*/ 414 h 449"/>
              <a:gd name="T92" fmla="*/ 443 w 517"/>
              <a:gd name="T93" fmla="*/ 426 h 449"/>
              <a:gd name="T94" fmla="*/ 432 w 517"/>
              <a:gd name="T95" fmla="*/ 436 h 449"/>
              <a:gd name="T96" fmla="*/ 432 w 517"/>
              <a:gd name="T97" fmla="*/ 449 h 449"/>
              <a:gd name="T98" fmla="*/ 481 w 517"/>
              <a:gd name="T99" fmla="*/ 434 h 449"/>
              <a:gd name="T100" fmla="*/ 480 w 517"/>
              <a:gd name="T101" fmla="*/ 422 h 449"/>
              <a:gd name="T102" fmla="*/ 484 w 517"/>
              <a:gd name="T103" fmla="*/ 409 h 449"/>
              <a:gd name="T104" fmla="*/ 488 w 517"/>
              <a:gd name="T105" fmla="*/ 400 h 449"/>
              <a:gd name="T106" fmla="*/ 489 w 517"/>
              <a:gd name="T107" fmla="*/ 387 h 449"/>
              <a:gd name="T108" fmla="*/ 490 w 517"/>
              <a:gd name="T109" fmla="*/ 398 h 449"/>
              <a:gd name="T110" fmla="*/ 499 w 517"/>
              <a:gd name="T111" fmla="*/ 386 h 449"/>
              <a:gd name="T112" fmla="*/ 512 w 517"/>
              <a:gd name="T113" fmla="*/ 386 h 449"/>
              <a:gd name="T114" fmla="*/ 512 w 517"/>
              <a:gd name="T115" fmla="*/ 371 h 449"/>
              <a:gd name="T116" fmla="*/ 516 w 517"/>
              <a:gd name="T117" fmla="*/ 35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449">
                <a:moveTo>
                  <a:pt x="516" y="356"/>
                </a:moveTo>
                <a:lnTo>
                  <a:pt x="517" y="350"/>
                </a:lnTo>
                <a:lnTo>
                  <a:pt x="516" y="345"/>
                </a:lnTo>
                <a:lnTo>
                  <a:pt x="507" y="340"/>
                </a:lnTo>
                <a:lnTo>
                  <a:pt x="501" y="342"/>
                </a:lnTo>
                <a:lnTo>
                  <a:pt x="492" y="330"/>
                </a:lnTo>
                <a:lnTo>
                  <a:pt x="484" y="318"/>
                </a:lnTo>
                <a:lnTo>
                  <a:pt x="488" y="311"/>
                </a:lnTo>
                <a:lnTo>
                  <a:pt x="489" y="304"/>
                </a:lnTo>
                <a:lnTo>
                  <a:pt x="482" y="292"/>
                </a:lnTo>
                <a:lnTo>
                  <a:pt x="481" y="279"/>
                </a:lnTo>
                <a:lnTo>
                  <a:pt x="474" y="276"/>
                </a:lnTo>
                <a:lnTo>
                  <a:pt x="469" y="272"/>
                </a:lnTo>
                <a:lnTo>
                  <a:pt x="465" y="265"/>
                </a:lnTo>
                <a:lnTo>
                  <a:pt x="454" y="258"/>
                </a:lnTo>
                <a:lnTo>
                  <a:pt x="447" y="261"/>
                </a:lnTo>
                <a:lnTo>
                  <a:pt x="446" y="253"/>
                </a:lnTo>
                <a:lnTo>
                  <a:pt x="442" y="253"/>
                </a:lnTo>
                <a:lnTo>
                  <a:pt x="424" y="241"/>
                </a:lnTo>
                <a:lnTo>
                  <a:pt x="412" y="229"/>
                </a:lnTo>
                <a:lnTo>
                  <a:pt x="411" y="222"/>
                </a:lnTo>
                <a:lnTo>
                  <a:pt x="412" y="216"/>
                </a:lnTo>
                <a:lnTo>
                  <a:pt x="415" y="210"/>
                </a:lnTo>
                <a:lnTo>
                  <a:pt x="419" y="199"/>
                </a:lnTo>
                <a:lnTo>
                  <a:pt x="423" y="189"/>
                </a:lnTo>
                <a:lnTo>
                  <a:pt x="423" y="178"/>
                </a:lnTo>
                <a:lnTo>
                  <a:pt x="427" y="170"/>
                </a:lnTo>
                <a:lnTo>
                  <a:pt x="427" y="168"/>
                </a:lnTo>
                <a:lnTo>
                  <a:pt x="415" y="161"/>
                </a:lnTo>
                <a:lnTo>
                  <a:pt x="409" y="160"/>
                </a:lnTo>
                <a:lnTo>
                  <a:pt x="402" y="157"/>
                </a:lnTo>
                <a:lnTo>
                  <a:pt x="400" y="158"/>
                </a:lnTo>
                <a:lnTo>
                  <a:pt x="396" y="164"/>
                </a:lnTo>
                <a:lnTo>
                  <a:pt x="389" y="166"/>
                </a:lnTo>
                <a:lnTo>
                  <a:pt x="383" y="160"/>
                </a:lnTo>
                <a:lnTo>
                  <a:pt x="378" y="132"/>
                </a:lnTo>
                <a:lnTo>
                  <a:pt x="374" y="126"/>
                </a:lnTo>
                <a:lnTo>
                  <a:pt x="367" y="122"/>
                </a:lnTo>
                <a:lnTo>
                  <a:pt x="352" y="112"/>
                </a:lnTo>
                <a:lnTo>
                  <a:pt x="350" y="105"/>
                </a:lnTo>
                <a:lnTo>
                  <a:pt x="343" y="101"/>
                </a:lnTo>
                <a:lnTo>
                  <a:pt x="337" y="95"/>
                </a:lnTo>
                <a:lnTo>
                  <a:pt x="329" y="89"/>
                </a:lnTo>
                <a:lnTo>
                  <a:pt x="327" y="82"/>
                </a:lnTo>
                <a:lnTo>
                  <a:pt x="324" y="77"/>
                </a:lnTo>
                <a:lnTo>
                  <a:pt x="320" y="63"/>
                </a:lnTo>
                <a:lnTo>
                  <a:pt x="317" y="61"/>
                </a:lnTo>
                <a:lnTo>
                  <a:pt x="314" y="49"/>
                </a:lnTo>
                <a:lnTo>
                  <a:pt x="314" y="36"/>
                </a:lnTo>
                <a:lnTo>
                  <a:pt x="316" y="30"/>
                </a:lnTo>
                <a:lnTo>
                  <a:pt x="319" y="23"/>
                </a:lnTo>
                <a:lnTo>
                  <a:pt x="316" y="23"/>
                </a:lnTo>
                <a:lnTo>
                  <a:pt x="312" y="16"/>
                </a:lnTo>
                <a:lnTo>
                  <a:pt x="300" y="7"/>
                </a:lnTo>
                <a:lnTo>
                  <a:pt x="296" y="0"/>
                </a:lnTo>
                <a:lnTo>
                  <a:pt x="247" y="5"/>
                </a:lnTo>
                <a:lnTo>
                  <a:pt x="134" y="12"/>
                </a:lnTo>
                <a:lnTo>
                  <a:pt x="83" y="13"/>
                </a:lnTo>
                <a:lnTo>
                  <a:pt x="0" y="12"/>
                </a:lnTo>
                <a:lnTo>
                  <a:pt x="0" y="19"/>
                </a:lnTo>
                <a:lnTo>
                  <a:pt x="6" y="26"/>
                </a:lnTo>
                <a:lnTo>
                  <a:pt x="10" y="38"/>
                </a:lnTo>
                <a:lnTo>
                  <a:pt x="15" y="43"/>
                </a:lnTo>
                <a:lnTo>
                  <a:pt x="22" y="47"/>
                </a:lnTo>
                <a:lnTo>
                  <a:pt x="23" y="54"/>
                </a:lnTo>
                <a:lnTo>
                  <a:pt x="27" y="61"/>
                </a:lnTo>
                <a:lnTo>
                  <a:pt x="27" y="66"/>
                </a:lnTo>
                <a:lnTo>
                  <a:pt x="34" y="72"/>
                </a:lnTo>
                <a:lnTo>
                  <a:pt x="52" y="85"/>
                </a:lnTo>
                <a:lnTo>
                  <a:pt x="57" y="81"/>
                </a:lnTo>
                <a:lnTo>
                  <a:pt x="63" y="82"/>
                </a:lnTo>
                <a:lnTo>
                  <a:pt x="67" y="89"/>
                </a:lnTo>
                <a:lnTo>
                  <a:pt x="68" y="96"/>
                </a:lnTo>
                <a:lnTo>
                  <a:pt x="67" y="97"/>
                </a:lnTo>
                <a:lnTo>
                  <a:pt x="61" y="97"/>
                </a:lnTo>
                <a:lnTo>
                  <a:pt x="59" y="103"/>
                </a:lnTo>
                <a:lnTo>
                  <a:pt x="51" y="114"/>
                </a:lnTo>
                <a:lnTo>
                  <a:pt x="53" y="119"/>
                </a:lnTo>
                <a:lnTo>
                  <a:pt x="60" y="127"/>
                </a:lnTo>
                <a:lnTo>
                  <a:pt x="67" y="131"/>
                </a:lnTo>
                <a:lnTo>
                  <a:pt x="67" y="138"/>
                </a:lnTo>
                <a:lnTo>
                  <a:pt x="76" y="150"/>
                </a:lnTo>
                <a:lnTo>
                  <a:pt x="82" y="151"/>
                </a:lnTo>
                <a:lnTo>
                  <a:pt x="88" y="157"/>
                </a:lnTo>
                <a:lnTo>
                  <a:pt x="94" y="365"/>
                </a:lnTo>
                <a:lnTo>
                  <a:pt x="94" y="414"/>
                </a:lnTo>
                <a:lnTo>
                  <a:pt x="172" y="413"/>
                </a:lnTo>
                <a:lnTo>
                  <a:pt x="296" y="407"/>
                </a:lnTo>
                <a:lnTo>
                  <a:pt x="436" y="398"/>
                </a:lnTo>
                <a:lnTo>
                  <a:pt x="442" y="402"/>
                </a:lnTo>
                <a:lnTo>
                  <a:pt x="447" y="407"/>
                </a:lnTo>
                <a:lnTo>
                  <a:pt x="448" y="414"/>
                </a:lnTo>
                <a:lnTo>
                  <a:pt x="448" y="419"/>
                </a:lnTo>
                <a:lnTo>
                  <a:pt x="443" y="426"/>
                </a:lnTo>
                <a:lnTo>
                  <a:pt x="436" y="430"/>
                </a:lnTo>
                <a:lnTo>
                  <a:pt x="432" y="436"/>
                </a:lnTo>
                <a:lnTo>
                  <a:pt x="430" y="442"/>
                </a:lnTo>
                <a:lnTo>
                  <a:pt x="432" y="449"/>
                </a:lnTo>
                <a:lnTo>
                  <a:pt x="477" y="444"/>
                </a:lnTo>
                <a:lnTo>
                  <a:pt x="481" y="434"/>
                </a:lnTo>
                <a:lnTo>
                  <a:pt x="485" y="427"/>
                </a:lnTo>
                <a:lnTo>
                  <a:pt x="480" y="422"/>
                </a:lnTo>
                <a:lnTo>
                  <a:pt x="488" y="415"/>
                </a:lnTo>
                <a:lnTo>
                  <a:pt x="484" y="409"/>
                </a:lnTo>
                <a:lnTo>
                  <a:pt x="490" y="407"/>
                </a:lnTo>
                <a:lnTo>
                  <a:pt x="488" y="400"/>
                </a:lnTo>
                <a:lnTo>
                  <a:pt x="486" y="394"/>
                </a:lnTo>
                <a:lnTo>
                  <a:pt x="489" y="387"/>
                </a:lnTo>
                <a:lnTo>
                  <a:pt x="492" y="394"/>
                </a:lnTo>
                <a:lnTo>
                  <a:pt x="490" y="398"/>
                </a:lnTo>
                <a:lnTo>
                  <a:pt x="497" y="394"/>
                </a:lnTo>
                <a:lnTo>
                  <a:pt x="499" y="386"/>
                </a:lnTo>
                <a:lnTo>
                  <a:pt x="505" y="383"/>
                </a:lnTo>
                <a:lnTo>
                  <a:pt x="512" y="386"/>
                </a:lnTo>
                <a:lnTo>
                  <a:pt x="515" y="376"/>
                </a:lnTo>
                <a:lnTo>
                  <a:pt x="512" y="371"/>
                </a:lnTo>
                <a:lnTo>
                  <a:pt x="517" y="365"/>
                </a:lnTo>
                <a:lnTo>
                  <a:pt x="516" y="356"/>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2" name="Freeform 32">
            <a:extLst>
              <a:ext uri="{FF2B5EF4-FFF2-40B4-BE49-F238E27FC236}">
                <a16:creationId xmlns:a16="http://schemas.microsoft.com/office/drawing/2014/main" id="{C2491BE8-F06B-11EC-9895-76FB23087B10}"/>
              </a:ext>
            </a:extLst>
          </p:cNvPr>
          <p:cNvSpPr>
            <a:spLocks noChangeAspect="1" noEditPoints="1"/>
          </p:cNvSpPr>
          <p:nvPr/>
        </p:nvSpPr>
        <p:spPr bwMode="auto">
          <a:xfrm>
            <a:off x="5250551" y="4190027"/>
            <a:ext cx="281060" cy="274320"/>
          </a:xfrm>
          <a:custGeom>
            <a:avLst/>
            <a:gdLst>
              <a:gd name="T0" fmla="*/ 475 w 575"/>
              <a:gd name="T1" fmla="*/ 112 h 571"/>
              <a:gd name="T2" fmla="*/ 451 w 575"/>
              <a:gd name="T3" fmla="*/ 110 h 571"/>
              <a:gd name="T4" fmla="*/ 425 w 575"/>
              <a:gd name="T5" fmla="*/ 111 h 571"/>
              <a:gd name="T6" fmla="*/ 419 w 575"/>
              <a:gd name="T7" fmla="*/ 99 h 571"/>
              <a:gd name="T8" fmla="*/ 395 w 575"/>
              <a:gd name="T9" fmla="*/ 114 h 571"/>
              <a:gd name="T10" fmla="*/ 363 w 575"/>
              <a:gd name="T11" fmla="*/ 112 h 571"/>
              <a:gd name="T12" fmla="*/ 341 w 575"/>
              <a:gd name="T13" fmla="*/ 93 h 571"/>
              <a:gd name="T14" fmla="*/ 323 w 575"/>
              <a:gd name="T15" fmla="*/ 103 h 571"/>
              <a:gd name="T16" fmla="*/ 313 w 575"/>
              <a:gd name="T17" fmla="*/ 89 h 571"/>
              <a:gd name="T18" fmla="*/ 302 w 575"/>
              <a:gd name="T19" fmla="*/ 79 h 571"/>
              <a:gd name="T20" fmla="*/ 257 w 575"/>
              <a:gd name="T21" fmla="*/ 68 h 571"/>
              <a:gd name="T22" fmla="*/ 249 w 575"/>
              <a:gd name="T23" fmla="*/ 70 h 571"/>
              <a:gd name="T24" fmla="*/ 223 w 575"/>
              <a:gd name="T25" fmla="*/ 77 h 571"/>
              <a:gd name="T26" fmla="*/ 188 w 575"/>
              <a:gd name="T27" fmla="*/ 64 h 571"/>
              <a:gd name="T28" fmla="*/ 164 w 575"/>
              <a:gd name="T29" fmla="*/ 56 h 571"/>
              <a:gd name="T30" fmla="*/ 156 w 575"/>
              <a:gd name="T31" fmla="*/ 8 h 571"/>
              <a:gd name="T32" fmla="*/ 134 w 575"/>
              <a:gd name="T33" fmla="*/ 0 h 571"/>
              <a:gd name="T34" fmla="*/ 84 w 575"/>
              <a:gd name="T35" fmla="*/ 37 h 571"/>
              <a:gd name="T36" fmla="*/ 0 w 575"/>
              <a:gd name="T37" fmla="*/ 41 h 571"/>
              <a:gd name="T38" fmla="*/ 8 w 575"/>
              <a:gd name="T39" fmla="*/ 69 h 571"/>
              <a:gd name="T40" fmla="*/ 5 w 575"/>
              <a:gd name="T41" fmla="*/ 99 h 571"/>
              <a:gd name="T42" fmla="*/ 7 w 575"/>
              <a:gd name="T43" fmla="*/ 121 h 571"/>
              <a:gd name="T44" fmla="*/ 22 w 575"/>
              <a:gd name="T45" fmla="*/ 164 h 571"/>
              <a:gd name="T46" fmla="*/ 23 w 575"/>
              <a:gd name="T47" fmla="*/ 190 h 571"/>
              <a:gd name="T48" fmla="*/ 27 w 575"/>
              <a:gd name="T49" fmla="*/ 222 h 571"/>
              <a:gd name="T50" fmla="*/ 28 w 575"/>
              <a:gd name="T51" fmla="*/ 244 h 571"/>
              <a:gd name="T52" fmla="*/ 32 w 575"/>
              <a:gd name="T53" fmla="*/ 279 h 571"/>
              <a:gd name="T54" fmla="*/ 43 w 575"/>
              <a:gd name="T55" fmla="*/ 302 h 571"/>
              <a:gd name="T56" fmla="*/ 43 w 575"/>
              <a:gd name="T57" fmla="*/ 326 h 571"/>
              <a:gd name="T58" fmla="*/ 38 w 575"/>
              <a:gd name="T59" fmla="*/ 352 h 571"/>
              <a:gd name="T60" fmla="*/ 24 w 575"/>
              <a:gd name="T61" fmla="*/ 367 h 571"/>
              <a:gd name="T62" fmla="*/ 42 w 575"/>
              <a:gd name="T63" fmla="*/ 386 h 571"/>
              <a:gd name="T64" fmla="*/ 54 w 575"/>
              <a:gd name="T65" fmla="*/ 571 h 571"/>
              <a:gd name="T66" fmla="*/ 349 w 575"/>
              <a:gd name="T67" fmla="*/ 563 h 571"/>
              <a:gd name="T68" fmla="*/ 419 w 575"/>
              <a:gd name="T69" fmla="*/ 550 h 571"/>
              <a:gd name="T70" fmla="*/ 410 w 575"/>
              <a:gd name="T71" fmla="*/ 518 h 571"/>
              <a:gd name="T72" fmla="*/ 392 w 575"/>
              <a:gd name="T73" fmla="*/ 508 h 571"/>
              <a:gd name="T74" fmla="*/ 365 w 575"/>
              <a:gd name="T75" fmla="*/ 479 h 571"/>
              <a:gd name="T76" fmla="*/ 342 w 575"/>
              <a:gd name="T77" fmla="*/ 467 h 571"/>
              <a:gd name="T78" fmla="*/ 321 w 575"/>
              <a:gd name="T79" fmla="*/ 456 h 571"/>
              <a:gd name="T80" fmla="*/ 307 w 575"/>
              <a:gd name="T81" fmla="*/ 436 h 571"/>
              <a:gd name="T82" fmla="*/ 307 w 575"/>
              <a:gd name="T83" fmla="*/ 405 h 571"/>
              <a:gd name="T84" fmla="*/ 306 w 575"/>
              <a:gd name="T85" fmla="*/ 364 h 571"/>
              <a:gd name="T86" fmla="*/ 295 w 575"/>
              <a:gd name="T87" fmla="*/ 351 h 571"/>
              <a:gd name="T88" fmla="*/ 304 w 575"/>
              <a:gd name="T89" fmla="*/ 333 h 571"/>
              <a:gd name="T90" fmla="*/ 333 w 575"/>
              <a:gd name="T91" fmla="*/ 313 h 571"/>
              <a:gd name="T92" fmla="*/ 337 w 575"/>
              <a:gd name="T93" fmla="*/ 255 h 571"/>
              <a:gd name="T94" fmla="*/ 344 w 575"/>
              <a:gd name="T95" fmla="*/ 244 h 571"/>
              <a:gd name="T96" fmla="*/ 371 w 575"/>
              <a:gd name="T97" fmla="*/ 219 h 571"/>
              <a:gd name="T98" fmla="*/ 396 w 575"/>
              <a:gd name="T99" fmla="*/ 191 h 571"/>
              <a:gd name="T100" fmla="*/ 447 w 575"/>
              <a:gd name="T101" fmla="*/ 146 h 571"/>
              <a:gd name="T102" fmla="*/ 486 w 575"/>
              <a:gd name="T103" fmla="*/ 127 h 571"/>
              <a:gd name="T104" fmla="*/ 503 w 575"/>
              <a:gd name="T105" fmla="*/ 114 h 571"/>
              <a:gd name="T106" fmla="*/ 572 w 575"/>
              <a:gd name="T107" fmla="*/ 92 h 571"/>
              <a:gd name="T108" fmla="*/ 543 w 575"/>
              <a:gd name="T109" fmla="*/ 111 h 571"/>
              <a:gd name="T110" fmla="*/ 532 w 575"/>
              <a:gd name="T111" fmla="*/ 129 h 571"/>
              <a:gd name="T112" fmla="*/ 548 w 575"/>
              <a:gd name="T113" fmla="*/ 116 h 571"/>
              <a:gd name="T114" fmla="*/ 568 w 575"/>
              <a:gd name="T115" fmla="*/ 9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5" h="571">
                <a:moveTo>
                  <a:pt x="482" y="116"/>
                </a:moveTo>
                <a:lnTo>
                  <a:pt x="476" y="114"/>
                </a:lnTo>
                <a:lnTo>
                  <a:pt x="475" y="112"/>
                </a:lnTo>
                <a:lnTo>
                  <a:pt x="470" y="106"/>
                </a:lnTo>
                <a:lnTo>
                  <a:pt x="456" y="107"/>
                </a:lnTo>
                <a:lnTo>
                  <a:pt x="451" y="110"/>
                </a:lnTo>
                <a:lnTo>
                  <a:pt x="437" y="108"/>
                </a:lnTo>
                <a:lnTo>
                  <a:pt x="430" y="111"/>
                </a:lnTo>
                <a:lnTo>
                  <a:pt x="425" y="111"/>
                </a:lnTo>
                <a:lnTo>
                  <a:pt x="424" y="104"/>
                </a:lnTo>
                <a:lnTo>
                  <a:pt x="419" y="103"/>
                </a:lnTo>
                <a:lnTo>
                  <a:pt x="419" y="99"/>
                </a:lnTo>
                <a:lnTo>
                  <a:pt x="413" y="99"/>
                </a:lnTo>
                <a:lnTo>
                  <a:pt x="401" y="107"/>
                </a:lnTo>
                <a:lnTo>
                  <a:pt x="395" y="114"/>
                </a:lnTo>
                <a:lnTo>
                  <a:pt x="382" y="119"/>
                </a:lnTo>
                <a:lnTo>
                  <a:pt x="375" y="118"/>
                </a:lnTo>
                <a:lnTo>
                  <a:pt x="363" y="112"/>
                </a:lnTo>
                <a:lnTo>
                  <a:pt x="361" y="107"/>
                </a:lnTo>
                <a:lnTo>
                  <a:pt x="344" y="100"/>
                </a:lnTo>
                <a:lnTo>
                  <a:pt x="341" y="93"/>
                </a:lnTo>
                <a:lnTo>
                  <a:pt x="334" y="92"/>
                </a:lnTo>
                <a:lnTo>
                  <a:pt x="325" y="93"/>
                </a:lnTo>
                <a:lnTo>
                  <a:pt x="323" y="103"/>
                </a:lnTo>
                <a:lnTo>
                  <a:pt x="317" y="100"/>
                </a:lnTo>
                <a:lnTo>
                  <a:pt x="313" y="95"/>
                </a:lnTo>
                <a:lnTo>
                  <a:pt x="313" y="89"/>
                </a:lnTo>
                <a:lnTo>
                  <a:pt x="306" y="84"/>
                </a:lnTo>
                <a:lnTo>
                  <a:pt x="300" y="84"/>
                </a:lnTo>
                <a:lnTo>
                  <a:pt x="302" y="79"/>
                </a:lnTo>
                <a:lnTo>
                  <a:pt x="276" y="68"/>
                </a:lnTo>
                <a:lnTo>
                  <a:pt x="262" y="68"/>
                </a:lnTo>
                <a:lnTo>
                  <a:pt x="257" y="68"/>
                </a:lnTo>
                <a:lnTo>
                  <a:pt x="254" y="69"/>
                </a:lnTo>
                <a:lnTo>
                  <a:pt x="253" y="70"/>
                </a:lnTo>
                <a:lnTo>
                  <a:pt x="249" y="70"/>
                </a:lnTo>
                <a:lnTo>
                  <a:pt x="245" y="77"/>
                </a:lnTo>
                <a:lnTo>
                  <a:pt x="230" y="80"/>
                </a:lnTo>
                <a:lnTo>
                  <a:pt x="223" y="77"/>
                </a:lnTo>
                <a:lnTo>
                  <a:pt x="220" y="70"/>
                </a:lnTo>
                <a:lnTo>
                  <a:pt x="193" y="68"/>
                </a:lnTo>
                <a:lnTo>
                  <a:pt x="188" y="64"/>
                </a:lnTo>
                <a:lnTo>
                  <a:pt x="176" y="64"/>
                </a:lnTo>
                <a:lnTo>
                  <a:pt x="169" y="61"/>
                </a:lnTo>
                <a:lnTo>
                  <a:pt x="164" y="56"/>
                </a:lnTo>
                <a:lnTo>
                  <a:pt x="165" y="46"/>
                </a:lnTo>
                <a:lnTo>
                  <a:pt x="160" y="29"/>
                </a:lnTo>
                <a:lnTo>
                  <a:pt x="156" y="8"/>
                </a:lnTo>
                <a:lnTo>
                  <a:pt x="150" y="3"/>
                </a:lnTo>
                <a:lnTo>
                  <a:pt x="138" y="1"/>
                </a:lnTo>
                <a:lnTo>
                  <a:pt x="134" y="0"/>
                </a:lnTo>
                <a:lnTo>
                  <a:pt x="135" y="30"/>
                </a:lnTo>
                <a:lnTo>
                  <a:pt x="134" y="35"/>
                </a:lnTo>
                <a:lnTo>
                  <a:pt x="84" y="37"/>
                </a:lnTo>
                <a:lnTo>
                  <a:pt x="1" y="37"/>
                </a:lnTo>
                <a:lnTo>
                  <a:pt x="0" y="41"/>
                </a:lnTo>
                <a:lnTo>
                  <a:pt x="0" y="41"/>
                </a:lnTo>
                <a:lnTo>
                  <a:pt x="1" y="46"/>
                </a:lnTo>
                <a:lnTo>
                  <a:pt x="7" y="64"/>
                </a:lnTo>
                <a:lnTo>
                  <a:pt x="8" y="69"/>
                </a:lnTo>
                <a:lnTo>
                  <a:pt x="5" y="81"/>
                </a:lnTo>
                <a:lnTo>
                  <a:pt x="7" y="93"/>
                </a:lnTo>
                <a:lnTo>
                  <a:pt x="5" y="99"/>
                </a:lnTo>
                <a:lnTo>
                  <a:pt x="7" y="103"/>
                </a:lnTo>
                <a:lnTo>
                  <a:pt x="7" y="115"/>
                </a:lnTo>
                <a:lnTo>
                  <a:pt x="7" y="121"/>
                </a:lnTo>
                <a:lnTo>
                  <a:pt x="15" y="142"/>
                </a:lnTo>
                <a:lnTo>
                  <a:pt x="13" y="145"/>
                </a:lnTo>
                <a:lnTo>
                  <a:pt x="22" y="164"/>
                </a:lnTo>
                <a:lnTo>
                  <a:pt x="24" y="177"/>
                </a:lnTo>
                <a:lnTo>
                  <a:pt x="24" y="184"/>
                </a:lnTo>
                <a:lnTo>
                  <a:pt x="23" y="190"/>
                </a:lnTo>
                <a:lnTo>
                  <a:pt x="26" y="196"/>
                </a:lnTo>
                <a:lnTo>
                  <a:pt x="26" y="209"/>
                </a:lnTo>
                <a:lnTo>
                  <a:pt x="27" y="222"/>
                </a:lnTo>
                <a:lnTo>
                  <a:pt x="27" y="230"/>
                </a:lnTo>
                <a:lnTo>
                  <a:pt x="30" y="237"/>
                </a:lnTo>
                <a:lnTo>
                  <a:pt x="28" y="244"/>
                </a:lnTo>
                <a:lnTo>
                  <a:pt x="30" y="267"/>
                </a:lnTo>
                <a:lnTo>
                  <a:pt x="32" y="272"/>
                </a:lnTo>
                <a:lnTo>
                  <a:pt x="32" y="279"/>
                </a:lnTo>
                <a:lnTo>
                  <a:pt x="34" y="286"/>
                </a:lnTo>
                <a:lnTo>
                  <a:pt x="42" y="295"/>
                </a:lnTo>
                <a:lnTo>
                  <a:pt x="43" y="302"/>
                </a:lnTo>
                <a:lnTo>
                  <a:pt x="43" y="309"/>
                </a:lnTo>
                <a:lnTo>
                  <a:pt x="45" y="321"/>
                </a:lnTo>
                <a:lnTo>
                  <a:pt x="43" y="326"/>
                </a:lnTo>
                <a:lnTo>
                  <a:pt x="45" y="333"/>
                </a:lnTo>
                <a:lnTo>
                  <a:pt x="42" y="347"/>
                </a:lnTo>
                <a:lnTo>
                  <a:pt x="38" y="352"/>
                </a:lnTo>
                <a:lnTo>
                  <a:pt x="32" y="356"/>
                </a:lnTo>
                <a:lnTo>
                  <a:pt x="26" y="361"/>
                </a:lnTo>
                <a:lnTo>
                  <a:pt x="24" y="367"/>
                </a:lnTo>
                <a:lnTo>
                  <a:pt x="28" y="372"/>
                </a:lnTo>
                <a:lnTo>
                  <a:pt x="36" y="384"/>
                </a:lnTo>
                <a:lnTo>
                  <a:pt x="42" y="386"/>
                </a:lnTo>
                <a:lnTo>
                  <a:pt x="49" y="390"/>
                </a:lnTo>
                <a:lnTo>
                  <a:pt x="53" y="395"/>
                </a:lnTo>
                <a:lnTo>
                  <a:pt x="54" y="571"/>
                </a:lnTo>
                <a:lnTo>
                  <a:pt x="126" y="571"/>
                </a:lnTo>
                <a:lnTo>
                  <a:pt x="248" y="567"/>
                </a:lnTo>
                <a:lnTo>
                  <a:pt x="349" y="563"/>
                </a:lnTo>
                <a:lnTo>
                  <a:pt x="422" y="559"/>
                </a:lnTo>
                <a:lnTo>
                  <a:pt x="419" y="552"/>
                </a:lnTo>
                <a:lnTo>
                  <a:pt x="419" y="550"/>
                </a:lnTo>
                <a:lnTo>
                  <a:pt x="418" y="544"/>
                </a:lnTo>
                <a:lnTo>
                  <a:pt x="415" y="527"/>
                </a:lnTo>
                <a:lnTo>
                  <a:pt x="410" y="518"/>
                </a:lnTo>
                <a:lnTo>
                  <a:pt x="405" y="513"/>
                </a:lnTo>
                <a:lnTo>
                  <a:pt x="398" y="509"/>
                </a:lnTo>
                <a:lnTo>
                  <a:pt x="392" y="508"/>
                </a:lnTo>
                <a:lnTo>
                  <a:pt x="386" y="504"/>
                </a:lnTo>
                <a:lnTo>
                  <a:pt x="373" y="493"/>
                </a:lnTo>
                <a:lnTo>
                  <a:pt x="365" y="479"/>
                </a:lnTo>
                <a:lnTo>
                  <a:pt x="356" y="474"/>
                </a:lnTo>
                <a:lnTo>
                  <a:pt x="348" y="471"/>
                </a:lnTo>
                <a:lnTo>
                  <a:pt x="342" y="467"/>
                </a:lnTo>
                <a:lnTo>
                  <a:pt x="338" y="460"/>
                </a:lnTo>
                <a:lnTo>
                  <a:pt x="327" y="459"/>
                </a:lnTo>
                <a:lnTo>
                  <a:pt x="321" y="456"/>
                </a:lnTo>
                <a:lnTo>
                  <a:pt x="314" y="449"/>
                </a:lnTo>
                <a:lnTo>
                  <a:pt x="304" y="443"/>
                </a:lnTo>
                <a:lnTo>
                  <a:pt x="307" y="436"/>
                </a:lnTo>
                <a:lnTo>
                  <a:pt x="307" y="425"/>
                </a:lnTo>
                <a:lnTo>
                  <a:pt x="304" y="411"/>
                </a:lnTo>
                <a:lnTo>
                  <a:pt x="307" y="405"/>
                </a:lnTo>
                <a:lnTo>
                  <a:pt x="306" y="394"/>
                </a:lnTo>
                <a:lnTo>
                  <a:pt x="313" y="378"/>
                </a:lnTo>
                <a:lnTo>
                  <a:pt x="306" y="364"/>
                </a:lnTo>
                <a:lnTo>
                  <a:pt x="299" y="364"/>
                </a:lnTo>
                <a:lnTo>
                  <a:pt x="295" y="357"/>
                </a:lnTo>
                <a:lnTo>
                  <a:pt x="295" y="351"/>
                </a:lnTo>
                <a:lnTo>
                  <a:pt x="300" y="345"/>
                </a:lnTo>
                <a:lnTo>
                  <a:pt x="303" y="338"/>
                </a:lnTo>
                <a:lnTo>
                  <a:pt x="304" y="333"/>
                </a:lnTo>
                <a:lnTo>
                  <a:pt x="317" y="324"/>
                </a:lnTo>
                <a:lnTo>
                  <a:pt x="329" y="318"/>
                </a:lnTo>
                <a:lnTo>
                  <a:pt x="333" y="313"/>
                </a:lnTo>
                <a:lnTo>
                  <a:pt x="334" y="305"/>
                </a:lnTo>
                <a:lnTo>
                  <a:pt x="331" y="255"/>
                </a:lnTo>
                <a:lnTo>
                  <a:pt x="337" y="255"/>
                </a:lnTo>
                <a:lnTo>
                  <a:pt x="340" y="248"/>
                </a:lnTo>
                <a:lnTo>
                  <a:pt x="341" y="248"/>
                </a:lnTo>
                <a:lnTo>
                  <a:pt x="344" y="244"/>
                </a:lnTo>
                <a:lnTo>
                  <a:pt x="346" y="240"/>
                </a:lnTo>
                <a:lnTo>
                  <a:pt x="365" y="225"/>
                </a:lnTo>
                <a:lnTo>
                  <a:pt x="371" y="219"/>
                </a:lnTo>
                <a:lnTo>
                  <a:pt x="375" y="214"/>
                </a:lnTo>
                <a:lnTo>
                  <a:pt x="382" y="209"/>
                </a:lnTo>
                <a:lnTo>
                  <a:pt x="396" y="191"/>
                </a:lnTo>
                <a:lnTo>
                  <a:pt x="403" y="180"/>
                </a:lnTo>
                <a:lnTo>
                  <a:pt x="428" y="157"/>
                </a:lnTo>
                <a:lnTo>
                  <a:pt x="447" y="146"/>
                </a:lnTo>
                <a:lnTo>
                  <a:pt x="459" y="141"/>
                </a:lnTo>
                <a:lnTo>
                  <a:pt x="465" y="138"/>
                </a:lnTo>
                <a:lnTo>
                  <a:pt x="486" y="127"/>
                </a:lnTo>
                <a:lnTo>
                  <a:pt x="491" y="125"/>
                </a:lnTo>
                <a:lnTo>
                  <a:pt x="498" y="118"/>
                </a:lnTo>
                <a:lnTo>
                  <a:pt x="503" y="114"/>
                </a:lnTo>
                <a:lnTo>
                  <a:pt x="488" y="114"/>
                </a:lnTo>
                <a:lnTo>
                  <a:pt x="482" y="116"/>
                </a:lnTo>
                <a:close/>
                <a:moveTo>
                  <a:pt x="572" y="92"/>
                </a:moveTo>
                <a:lnTo>
                  <a:pt x="566" y="96"/>
                </a:lnTo>
                <a:lnTo>
                  <a:pt x="555" y="104"/>
                </a:lnTo>
                <a:lnTo>
                  <a:pt x="543" y="111"/>
                </a:lnTo>
                <a:lnTo>
                  <a:pt x="530" y="119"/>
                </a:lnTo>
                <a:lnTo>
                  <a:pt x="530" y="123"/>
                </a:lnTo>
                <a:lnTo>
                  <a:pt x="532" y="129"/>
                </a:lnTo>
                <a:lnTo>
                  <a:pt x="539" y="126"/>
                </a:lnTo>
                <a:lnTo>
                  <a:pt x="543" y="121"/>
                </a:lnTo>
                <a:lnTo>
                  <a:pt x="548" y="116"/>
                </a:lnTo>
                <a:lnTo>
                  <a:pt x="560" y="111"/>
                </a:lnTo>
                <a:lnTo>
                  <a:pt x="567" y="106"/>
                </a:lnTo>
                <a:lnTo>
                  <a:pt x="568" y="99"/>
                </a:lnTo>
                <a:lnTo>
                  <a:pt x="575" y="93"/>
                </a:lnTo>
                <a:lnTo>
                  <a:pt x="572" y="9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3" name="Freeform 42">
            <a:extLst>
              <a:ext uri="{FF2B5EF4-FFF2-40B4-BE49-F238E27FC236}">
                <a16:creationId xmlns:a16="http://schemas.microsoft.com/office/drawing/2014/main" id="{AC89059D-CE12-5423-9519-AC100C8775D3}"/>
              </a:ext>
            </a:extLst>
          </p:cNvPr>
          <p:cNvSpPr>
            <a:spLocks noChangeAspect="1"/>
          </p:cNvSpPr>
          <p:nvPr/>
        </p:nvSpPr>
        <p:spPr bwMode="auto">
          <a:xfrm>
            <a:off x="5258659" y="5094920"/>
            <a:ext cx="157251" cy="274320"/>
          </a:xfrm>
          <a:custGeom>
            <a:avLst/>
            <a:gdLst>
              <a:gd name="T0" fmla="*/ 296 w 309"/>
              <a:gd name="T1" fmla="*/ 330 h 548"/>
              <a:gd name="T2" fmla="*/ 296 w 309"/>
              <a:gd name="T3" fmla="*/ 311 h 548"/>
              <a:gd name="T4" fmla="*/ 281 w 309"/>
              <a:gd name="T5" fmla="*/ 73 h 548"/>
              <a:gd name="T6" fmla="*/ 268 w 309"/>
              <a:gd name="T7" fmla="*/ 51 h 548"/>
              <a:gd name="T8" fmla="*/ 254 w 309"/>
              <a:gd name="T9" fmla="*/ 24 h 548"/>
              <a:gd name="T10" fmla="*/ 252 w 309"/>
              <a:gd name="T11" fmla="*/ 0 h 548"/>
              <a:gd name="T12" fmla="*/ 51 w 309"/>
              <a:gd name="T13" fmla="*/ 13 h 548"/>
              <a:gd name="T14" fmla="*/ 67 w 309"/>
              <a:gd name="T15" fmla="*/ 30 h 548"/>
              <a:gd name="T16" fmla="*/ 80 w 309"/>
              <a:gd name="T17" fmla="*/ 46 h 548"/>
              <a:gd name="T18" fmla="*/ 87 w 309"/>
              <a:gd name="T19" fmla="*/ 78 h 548"/>
              <a:gd name="T20" fmla="*/ 71 w 309"/>
              <a:gd name="T21" fmla="*/ 108 h 548"/>
              <a:gd name="T22" fmla="*/ 29 w 309"/>
              <a:gd name="T23" fmla="*/ 123 h 548"/>
              <a:gd name="T24" fmla="*/ 37 w 309"/>
              <a:gd name="T25" fmla="*/ 154 h 548"/>
              <a:gd name="T26" fmla="*/ 28 w 309"/>
              <a:gd name="T27" fmla="*/ 184 h 548"/>
              <a:gd name="T28" fmla="*/ 10 w 309"/>
              <a:gd name="T29" fmla="*/ 204 h 548"/>
              <a:gd name="T30" fmla="*/ 10 w 309"/>
              <a:gd name="T31" fmla="*/ 222 h 548"/>
              <a:gd name="T32" fmla="*/ 0 w 309"/>
              <a:gd name="T33" fmla="*/ 239 h 548"/>
              <a:gd name="T34" fmla="*/ 6 w 309"/>
              <a:gd name="T35" fmla="*/ 266 h 548"/>
              <a:gd name="T36" fmla="*/ 15 w 309"/>
              <a:gd name="T37" fmla="*/ 292 h 548"/>
              <a:gd name="T38" fmla="*/ 36 w 309"/>
              <a:gd name="T39" fmla="*/ 308 h 548"/>
              <a:gd name="T40" fmla="*/ 60 w 309"/>
              <a:gd name="T41" fmla="*/ 329 h 548"/>
              <a:gd name="T42" fmla="*/ 75 w 309"/>
              <a:gd name="T43" fmla="*/ 369 h 548"/>
              <a:gd name="T44" fmla="*/ 88 w 309"/>
              <a:gd name="T45" fmla="*/ 360 h 548"/>
              <a:gd name="T46" fmla="*/ 113 w 309"/>
              <a:gd name="T47" fmla="*/ 371 h 548"/>
              <a:gd name="T48" fmla="*/ 109 w 309"/>
              <a:gd name="T49" fmla="*/ 392 h 548"/>
              <a:gd name="T50" fmla="*/ 98 w 309"/>
              <a:gd name="T51" fmla="*/ 419 h 548"/>
              <a:gd name="T52" fmla="*/ 110 w 309"/>
              <a:gd name="T53" fmla="*/ 444 h 548"/>
              <a:gd name="T54" fmla="*/ 133 w 309"/>
              <a:gd name="T55" fmla="*/ 464 h 548"/>
              <a:gd name="T56" fmla="*/ 155 w 309"/>
              <a:gd name="T57" fmla="*/ 475 h 548"/>
              <a:gd name="T58" fmla="*/ 168 w 309"/>
              <a:gd name="T59" fmla="*/ 495 h 548"/>
              <a:gd name="T60" fmla="*/ 170 w 309"/>
              <a:gd name="T61" fmla="*/ 521 h 548"/>
              <a:gd name="T62" fmla="*/ 193 w 309"/>
              <a:gd name="T63" fmla="*/ 543 h 548"/>
              <a:gd name="T64" fmla="*/ 198 w 309"/>
              <a:gd name="T65" fmla="*/ 537 h 548"/>
              <a:gd name="T66" fmla="*/ 220 w 309"/>
              <a:gd name="T67" fmla="*/ 524 h 548"/>
              <a:gd name="T68" fmla="*/ 244 w 309"/>
              <a:gd name="T69" fmla="*/ 534 h 548"/>
              <a:gd name="T70" fmla="*/ 252 w 309"/>
              <a:gd name="T71" fmla="*/ 521 h 548"/>
              <a:gd name="T72" fmla="*/ 248 w 309"/>
              <a:gd name="T73" fmla="*/ 503 h 548"/>
              <a:gd name="T74" fmla="*/ 273 w 309"/>
              <a:gd name="T75" fmla="*/ 494 h 548"/>
              <a:gd name="T76" fmla="*/ 271 w 309"/>
              <a:gd name="T77" fmla="*/ 474 h 548"/>
              <a:gd name="T78" fmla="*/ 278 w 309"/>
              <a:gd name="T79" fmla="*/ 460 h 548"/>
              <a:gd name="T80" fmla="*/ 278 w 309"/>
              <a:gd name="T81" fmla="*/ 436 h 548"/>
              <a:gd name="T82" fmla="*/ 279 w 309"/>
              <a:gd name="T83" fmla="*/ 421 h 548"/>
              <a:gd name="T84" fmla="*/ 291 w 309"/>
              <a:gd name="T85" fmla="*/ 403 h 548"/>
              <a:gd name="T86" fmla="*/ 306 w 309"/>
              <a:gd name="T87" fmla="*/ 371 h 548"/>
              <a:gd name="T88" fmla="*/ 305 w 309"/>
              <a:gd name="T89" fmla="*/ 35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9" h="548">
                <a:moveTo>
                  <a:pt x="306" y="344"/>
                </a:moveTo>
                <a:lnTo>
                  <a:pt x="301" y="338"/>
                </a:lnTo>
                <a:lnTo>
                  <a:pt x="296" y="330"/>
                </a:lnTo>
                <a:lnTo>
                  <a:pt x="296" y="323"/>
                </a:lnTo>
                <a:lnTo>
                  <a:pt x="300" y="317"/>
                </a:lnTo>
                <a:lnTo>
                  <a:pt x="296" y="311"/>
                </a:lnTo>
                <a:lnTo>
                  <a:pt x="302" y="304"/>
                </a:lnTo>
                <a:lnTo>
                  <a:pt x="281" y="77"/>
                </a:lnTo>
                <a:lnTo>
                  <a:pt x="281" y="73"/>
                </a:lnTo>
                <a:lnTo>
                  <a:pt x="274" y="63"/>
                </a:lnTo>
                <a:lnTo>
                  <a:pt x="273" y="58"/>
                </a:lnTo>
                <a:lnTo>
                  <a:pt x="268" y="51"/>
                </a:lnTo>
                <a:lnTo>
                  <a:pt x="267" y="42"/>
                </a:lnTo>
                <a:lnTo>
                  <a:pt x="260" y="36"/>
                </a:lnTo>
                <a:lnTo>
                  <a:pt x="254" y="24"/>
                </a:lnTo>
                <a:lnTo>
                  <a:pt x="252" y="17"/>
                </a:lnTo>
                <a:lnTo>
                  <a:pt x="254" y="5"/>
                </a:lnTo>
                <a:lnTo>
                  <a:pt x="252" y="0"/>
                </a:lnTo>
                <a:lnTo>
                  <a:pt x="250" y="0"/>
                </a:lnTo>
                <a:lnTo>
                  <a:pt x="164" y="7"/>
                </a:lnTo>
                <a:lnTo>
                  <a:pt x="51" y="13"/>
                </a:lnTo>
                <a:lnTo>
                  <a:pt x="49" y="15"/>
                </a:lnTo>
                <a:lnTo>
                  <a:pt x="55" y="20"/>
                </a:lnTo>
                <a:lnTo>
                  <a:pt x="67" y="30"/>
                </a:lnTo>
                <a:lnTo>
                  <a:pt x="68" y="38"/>
                </a:lnTo>
                <a:lnTo>
                  <a:pt x="75" y="43"/>
                </a:lnTo>
                <a:lnTo>
                  <a:pt x="80" y="46"/>
                </a:lnTo>
                <a:lnTo>
                  <a:pt x="87" y="53"/>
                </a:lnTo>
                <a:lnTo>
                  <a:pt x="90" y="59"/>
                </a:lnTo>
                <a:lnTo>
                  <a:pt x="87" y="78"/>
                </a:lnTo>
                <a:lnTo>
                  <a:pt x="79" y="89"/>
                </a:lnTo>
                <a:lnTo>
                  <a:pt x="78" y="103"/>
                </a:lnTo>
                <a:lnTo>
                  <a:pt x="71" y="108"/>
                </a:lnTo>
                <a:lnTo>
                  <a:pt x="59" y="114"/>
                </a:lnTo>
                <a:lnTo>
                  <a:pt x="53" y="118"/>
                </a:lnTo>
                <a:lnTo>
                  <a:pt x="29" y="123"/>
                </a:lnTo>
                <a:lnTo>
                  <a:pt x="26" y="130"/>
                </a:lnTo>
                <a:lnTo>
                  <a:pt x="25" y="142"/>
                </a:lnTo>
                <a:lnTo>
                  <a:pt x="37" y="154"/>
                </a:lnTo>
                <a:lnTo>
                  <a:pt x="37" y="168"/>
                </a:lnTo>
                <a:lnTo>
                  <a:pt x="29" y="178"/>
                </a:lnTo>
                <a:lnTo>
                  <a:pt x="28" y="184"/>
                </a:lnTo>
                <a:lnTo>
                  <a:pt x="28" y="189"/>
                </a:lnTo>
                <a:lnTo>
                  <a:pt x="26" y="196"/>
                </a:lnTo>
                <a:lnTo>
                  <a:pt x="10" y="204"/>
                </a:lnTo>
                <a:lnTo>
                  <a:pt x="6" y="210"/>
                </a:lnTo>
                <a:lnTo>
                  <a:pt x="10" y="215"/>
                </a:lnTo>
                <a:lnTo>
                  <a:pt x="10" y="222"/>
                </a:lnTo>
                <a:lnTo>
                  <a:pt x="5" y="226"/>
                </a:lnTo>
                <a:lnTo>
                  <a:pt x="2" y="233"/>
                </a:lnTo>
                <a:lnTo>
                  <a:pt x="0" y="239"/>
                </a:lnTo>
                <a:lnTo>
                  <a:pt x="0" y="252"/>
                </a:lnTo>
                <a:lnTo>
                  <a:pt x="3" y="264"/>
                </a:lnTo>
                <a:lnTo>
                  <a:pt x="6" y="266"/>
                </a:lnTo>
                <a:lnTo>
                  <a:pt x="10" y="280"/>
                </a:lnTo>
                <a:lnTo>
                  <a:pt x="13" y="285"/>
                </a:lnTo>
                <a:lnTo>
                  <a:pt x="15" y="292"/>
                </a:lnTo>
                <a:lnTo>
                  <a:pt x="23" y="298"/>
                </a:lnTo>
                <a:lnTo>
                  <a:pt x="29" y="304"/>
                </a:lnTo>
                <a:lnTo>
                  <a:pt x="36" y="308"/>
                </a:lnTo>
                <a:lnTo>
                  <a:pt x="38" y="315"/>
                </a:lnTo>
                <a:lnTo>
                  <a:pt x="53" y="325"/>
                </a:lnTo>
                <a:lnTo>
                  <a:pt x="60" y="329"/>
                </a:lnTo>
                <a:lnTo>
                  <a:pt x="64" y="335"/>
                </a:lnTo>
                <a:lnTo>
                  <a:pt x="69" y="363"/>
                </a:lnTo>
                <a:lnTo>
                  <a:pt x="75" y="369"/>
                </a:lnTo>
                <a:lnTo>
                  <a:pt x="82" y="367"/>
                </a:lnTo>
                <a:lnTo>
                  <a:pt x="86" y="361"/>
                </a:lnTo>
                <a:lnTo>
                  <a:pt x="88" y="360"/>
                </a:lnTo>
                <a:lnTo>
                  <a:pt x="95" y="363"/>
                </a:lnTo>
                <a:lnTo>
                  <a:pt x="101" y="364"/>
                </a:lnTo>
                <a:lnTo>
                  <a:pt x="113" y="371"/>
                </a:lnTo>
                <a:lnTo>
                  <a:pt x="113" y="373"/>
                </a:lnTo>
                <a:lnTo>
                  <a:pt x="109" y="381"/>
                </a:lnTo>
                <a:lnTo>
                  <a:pt x="109" y="392"/>
                </a:lnTo>
                <a:lnTo>
                  <a:pt x="105" y="402"/>
                </a:lnTo>
                <a:lnTo>
                  <a:pt x="101" y="413"/>
                </a:lnTo>
                <a:lnTo>
                  <a:pt x="98" y="419"/>
                </a:lnTo>
                <a:lnTo>
                  <a:pt x="97" y="425"/>
                </a:lnTo>
                <a:lnTo>
                  <a:pt x="98" y="432"/>
                </a:lnTo>
                <a:lnTo>
                  <a:pt x="110" y="444"/>
                </a:lnTo>
                <a:lnTo>
                  <a:pt x="128" y="456"/>
                </a:lnTo>
                <a:lnTo>
                  <a:pt x="132" y="456"/>
                </a:lnTo>
                <a:lnTo>
                  <a:pt x="133" y="464"/>
                </a:lnTo>
                <a:lnTo>
                  <a:pt x="140" y="461"/>
                </a:lnTo>
                <a:lnTo>
                  <a:pt x="151" y="468"/>
                </a:lnTo>
                <a:lnTo>
                  <a:pt x="155" y="475"/>
                </a:lnTo>
                <a:lnTo>
                  <a:pt x="160" y="479"/>
                </a:lnTo>
                <a:lnTo>
                  <a:pt x="167" y="482"/>
                </a:lnTo>
                <a:lnTo>
                  <a:pt x="168" y="495"/>
                </a:lnTo>
                <a:lnTo>
                  <a:pt x="175" y="507"/>
                </a:lnTo>
                <a:lnTo>
                  <a:pt x="174" y="514"/>
                </a:lnTo>
                <a:lnTo>
                  <a:pt x="170" y="521"/>
                </a:lnTo>
                <a:lnTo>
                  <a:pt x="178" y="533"/>
                </a:lnTo>
                <a:lnTo>
                  <a:pt x="187" y="545"/>
                </a:lnTo>
                <a:lnTo>
                  <a:pt x="193" y="543"/>
                </a:lnTo>
                <a:lnTo>
                  <a:pt x="202" y="548"/>
                </a:lnTo>
                <a:lnTo>
                  <a:pt x="198" y="544"/>
                </a:lnTo>
                <a:lnTo>
                  <a:pt x="198" y="537"/>
                </a:lnTo>
                <a:lnTo>
                  <a:pt x="208" y="525"/>
                </a:lnTo>
                <a:lnTo>
                  <a:pt x="214" y="522"/>
                </a:lnTo>
                <a:lnTo>
                  <a:pt x="220" y="524"/>
                </a:lnTo>
                <a:lnTo>
                  <a:pt x="227" y="526"/>
                </a:lnTo>
                <a:lnTo>
                  <a:pt x="239" y="530"/>
                </a:lnTo>
                <a:lnTo>
                  <a:pt x="244" y="534"/>
                </a:lnTo>
                <a:lnTo>
                  <a:pt x="250" y="536"/>
                </a:lnTo>
                <a:lnTo>
                  <a:pt x="255" y="528"/>
                </a:lnTo>
                <a:lnTo>
                  <a:pt x="252" y="521"/>
                </a:lnTo>
                <a:lnTo>
                  <a:pt x="248" y="515"/>
                </a:lnTo>
                <a:lnTo>
                  <a:pt x="247" y="509"/>
                </a:lnTo>
                <a:lnTo>
                  <a:pt x="248" y="503"/>
                </a:lnTo>
                <a:lnTo>
                  <a:pt x="255" y="501"/>
                </a:lnTo>
                <a:lnTo>
                  <a:pt x="262" y="497"/>
                </a:lnTo>
                <a:lnTo>
                  <a:pt x="273" y="494"/>
                </a:lnTo>
                <a:lnTo>
                  <a:pt x="278" y="487"/>
                </a:lnTo>
                <a:lnTo>
                  <a:pt x="273" y="480"/>
                </a:lnTo>
                <a:lnTo>
                  <a:pt x="271" y="474"/>
                </a:lnTo>
                <a:lnTo>
                  <a:pt x="275" y="468"/>
                </a:lnTo>
                <a:lnTo>
                  <a:pt x="278" y="461"/>
                </a:lnTo>
                <a:lnTo>
                  <a:pt x="278" y="460"/>
                </a:lnTo>
                <a:lnTo>
                  <a:pt x="274" y="453"/>
                </a:lnTo>
                <a:lnTo>
                  <a:pt x="277" y="446"/>
                </a:lnTo>
                <a:lnTo>
                  <a:pt x="278" y="436"/>
                </a:lnTo>
                <a:lnTo>
                  <a:pt x="278" y="434"/>
                </a:lnTo>
                <a:lnTo>
                  <a:pt x="281" y="422"/>
                </a:lnTo>
                <a:lnTo>
                  <a:pt x="279" y="421"/>
                </a:lnTo>
                <a:lnTo>
                  <a:pt x="281" y="414"/>
                </a:lnTo>
                <a:lnTo>
                  <a:pt x="286" y="409"/>
                </a:lnTo>
                <a:lnTo>
                  <a:pt x="291" y="403"/>
                </a:lnTo>
                <a:lnTo>
                  <a:pt x="300" y="390"/>
                </a:lnTo>
                <a:lnTo>
                  <a:pt x="300" y="383"/>
                </a:lnTo>
                <a:lnTo>
                  <a:pt x="306" y="371"/>
                </a:lnTo>
                <a:lnTo>
                  <a:pt x="308" y="369"/>
                </a:lnTo>
                <a:lnTo>
                  <a:pt x="309" y="363"/>
                </a:lnTo>
                <a:lnTo>
                  <a:pt x="305" y="350"/>
                </a:lnTo>
                <a:lnTo>
                  <a:pt x="306" y="34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4" name="Freeform 55">
            <a:extLst>
              <a:ext uri="{FF2B5EF4-FFF2-40B4-BE49-F238E27FC236}">
                <a16:creationId xmlns:a16="http://schemas.microsoft.com/office/drawing/2014/main" id="{0A860778-B919-B90D-8389-DBF7DC551347}"/>
              </a:ext>
            </a:extLst>
          </p:cNvPr>
          <p:cNvSpPr>
            <a:spLocks noChangeAspect="1"/>
          </p:cNvSpPr>
          <p:nvPr/>
        </p:nvSpPr>
        <p:spPr bwMode="auto">
          <a:xfrm>
            <a:off x="5229249" y="4513177"/>
            <a:ext cx="323664" cy="274320"/>
          </a:xfrm>
          <a:custGeom>
            <a:avLst/>
            <a:gdLst>
              <a:gd name="T0" fmla="*/ 864 w 935"/>
              <a:gd name="T1" fmla="*/ 545 h 783"/>
              <a:gd name="T2" fmla="*/ 768 w 935"/>
              <a:gd name="T3" fmla="*/ 474 h 783"/>
              <a:gd name="T4" fmla="*/ 705 w 935"/>
              <a:gd name="T5" fmla="*/ 482 h 783"/>
              <a:gd name="T6" fmla="*/ 591 w 935"/>
              <a:gd name="T7" fmla="*/ 458 h 783"/>
              <a:gd name="T8" fmla="*/ 405 w 935"/>
              <a:gd name="T9" fmla="*/ 39 h 783"/>
              <a:gd name="T10" fmla="*/ 330 w 935"/>
              <a:gd name="T11" fmla="*/ 30 h 783"/>
              <a:gd name="T12" fmla="*/ 277 w 935"/>
              <a:gd name="T13" fmla="*/ 24 h 783"/>
              <a:gd name="T14" fmla="*/ 219 w 935"/>
              <a:gd name="T15" fmla="*/ 21 h 783"/>
              <a:gd name="T16" fmla="*/ 166 w 935"/>
              <a:gd name="T17" fmla="*/ 28 h 783"/>
              <a:gd name="T18" fmla="*/ 125 w 935"/>
              <a:gd name="T19" fmla="*/ 58 h 783"/>
              <a:gd name="T20" fmla="*/ 47 w 935"/>
              <a:gd name="T21" fmla="*/ 134 h 783"/>
              <a:gd name="T22" fmla="*/ 112 w 935"/>
              <a:gd name="T23" fmla="*/ 205 h 783"/>
              <a:gd name="T24" fmla="*/ 139 w 935"/>
              <a:gd name="T25" fmla="*/ 235 h 783"/>
              <a:gd name="T26" fmla="*/ 138 w 935"/>
              <a:gd name="T27" fmla="*/ 244 h 783"/>
              <a:gd name="T28" fmla="*/ 78 w 935"/>
              <a:gd name="T29" fmla="*/ 243 h 783"/>
              <a:gd name="T30" fmla="*/ 25 w 935"/>
              <a:gd name="T31" fmla="*/ 248 h 783"/>
              <a:gd name="T32" fmla="*/ 29 w 935"/>
              <a:gd name="T33" fmla="*/ 289 h 783"/>
              <a:gd name="T34" fmla="*/ 94 w 935"/>
              <a:gd name="T35" fmla="*/ 329 h 783"/>
              <a:gd name="T36" fmla="*/ 137 w 935"/>
              <a:gd name="T37" fmla="*/ 324 h 783"/>
              <a:gd name="T38" fmla="*/ 88 w 935"/>
              <a:gd name="T39" fmla="*/ 393 h 783"/>
              <a:gd name="T40" fmla="*/ 53 w 935"/>
              <a:gd name="T41" fmla="*/ 414 h 783"/>
              <a:gd name="T42" fmla="*/ 26 w 935"/>
              <a:gd name="T43" fmla="*/ 472 h 783"/>
              <a:gd name="T44" fmla="*/ 43 w 935"/>
              <a:gd name="T45" fmla="*/ 492 h 783"/>
              <a:gd name="T46" fmla="*/ 60 w 935"/>
              <a:gd name="T47" fmla="*/ 503 h 783"/>
              <a:gd name="T48" fmla="*/ 61 w 935"/>
              <a:gd name="T49" fmla="*/ 537 h 783"/>
              <a:gd name="T50" fmla="*/ 114 w 935"/>
              <a:gd name="T51" fmla="*/ 505 h 783"/>
              <a:gd name="T52" fmla="*/ 107 w 935"/>
              <a:gd name="T53" fmla="*/ 604 h 783"/>
              <a:gd name="T54" fmla="*/ 186 w 935"/>
              <a:gd name="T55" fmla="*/ 615 h 783"/>
              <a:gd name="T56" fmla="*/ 199 w 935"/>
              <a:gd name="T57" fmla="*/ 604 h 783"/>
              <a:gd name="T58" fmla="*/ 225 w 935"/>
              <a:gd name="T59" fmla="*/ 624 h 783"/>
              <a:gd name="T60" fmla="*/ 180 w 935"/>
              <a:gd name="T61" fmla="*/ 692 h 783"/>
              <a:gd name="T62" fmla="*/ 127 w 935"/>
              <a:gd name="T63" fmla="*/ 731 h 783"/>
              <a:gd name="T64" fmla="*/ 76 w 935"/>
              <a:gd name="T65" fmla="*/ 770 h 783"/>
              <a:gd name="T66" fmla="*/ 124 w 935"/>
              <a:gd name="T67" fmla="*/ 751 h 783"/>
              <a:gd name="T68" fmla="*/ 166 w 935"/>
              <a:gd name="T69" fmla="*/ 746 h 783"/>
              <a:gd name="T70" fmla="*/ 199 w 935"/>
              <a:gd name="T71" fmla="*/ 706 h 783"/>
              <a:gd name="T72" fmla="*/ 250 w 935"/>
              <a:gd name="T73" fmla="*/ 664 h 783"/>
              <a:gd name="T74" fmla="*/ 295 w 935"/>
              <a:gd name="T75" fmla="*/ 623 h 783"/>
              <a:gd name="T76" fmla="*/ 295 w 935"/>
              <a:gd name="T77" fmla="*/ 575 h 783"/>
              <a:gd name="T78" fmla="*/ 322 w 935"/>
              <a:gd name="T79" fmla="*/ 520 h 783"/>
              <a:gd name="T80" fmla="*/ 370 w 935"/>
              <a:gd name="T81" fmla="*/ 464 h 783"/>
              <a:gd name="T82" fmla="*/ 372 w 935"/>
              <a:gd name="T83" fmla="*/ 475 h 783"/>
              <a:gd name="T84" fmla="*/ 358 w 935"/>
              <a:gd name="T85" fmla="*/ 552 h 783"/>
              <a:gd name="T86" fmla="*/ 389 w 935"/>
              <a:gd name="T87" fmla="*/ 541 h 783"/>
              <a:gd name="T88" fmla="*/ 425 w 935"/>
              <a:gd name="T89" fmla="*/ 516 h 783"/>
              <a:gd name="T90" fmla="*/ 420 w 935"/>
              <a:gd name="T91" fmla="*/ 480 h 783"/>
              <a:gd name="T92" fmla="*/ 435 w 935"/>
              <a:gd name="T93" fmla="*/ 469 h 783"/>
              <a:gd name="T94" fmla="*/ 473 w 935"/>
              <a:gd name="T95" fmla="*/ 467 h 783"/>
              <a:gd name="T96" fmla="*/ 505 w 935"/>
              <a:gd name="T97" fmla="*/ 469 h 783"/>
              <a:gd name="T98" fmla="*/ 591 w 935"/>
              <a:gd name="T99" fmla="*/ 481 h 783"/>
              <a:gd name="T100" fmla="*/ 631 w 935"/>
              <a:gd name="T101" fmla="*/ 474 h 783"/>
              <a:gd name="T102" fmla="*/ 693 w 935"/>
              <a:gd name="T103" fmla="*/ 515 h 783"/>
              <a:gd name="T104" fmla="*/ 705 w 935"/>
              <a:gd name="T105" fmla="*/ 493 h 783"/>
              <a:gd name="T106" fmla="*/ 755 w 935"/>
              <a:gd name="T107" fmla="*/ 510 h 783"/>
              <a:gd name="T108" fmla="*/ 748 w 935"/>
              <a:gd name="T109" fmla="*/ 485 h 783"/>
              <a:gd name="T110" fmla="*/ 791 w 935"/>
              <a:gd name="T111" fmla="*/ 508 h 783"/>
              <a:gd name="T112" fmla="*/ 813 w 935"/>
              <a:gd name="T113" fmla="*/ 528 h 783"/>
              <a:gd name="T114" fmla="*/ 854 w 935"/>
              <a:gd name="T115" fmla="*/ 557 h 783"/>
              <a:gd name="T116" fmla="*/ 878 w 935"/>
              <a:gd name="T117" fmla="*/ 579 h 783"/>
              <a:gd name="T118" fmla="*/ 922 w 935"/>
              <a:gd name="T119" fmla="*/ 60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5" h="783">
                <a:moveTo>
                  <a:pt x="935" y="585"/>
                </a:moveTo>
                <a:lnTo>
                  <a:pt x="925" y="574"/>
                </a:lnTo>
                <a:lnTo>
                  <a:pt x="924" y="570"/>
                </a:lnTo>
                <a:lnTo>
                  <a:pt x="920" y="565"/>
                </a:lnTo>
                <a:lnTo>
                  <a:pt x="922" y="562"/>
                </a:lnTo>
                <a:lnTo>
                  <a:pt x="922" y="557"/>
                </a:lnTo>
                <a:lnTo>
                  <a:pt x="919" y="553"/>
                </a:lnTo>
                <a:lnTo>
                  <a:pt x="916" y="550"/>
                </a:lnTo>
                <a:lnTo>
                  <a:pt x="911" y="552"/>
                </a:lnTo>
                <a:lnTo>
                  <a:pt x="907" y="552"/>
                </a:lnTo>
                <a:lnTo>
                  <a:pt x="902" y="549"/>
                </a:lnTo>
                <a:lnTo>
                  <a:pt x="898" y="549"/>
                </a:lnTo>
                <a:lnTo>
                  <a:pt x="894" y="546"/>
                </a:lnTo>
                <a:lnTo>
                  <a:pt x="885" y="547"/>
                </a:lnTo>
                <a:lnTo>
                  <a:pt x="882" y="546"/>
                </a:lnTo>
                <a:lnTo>
                  <a:pt x="873" y="545"/>
                </a:lnTo>
                <a:lnTo>
                  <a:pt x="869" y="546"/>
                </a:lnTo>
                <a:lnTo>
                  <a:pt x="865" y="547"/>
                </a:lnTo>
                <a:lnTo>
                  <a:pt x="864" y="545"/>
                </a:lnTo>
                <a:lnTo>
                  <a:pt x="860" y="541"/>
                </a:lnTo>
                <a:lnTo>
                  <a:pt x="855" y="539"/>
                </a:lnTo>
                <a:lnTo>
                  <a:pt x="852" y="535"/>
                </a:lnTo>
                <a:lnTo>
                  <a:pt x="847" y="532"/>
                </a:lnTo>
                <a:lnTo>
                  <a:pt x="843" y="532"/>
                </a:lnTo>
                <a:lnTo>
                  <a:pt x="843" y="528"/>
                </a:lnTo>
                <a:lnTo>
                  <a:pt x="840" y="523"/>
                </a:lnTo>
                <a:lnTo>
                  <a:pt x="836" y="520"/>
                </a:lnTo>
                <a:lnTo>
                  <a:pt x="829" y="515"/>
                </a:lnTo>
                <a:lnTo>
                  <a:pt x="816" y="504"/>
                </a:lnTo>
                <a:lnTo>
                  <a:pt x="809" y="499"/>
                </a:lnTo>
                <a:lnTo>
                  <a:pt x="805" y="494"/>
                </a:lnTo>
                <a:lnTo>
                  <a:pt x="797" y="490"/>
                </a:lnTo>
                <a:lnTo>
                  <a:pt x="793" y="486"/>
                </a:lnTo>
                <a:lnTo>
                  <a:pt x="794" y="485"/>
                </a:lnTo>
                <a:lnTo>
                  <a:pt x="786" y="481"/>
                </a:lnTo>
                <a:lnTo>
                  <a:pt x="781" y="478"/>
                </a:lnTo>
                <a:lnTo>
                  <a:pt x="776" y="475"/>
                </a:lnTo>
                <a:lnTo>
                  <a:pt x="768" y="474"/>
                </a:lnTo>
                <a:lnTo>
                  <a:pt x="764" y="472"/>
                </a:lnTo>
                <a:lnTo>
                  <a:pt x="757" y="464"/>
                </a:lnTo>
                <a:lnTo>
                  <a:pt x="752" y="463"/>
                </a:lnTo>
                <a:lnTo>
                  <a:pt x="747" y="461"/>
                </a:lnTo>
                <a:lnTo>
                  <a:pt x="744" y="462"/>
                </a:lnTo>
                <a:lnTo>
                  <a:pt x="738" y="454"/>
                </a:lnTo>
                <a:lnTo>
                  <a:pt x="736" y="449"/>
                </a:lnTo>
                <a:lnTo>
                  <a:pt x="734" y="448"/>
                </a:lnTo>
                <a:lnTo>
                  <a:pt x="729" y="445"/>
                </a:lnTo>
                <a:lnTo>
                  <a:pt x="726" y="444"/>
                </a:lnTo>
                <a:lnTo>
                  <a:pt x="721" y="445"/>
                </a:lnTo>
                <a:lnTo>
                  <a:pt x="717" y="450"/>
                </a:lnTo>
                <a:lnTo>
                  <a:pt x="714" y="454"/>
                </a:lnTo>
                <a:lnTo>
                  <a:pt x="709" y="456"/>
                </a:lnTo>
                <a:lnTo>
                  <a:pt x="710" y="461"/>
                </a:lnTo>
                <a:lnTo>
                  <a:pt x="708" y="470"/>
                </a:lnTo>
                <a:lnTo>
                  <a:pt x="709" y="474"/>
                </a:lnTo>
                <a:lnTo>
                  <a:pt x="709" y="479"/>
                </a:lnTo>
                <a:lnTo>
                  <a:pt x="705" y="482"/>
                </a:lnTo>
                <a:lnTo>
                  <a:pt x="698" y="490"/>
                </a:lnTo>
                <a:lnTo>
                  <a:pt x="694" y="494"/>
                </a:lnTo>
                <a:lnTo>
                  <a:pt x="693" y="498"/>
                </a:lnTo>
                <a:lnTo>
                  <a:pt x="685" y="486"/>
                </a:lnTo>
                <a:lnTo>
                  <a:pt x="655" y="470"/>
                </a:lnTo>
                <a:lnTo>
                  <a:pt x="651" y="467"/>
                </a:lnTo>
                <a:lnTo>
                  <a:pt x="646" y="463"/>
                </a:lnTo>
                <a:lnTo>
                  <a:pt x="640" y="462"/>
                </a:lnTo>
                <a:lnTo>
                  <a:pt x="637" y="460"/>
                </a:lnTo>
                <a:lnTo>
                  <a:pt x="636" y="456"/>
                </a:lnTo>
                <a:lnTo>
                  <a:pt x="636" y="450"/>
                </a:lnTo>
                <a:lnTo>
                  <a:pt x="631" y="448"/>
                </a:lnTo>
                <a:lnTo>
                  <a:pt x="622" y="451"/>
                </a:lnTo>
                <a:lnTo>
                  <a:pt x="618" y="460"/>
                </a:lnTo>
                <a:lnTo>
                  <a:pt x="616" y="461"/>
                </a:lnTo>
                <a:lnTo>
                  <a:pt x="608" y="460"/>
                </a:lnTo>
                <a:lnTo>
                  <a:pt x="603" y="463"/>
                </a:lnTo>
                <a:lnTo>
                  <a:pt x="595" y="462"/>
                </a:lnTo>
                <a:lnTo>
                  <a:pt x="591" y="458"/>
                </a:lnTo>
                <a:lnTo>
                  <a:pt x="478" y="73"/>
                </a:lnTo>
                <a:lnTo>
                  <a:pt x="468" y="40"/>
                </a:lnTo>
                <a:lnTo>
                  <a:pt x="467" y="39"/>
                </a:lnTo>
                <a:lnTo>
                  <a:pt x="462" y="39"/>
                </a:lnTo>
                <a:lnTo>
                  <a:pt x="460" y="39"/>
                </a:lnTo>
                <a:lnTo>
                  <a:pt x="455" y="36"/>
                </a:lnTo>
                <a:lnTo>
                  <a:pt x="450" y="35"/>
                </a:lnTo>
                <a:lnTo>
                  <a:pt x="450" y="36"/>
                </a:lnTo>
                <a:lnTo>
                  <a:pt x="442" y="33"/>
                </a:lnTo>
                <a:lnTo>
                  <a:pt x="437" y="29"/>
                </a:lnTo>
                <a:lnTo>
                  <a:pt x="435" y="28"/>
                </a:lnTo>
                <a:lnTo>
                  <a:pt x="431" y="28"/>
                </a:lnTo>
                <a:lnTo>
                  <a:pt x="426" y="30"/>
                </a:lnTo>
                <a:lnTo>
                  <a:pt x="423" y="29"/>
                </a:lnTo>
                <a:lnTo>
                  <a:pt x="418" y="29"/>
                </a:lnTo>
                <a:lnTo>
                  <a:pt x="414" y="32"/>
                </a:lnTo>
                <a:lnTo>
                  <a:pt x="414" y="35"/>
                </a:lnTo>
                <a:lnTo>
                  <a:pt x="411" y="35"/>
                </a:lnTo>
                <a:lnTo>
                  <a:pt x="405" y="39"/>
                </a:lnTo>
                <a:lnTo>
                  <a:pt x="401" y="40"/>
                </a:lnTo>
                <a:lnTo>
                  <a:pt x="395" y="40"/>
                </a:lnTo>
                <a:lnTo>
                  <a:pt x="394" y="39"/>
                </a:lnTo>
                <a:lnTo>
                  <a:pt x="389" y="39"/>
                </a:lnTo>
                <a:lnTo>
                  <a:pt x="386" y="35"/>
                </a:lnTo>
                <a:lnTo>
                  <a:pt x="382" y="36"/>
                </a:lnTo>
                <a:lnTo>
                  <a:pt x="377" y="35"/>
                </a:lnTo>
                <a:lnTo>
                  <a:pt x="374" y="36"/>
                </a:lnTo>
                <a:lnTo>
                  <a:pt x="369" y="36"/>
                </a:lnTo>
                <a:lnTo>
                  <a:pt x="365" y="39"/>
                </a:lnTo>
                <a:lnTo>
                  <a:pt x="357" y="39"/>
                </a:lnTo>
                <a:lnTo>
                  <a:pt x="353" y="36"/>
                </a:lnTo>
                <a:lnTo>
                  <a:pt x="351" y="34"/>
                </a:lnTo>
                <a:lnTo>
                  <a:pt x="348" y="34"/>
                </a:lnTo>
                <a:lnTo>
                  <a:pt x="346" y="34"/>
                </a:lnTo>
                <a:lnTo>
                  <a:pt x="342" y="36"/>
                </a:lnTo>
                <a:lnTo>
                  <a:pt x="338" y="33"/>
                </a:lnTo>
                <a:lnTo>
                  <a:pt x="333" y="30"/>
                </a:lnTo>
                <a:lnTo>
                  <a:pt x="330" y="30"/>
                </a:lnTo>
                <a:lnTo>
                  <a:pt x="325" y="30"/>
                </a:lnTo>
                <a:lnTo>
                  <a:pt x="322" y="30"/>
                </a:lnTo>
                <a:lnTo>
                  <a:pt x="318" y="30"/>
                </a:lnTo>
                <a:lnTo>
                  <a:pt x="315" y="35"/>
                </a:lnTo>
                <a:lnTo>
                  <a:pt x="310" y="35"/>
                </a:lnTo>
                <a:lnTo>
                  <a:pt x="309" y="34"/>
                </a:lnTo>
                <a:lnTo>
                  <a:pt x="305" y="34"/>
                </a:lnTo>
                <a:lnTo>
                  <a:pt x="301" y="35"/>
                </a:lnTo>
                <a:lnTo>
                  <a:pt x="299" y="38"/>
                </a:lnTo>
                <a:lnTo>
                  <a:pt x="298" y="40"/>
                </a:lnTo>
                <a:lnTo>
                  <a:pt x="294" y="38"/>
                </a:lnTo>
                <a:lnTo>
                  <a:pt x="286" y="36"/>
                </a:lnTo>
                <a:lnTo>
                  <a:pt x="287" y="33"/>
                </a:lnTo>
                <a:lnTo>
                  <a:pt x="283" y="33"/>
                </a:lnTo>
                <a:lnTo>
                  <a:pt x="280" y="34"/>
                </a:lnTo>
                <a:lnTo>
                  <a:pt x="275" y="33"/>
                </a:lnTo>
                <a:lnTo>
                  <a:pt x="280" y="32"/>
                </a:lnTo>
                <a:lnTo>
                  <a:pt x="275" y="28"/>
                </a:lnTo>
                <a:lnTo>
                  <a:pt x="277" y="24"/>
                </a:lnTo>
                <a:lnTo>
                  <a:pt x="276" y="20"/>
                </a:lnTo>
                <a:lnTo>
                  <a:pt x="273" y="22"/>
                </a:lnTo>
                <a:lnTo>
                  <a:pt x="268" y="21"/>
                </a:lnTo>
                <a:lnTo>
                  <a:pt x="264" y="18"/>
                </a:lnTo>
                <a:lnTo>
                  <a:pt x="261" y="21"/>
                </a:lnTo>
                <a:lnTo>
                  <a:pt x="256" y="21"/>
                </a:lnTo>
                <a:lnTo>
                  <a:pt x="247" y="26"/>
                </a:lnTo>
                <a:lnTo>
                  <a:pt x="244" y="24"/>
                </a:lnTo>
                <a:lnTo>
                  <a:pt x="239" y="22"/>
                </a:lnTo>
                <a:lnTo>
                  <a:pt x="241" y="18"/>
                </a:lnTo>
                <a:lnTo>
                  <a:pt x="239" y="14"/>
                </a:lnTo>
                <a:lnTo>
                  <a:pt x="234" y="12"/>
                </a:lnTo>
                <a:lnTo>
                  <a:pt x="234" y="17"/>
                </a:lnTo>
                <a:lnTo>
                  <a:pt x="231" y="14"/>
                </a:lnTo>
                <a:lnTo>
                  <a:pt x="229" y="17"/>
                </a:lnTo>
                <a:lnTo>
                  <a:pt x="225" y="26"/>
                </a:lnTo>
                <a:lnTo>
                  <a:pt x="221" y="27"/>
                </a:lnTo>
                <a:lnTo>
                  <a:pt x="217" y="23"/>
                </a:lnTo>
                <a:lnTo>
                  <a:pt x="219" y="21"/>
                </a:lnTo>
                <a:lnTo>
                  <a:pt x="222" y="20"/>
                </a:lnTo>
                <a:lnTo>
                  <a:pt x="226" y="15"/>
                </a:lnTo>
                <a:lnTo>
                  <a:pt x="226" y="11"/>
                </a:lnTo>
                <a:lnTo>
                  <a:pt x="222" y="9"/>
                </a:lnTo>
                <a:lnTo>
                  <a:pt x="217" y="10"/>
                </a:lnTo>
                <a:lnTo>
                  <a:pt x="215" y="6"/>
                </a:lnTo>
                <a:lnTo>
                  <a:pt x="210" y="5"/>
                </a:lnTo>
                <a:lnTo>
                  <a:pt x="213" y="0"/>
                </a:lnTo>
                <a:lnTo>
                  <a:pt x="208" y="4"/>
                </a:lnTo>
                <a:lnTo>
                  <a:pt x="203" y="11"/>
                </a:lnTo>
                <a:lnTo>
                  <a:pt x="201" y="16"/>
                </a:lnTo>
                <a:lnTo>
                  <a:pt x="197" y="20"/>
                </a:lnTo>
                <a:lnTo>
                  <a:pt x="190" y="27"/>
                </a:lnTo>
                <a:lnTo>
                  <a:pt x="178" y="30"/>
                </a:lnTo>
                <a:lnTo>
                  <a:pt x="173" y="30"/>
                </a:lnTo>
                <a:lnTo>
                  <a:pt x="169" y="34"/>
                </a:lnTo>
                <a:lnTo>
                  <a:pt x="167" y="30"/>
                </a:lnTo>
                <a:lnTo>
                  <a:pt x="169" y="27"/>
                </a:lnTo>
                <a:lnTo>
                  <a:pt x="166" y="28"/>
                </a:lnTo>
                <a:lnTo>
                  <a:pt x="157" y="35"/>
                </a:lnTo>
                <a:lnTo>
                  <a:pt x="157" y="38"/>
                </a:lnTo>
                <a:lnTo>
                  <a:pt x="160" y="41"/>
                </a:lnTo>
                <a:lnTo>
                  <a:pt x="163" y="44"/>
                </a:lnTo>
                <a:lnTo>
                  <a:pt x="168" y="42"/>
                </a:lnTo>
                <a:lnTo>
                  <a:pt x="160" y="46"/>
                </a:lnTo>
                <a:lnTo>
                  <a:pt x="160" y="54"/>
                </a:lnTo>
                <a:lnTo>
                  <a:pt x="157" y="50"/>
                </a:lnTo>
                <a:lnTo>
                  <a:pt x="156" y="51"/>
                </a:lnTo>
                <a:lnTo>
                  <a:pt x="157" y="47"/>
                </a:lnTo>
                <a:lnTo>
                  <a:pt x="157" y="40"/>
                </a:lnTo>
                <a:lnTo>
                  <a:pt x="156" y="40"/>
                </a:lnTo>
                <a:lnTo>
                  <a:pt x="152" y="41"/>
                </a:lnTo>
                <a:lnTo>
                  <a:pt x="144" y="50"/>
                </a:lnTo>
                <a:lnTo>
                  <a:pt x="137" y="54"/>
                </a:lnTo>
                <a:lnTo>
                  <a:pt x="137" y="54"/>
                </a:lnTo>
                <a:lnTo>
                  <a:pt x="132" y="56"/>
                </a:lnTo>
                <a:lnTo>
                  <a:pt x="128" y="58"/>
                </a:lnTo>
                <a:lnTo>
                  <a:pt x="125" y="58"/>
                </a:lnTo>
                <a:lnTo>
                  <a:pt x="128" y="56"/>
                </a:lnTo>
                <a:lnTo>
                  <a:pt x="128" y="53"/>
                </a:lnTo>
                <a:lnTo>
                  <a:pt x="125" y="53"/>
                </a:lnTo>
                <a:lnTo>
                  <a:pt x="116" y="66"/>
                </a:lnTo>
                <a:lnTo>
                  <a:pt x="116" y="68"/>
                </a:lnTo>
                <a:lnTo>
                  <a:pt x="109" y="75"/>
                </a:lnTo>
                <a:lnTo>
                  <a:pt x="107" y="82"/>
                </a:lnTo>
                <a:lnTo>
                  <a:pt x="107" y="83"/>
                </a:lnTo>
                <a:lnTo>
                  <a:pt x="104" y="92"/>
                </a:lnTo>
                <a:lnTo>
                  <a:pt x="101" y="99"/>
                </a:lnTo>
                <a:lnTo>
                  <a:pt x="95" y="107"/>
                </a:lnTo>
                <a:lnTo>
                  <a:pt x="91" y="111"/>
                </a:lnTo>
                <a:lnTo>
                  <a:pt x="86" y="113"/>
                </a:lnTo>
                <a:lnTo>
                  <a:pt x="83" y="115"/>
                </a:lnTo>
                <a:lnTo>
                  <a:pt x="64" y="117"/>
                </a:lnTo>
                <a:lnTo>
                  <a:pt x="55" y="115"/>
                </a:lnTo>
                <a:lnTo>
                  <a:pt x="50" y="118"/>
                </a:lnTo>
                <a:lnTo>
                  <a:pt x="49" y="129"/>
                </a:lnTo>
                <a:lnTo>
                  <a:pt x="47" y="134"/>
                </a:lnTo>
                <a:lnTo>
                  <a:pt x="43" y="137"/>
                </a:lnTo>
                <a:lnTo>
                  <a:pt x="42" y="137"/>
                </a:lnTo>
                <a:lnTo>
                  <a:pt x="39" y="139"/>
                </a:lnTo>
                <a:lnTo>
                  <a:pt x="44" y="140"/>
                </a:lnTo>
                <a:lnTo>
                  <a:pt x="48" y="143"/>
                </a:lnTo>
                <a:lnTo>
                  <a:pt x="54" y="151"/>
                </a:lnTo>
                <a:lnTo>
                  <a:pt x="59" y="152"/>
                </a:lnTo>
                <a:lnTo>
                  <a:pt x="62" y="155"/>
                </a:lnTo>
                <a:lnTo>
                  <a:pt x="73" y="167"/>
                </a:lnTo>
                <a:lnTo>
                  <a:pt x="76" y="169"/>
                </a:lnTo>
                <a:lnTo>
                  <a:pt x="79" y="173"/>
                </a:lnTo>
                <a:lnTo>
                  <a:pt x="83" y="177"/>
                </a:lnTo>
                <a:lnTo>
                  <a:pt x="85" y="181"/>
                </a:lnTo>
                <a:lnTo>
                  <a:pt x="88" y="189"/>
                </a:lnTo>
                <a:lnTo>
                  <a:pt x="88" y="198"/>
                </a:lnTo>
                <a:lnTo>
                  <a:pt x="91" y="201"/>
                </a:lnTo>
                <a:lnTo>
                  <a:pt x="98" y="204"/>
                </a:lnTo>
                <a:lnTo>
                  <a:pt x="108" y="205"/>
                </a:lnTo>
                <a:lnTo>
                  <a:pt x="112" y="205"/>
                </a:lnTo>
                <a:lnTo>
                  <a:pt x="113" y="200"/>
                </a:lnTo>
                <a:lnTo>
                  <a:pt x="115" y="204"/>
                </a:lnTo>
                <a:lnTo>
                  <a:pt x="115" y="207"/>
                </a:lnTo>
                <a:lnTo>
                  <a:pt x="120" y="206"/>
                </a:lnTo>
                <a:lnTo>
                  <a:pt x="124" y="206"/>
                </a:lnTo>
                <a:lnTo>
                  <a:pt x="126" y="210"/>
                </a:lnTo>
                <a:lnTo>
                  <a:pt x="122" y="217"/>
                </a:lnTo>
                <a:lnTo>
                  <a:pt x="122" y="222"/>
                </a:lnTo>
                <a:lnTo>
                  <a:pt x="127" y="229"/>
                </a:lnTo>
                <a:lnTo>
                  <a:pt x="132" y="230"/>
                </a:lnTo>
                <a:lnTo>
                  <a:pt x="136" y="224"/>
                </a:lnTo>
                <a:lnTo>
                  <a:pt x="139" y="224"/>
                </a:lnTo>
                <a:lnTo>
                  <a:pt x="144" y="226"/>
                </a:lnTo>
                <a:lnTo>
                  <a:pt x="148" y="225"/>
                </a:lnTo>
                <a:lnTo>
                  <a:pt x="152" y="229"/>
                </a:lnTo>
                <a:lnTo>
                  <a:pt x="152" y="232"/>
                </a:lnTo>
                <a:lnTo>
                  <a:pt x="152" y="236"/>
                </a:lnTo>
                <a:lnTo>
                  <a:pt x="144" y="237"/>
                </a:lnTo>
                <a:lnTo>
                  <a:pt x="139" y="235"/>
                </a:lnTo>
                <a:lnTo>
                  <a:pt x="136" y="231"/>
                </a:lnTo>
                <a:lnTo>
                  <a:pt x="131" y="232"/>
                </a:lnTo>
                <a:lnTo>
                  <a:pt x="127" y="234"/>
                </a:lnTo>
                <a:lnTo>
                  <a:pt x="124" y="231"/>
                </a:lnTo>
                <a:lnTo>
                  <a:pt x="120" y="226"/>
                </a:lnTo>
                <a:lnTo>
                  <a:pt x="119" y="223"/>
                </a:lnTo>
                <a:lnTo>
                  <a:pt x="120" y="219"/>
                </a:lnTo>
                <a:lnTo>
                  <a:pt x="116" y="214"/>
                </a:lnTo>
                <a:lnTo>
                  <a:pt x="113" y="211"/>
                </a:lnTo>
                <a:lnTo>
                  <a:pt x="108" y="212"/>
                </a:lnTo>
                <a:lnTo>
                  <a:pt x="109" y="216"/>
                </a:lnTo>
                <a:lnTo>
                  <a:pt x="118" y="224"/>
                </a:lnTo>
                <a:lnTo>
                  <a:pt x="120" y="228"/>
                </a:lnTo>
                <a:lnTo>
                  <a:pt x="122" y="231"/>
                </a:lnTo>
                <a:lnTo>
                  <a:pt x="121" y="240"/>
                </a:lnTo>
                <a:lnTo>
                  <a:pt x="125" y="236"/>
                </a:lnTo>
                <a:lnTo>
                  <a:pt x="128" y="236"/>
                </a:lnTo>
                <a:lnTo>
                  <a:pt x="136" y="240"/>
                </a:lnTo>
                <a:lnTo>
                  <a:pt x="138" y="244"/>
                </a:lnTo>
                <a:lnTo>
                  <a:pt x="136" y="248"/>
                </a:lnTo>
                <a:lnTo>
                  <a:pt x="134" y="244"/>
                </a:lnTo>
                <a:lnTo>
                  <a:pt x="131" y="242"/>
                </a:lnTo>
                <a:lnTo>
                  <a:pt x="127" y="243"/>
                </a:lnTo>
                <a:lnTo>
                  <a:pt x="126" y="247"/>
                </a:lnTo>
                <a:lnTo>
                  <a:pt x="124" y="252"/>
                </a:lnTo>
                <a:lnTo>
                  <a:pt x="124" y="252"/>
                </a:lnTo>
                <a:lnTo>
                  <a:pt x="120" y="255"/>
                </a:lnTo>
                <a:lnTo>
                  <a:pt x="118" y="252"/>
                </a:lnTo>
                <a:lnTo>
                  <a:pt x="114" y="252"/>
                </a:lnTo>
                <a:lnTo>
                  <a:pt x="109" y="252"/>
                </a:lnTo>
                <a:lnTo>
                  <a:pt x="106" y="253"/>
                </a:lnTo>
                <a:lnTo>
                  <a:pt x="104" y="249"/>
                </a:lnTo>
                <a:lnTo>
                  <a:pt x="96" y="250"/>
                </a:lnTo>
                <a:lnTo>
                  <a:pt x="92" y="249"/>
                </a:lnTo>
                <a:lnTo>
                  <a:pt x="88" y="250"/>
                </a:lnTo>
                <a:lnTo>
                  <a:pt x="84" y="247"/>
                </a:lnTo>
                <a:lnTo>
                  <a:pt x="82" y="243"/>
                </a:lnTo>
                <a:lnTo>
                  <a:pt x="78" y="243"/>
                </a:lnTo>
                <a:lnTo>
                  <a:pt x="83" y="242"/>
                </a:lnTo>
                <a:lnTo>
                  <a:pt x="84" y="234"/>
                </a:lnTo>
                <a:lnTo>
                  <a:pt x="86" y="230"/>
                </a:lnTo>
                <a:lnTo>
                  <a:pt x="84" y="225"/>
                </a:lnTo>
                <a:lnTo>
                  <a:pt x="89" y="226"/>
                </a:lnTo>
                <a:lnTo>
                  <a:pt x="84" y="224"/>
                </a:lnTo>
                <a:lnTo>
                  <a:pt x="77" y="224"/>
                </a:lnTo>
                <a:lnTo>
                  <a:pt x="72" y="225"/>
                </a:lnTo>
                <a:lnTo>
                  <a:pt x="68" y="228"/>
                </a:lnTo>
                <a:lnTo>
                  <a:pt x="64" y="230"/>
                </a:lnTo>
                <a:lnTo>
                  <a:pt x="64" y="231"/>
                </a:lnTo>
                <a:lnTo>
                  <a:pt x="55" y="231"/>
                </a:lnTo>
                <a:lnTo>
                  <a:pt x="50" y="234"/>
                </a:lnTo>
                <a:lnTo>
                  <a:pt x="47" y="236"/>
                </a:lnTo>
                <a:lnTo>
                  <a:pt x="49" y="241"/>
                </a:lnTo>
                <a:lnTo>
                  <a:pt x="49" y="244"/>
                </a:lnTo>
                <a:lnTo>
                  <a:pt x="45" y="244"/>
                </a:lnTo>
                <a:lnTo>
                  <a:pt x="37" y="241"/>
                </a:lnTo>
                <a:lnTo>
                  <a:pt x="25" y="248"/>
                </a:lnTo>
                <a:lnTo>
                  <a:pt x="24" y="253"/>
                </a:lnTo>
                <a:lnTo>
                  <a:pt x="20" y="254"/>
                </a:lnTo>
                <a:lnTo>
                  <a:pt x="15" y="253"/>
                </a:lnTo>
                <a:lnTo>
                  <a:pt x="12" y="256"/>
                </a:lnTo>
                <a:lnTo>
                  <a:pt x="9" y="260"/>
                </a:lnTo>
                <a:lnTo>
                  <a:pt x="6" y="261"/>
                </a:lnTo>
                <a:lnTo>
                  <a:pt x="1" y="260"/>
                </a:lnTo>
                <a:lnTo>
                  <a:pt x="0" y="262"/>
                </a:lnTo>
                <a:lnTo>
                  <a:pt x="11" y="273"/>
                </a:lnTo>
                <a:lnTo>
                  <a:pt x="14" y="276"/>
                </a:lnTo>
                <a:lnTo>
                  <a:pt x="19" y="277"/>
                </a:lnTo>
                <a:lnTo>
                  <a:pt x="23" y="279"/>
                </a:lnTo>
                <a:lnTo>
                  <a:pt x="26" y="280"/>
                </a:lnTo>
                <a:lnTo>
                  <a:pt x="21" y="277"/>
                </a:lnTo>
                <a:lnTo>
                  <a:pt x="33" y="282"/>
                </a:lnTo>
                <a:lnTo>
                  <a:pt x="38" y="285"/>
                </a:lnTo>
                <a:lnTo>
                  <a:pt x="35" y="284"/>
                </a:lnTo>
                <a:lnTo>
                  <a:pt x="31" y="284"/>
                </a:lnTo>
                <a:lnTo>
                  <a:pt x="29" y="289"/>
                </a:lnTo>
                <a:lnTo>
                  <a:pt x="25" y="290"/>
                </a:lnTo>
                <a:lnTo>
                  <a:pt x="20" y="288"/>
                </a:lnTo>
                <a:lnTo>
                  <a:pt x="20" y="284"/>
                </a:lnTo>
                <a:lnTo>
                  <a:pt x="20" y="289"/>
                </a:lnTo>
                <a:lnTo>
                  <a:pt x="24" y="293"/>
                </a:lnTo>
                <a:lnTo>
                  <a:pt x="25" y="296"/>
                </a:lnTo>
                <a:lnTo>
                  <a:pt x="29" y="301"/>
                </a:lnTo>
                <a:lnTo>
                  <a:pt x="30" y="301"/>
                </a:lnTo>
                <a:lnTo>
                  <a:pt x="27" y="309"/>
                </a:lnTo>
                <a:lnTo>
                  <a:pt x="29" y="313"/>
                </a:lnTo>
                <a:lnTo>
                  <a:pt x="32" y="317"/>
                </a:lnTo>
                <a:lnTo>
                  <a:pt x="44" y="320"/>
                </a:lnTo>
                <a:lnTo>
                  <a:pt x="53" y="324"/>
                </a:lnTo>
                <a:lnTo>
                  <a:pt x="58" y="323"/>
                </a:lnTo>
                <a:lnTo>
                  <a:pt x="61" y="324"/>
                </a:lnTo>
                <a:lnTo>
                  <a:pt x="70" y="320"/>
                </a:lnTo>
                <a:lnTo>
                  <a:pt x="82" y="320"/>
                </a:lnTo>
                <a:lnTo>
                  <a:pt x="85" y="321"/>
                </a:lnTo>
                <a:lnTo>
                  <a:pt x="94" y="329"/>
                </a:lnTo>
                <a:lnTo>
                  <a:pt x="94" y="324"/>
                </a:lnTo>
                <a:lnTo>
                  <a:pt x="90" y="320"/>
                </a:lnTo>
                <a:lnTo>
                  <a:pt x="94" y="319"/>
                </a:lnTo>
                <a:lnTo>
                  <a:pt x="97" y="324"/>
                </a:lnTo>
                <a:lnTo>
                  <a:pt x="102" y="331"/>
                </a:lnTo>
                <a:lnTo>
                  <a:pt x="106" y="323"/>
                </a:lnTo>
                <a:lnTo>
                  <a:pt x="110" y="320"/>
                </a:lnTo>
                <a:lnTo>
                  <a:pt x="114" y="317"/>
                </a:lnTo>
                <a:lnTo>
                  <a:pt x="119" y="314"/>
                </a:lnTo>
                <a:lnTo>
                  <a:pt x="122" y="311"/>
                </a:lnTo>
                <a:lnTo>
                  <a:pt x="127" y="313"/>
                </a:lnTo>
                <a:lnTo>
                  <a:pt x="131" y="309"/>
                </a:lnTo>
                <a:lnTo>
                  <a:pt x="133" y="306"/>
                </a:lnTo>
                <a:lnTo>
                  <a:pt x="137" y="305"/>
                </a:lnTo>
                <a:lnTo>
                  <a:pt x="134" y="308"/>
                </a:lnTo>
                <a:lnTo>
                  <a:pt x="139" y="311"/>
                </a:lnTo>
                <a:lnTo>
                  <a:pt x="140" y="315"/>
                </a:lnTo>
                <a:lnTo>
                  <a:pt x="140" y="319"/>
                </a:lnTo>
                <a:lnTo>
                  <a:pt x="137" y="324"/>
                </a:lnTo>
                <a:lnTo>
                  <a:pt x="133" y="326"/>
                </a:lnTo>
                <a:lnTo>
                  <a:pt x="130" y="324"/>
                </a:lnTo>
                <a:lnTo>
                  <a:pt x="128" y="325"/>
                </a:lnTo>
                <a:lnTo>
                  <a:pt x="127" y="330"/>
                </a:lnTo>
                <a:lnTo>
                  <a:pt x="132" y="331"/>
                </a:lnTo>
                <a:lnTo>
                  <a:pt x="137" y="338"/>
                </a:lnTo>
                <a:lnTo>
                  <a:pt x="138" y="347"/>
                </a:lnTo>
                <a:lnTo>
                  <a:pt x="142" y="359"/>
                </a:lnTo>
                <a:lnTo>
                  <a:pt x="140" y="363"/>
                </a:lnTo>
                <a:lnTo>
                  <a:pt x="133" y="372"/>
                </a:lnTo>
                <a:lnTo>
                  <a:pt x="130" y="374"/>
                </a:lnTo>
                <a:lnTo>
                  <a:pt x="121" y="374"/>
                </a:lnTo>
                <a:lnTo>
                  <a:pt x="118" y="375"/>
                </a:lnTo>
                <a:lnTo>
                  <a:pt x="114" y="373"/>
                </a:lnTo>
                <a:lnTo>
                  <a:pt x="109" y="373"/>
                </a:lnTo>
                <a:lnTo>
                  <a:pt x="106" y="377"/>
                </a:lnTo>
                <a:lnTo>
                  <a:pt x="101" y="385"/>
                </a:lnTo>
                <a:lnTo>
                  <a:pt x="92" y="392"/>
                </a:lnTo>
                <a:lnTo>
                  <a:pt x="88" y="393"/>
                </a:lnTo>
                <a:lnTo>
                  <a:pt x="84" y="391"/>
                </a:lnTo>
                <a:lnTo>
                  <a:pt x="80" y="392"/>
                </a:lnTo>
                <a:lnTo>
                  <a:pt x="77" y="396"/>
                </a:lnTo>
                <a:lnTo>
                  <a:pt x="79" y="389"/>
                </a:lnTo>
                <a:lnTo>
                  <a:pt x="78" y="385"/>
                </a:lnTo>
                <a:lnTo>
                  <a:pt x="71" y="383"/>
                </a:lnTo>
                <a:lnTo>
                  <a:pt x="66" y="383"/>
                </a:lnTo>
                <a:lnTo>
                  <a:pt x="62" y="386"/>
                </a:lnTo>
                <a:lnTo>
                  <a:pt x="61" y="390"/>
                </a:lnTo>
                <a:lnTo>
                  <a:pt x="65" y="393"/>
                </a:lnTo>
                <a:lnTo>
                  <a:pt x="60" y="392"/>
                </a:lnTo>
                <a:lnTo>
                  <a:pt x="55" y="395"/>
                </a:lnTo>
                <a:lnTo>
                  <a:pt x="54" y="399"/>
                </a:lnTo>
                <a:lnTo>
                  <a:pt x="55" y="403"/>
                </a:lnTo>
                <a:lnTo>
                  <a:pt x="53" y="406"/>
                </a:lnTo>
                <a:lnTo>
                  <a:pt x="56" y="409"/>
                </a:lnTo>
                <a:lnTo>
                  <a:pt x="61" y="406"/>
                </a:lnTo>
                <a:lnTo>
                  <a:pt x="56" y="412"/>
                </a:lnTo>
                <a:lnTo>
                  <a:pt x="53" y="414"/>
                </a:lnTo>
                <a:lnTo>
                  <a:pt x="54" y="418"/>
                </a:lnTo>
                <a:lnTo>
                  <a:pt x="53" y="416"/>
                </a:lnTo>
                <a:lnTo>
                  <a:pt x="48" y="415"/>
                </a:lnTo>
                <a:lnTo>
                  <a:pt x="44" y="419"/>
                </a:lnTo>
                <a:lnTo>
                  <a:pt x="32" y="434"/>
                </a:lnTo>
                <a:lnTo>
                  <a:pt x="30" y="438"/>
                </a:lnTo>
                <a:lnTo>
                  <a:pt x="31" y="443"/>
                </a:lnTo>
                <a:lnTo>
                  <a:pt x="30" y="446"/>
                </a:lnTo>
                <a:lnTo>
                  <a:pt x="23" y="448"/>
                </a:lnTo>
                <a:lnTo>
                  <a:pt x="24" y="451"/>
                </a:lnTo>
                <a:lnTo>
                  <a:pt x="29" y="455"/>
                </a:lnTo>
                <a:lnTo>
                  <a:pt x="24" y="455"/>
                </a:lnTo>
                <a:lnTo>
                  <a:pt x="20" y="454"/>
                </a:lnTo>
                <a:lnTo>
                  <a:pt x="19" y="457"/>
                </a:lnTo>
                <a:lnTo>
                  <a:pt x="20" y="462"/>
                </a:lnTo>
                <a:lnTo>
                  <a:pt x="24" y="460"/>
                </a:lnTo>
                <a:lnTo>
                  <a:pt x="29" y="463"/>
                </a:lnTo>
                <a:lnTo>
                  <a:pt x="25" y="468"/>
                </a:lnTo>
                <a:lnTo>
                  <a:pt x="26" y="472"/>
                </a:lnTo>
                <a:lnTo>
                  <a:pt x="30" y="475"/>
                </a:lnTo>
                <a:lnTo>
                  <a:pt x="30" y="479"/>
                </a:lnTo>
                <a:lnTo>
                  <a:pt x="32" y="484"/>
                </a:lnTo>
                <a:lnTo>
                  <a:pt x="36" y="481"/>
                </a:lnTo>
                <a:lnTo>
                  <a:pt x="36" y="476"/>
                </a:lnTo>
                <a:lnTo>
                  <a:pt x="41" y="468"/>
                </a:lnTo>
                <a:lnTo>
                  <a:pt x="49" y="463"/>
                </a:lnTo>
                <a:lnTo>
                  <a:pt x="52" y="458"/>
                </a:lnTo>
                <a:lnTo>
                  <a:pt x="52" y="461"/>
                </a:lnTo>
                <a:lnTo>
                  <a:pt x="48" y="464"/>
                </a:lnTo>
                <a:lnTo>
                  <a:pt x="39" y="472"/>
                </a:lnTo>
                <a:lnTo>
                  <a:pt x="38" y="475"/>
                </a:lnTo>
                <a:lnTo>
                  <a:pt x="38" y="480"/>
                </a:lnTo>
                <a:lnTo>
                  <a:pt x="42" y="479"/>
                </a:lnTo>
                <a:lnTo>
                  <a:pt x="41" y="482"/>
                </a:lnTo>
                <a:lnTo>
                  <a:pt x="48" y="484"/>
                </a:lnTo>
                <a:lnTo>
                  <a:pt x="44" y="486"/>
                </a:lnTo>
                <a:lnTo>
                  <a:pt x="41" y="487"/>
                </a:lnTo>
                <a:lnTo>
                  <a:pt x="43" y="492"/>
                </a:lnTo>
                <a:lnTo>
                  <a:pt x="47" y="491"/>
                </a:lnTo>
                <a:lnTo>
                  <a:pt x="52" y="492"/>
                </a:lnTo>
                <a:lnTo>
                  <a:pt x="55" y="496"/>
                </a:lnTo>
                <a:lnTo>
                  <a:pt x="64" y="496"/>
                </a:lnTo>
                <a:lnTo>
                  <a:pt x="67" y="496"/>
                </a:lnTo>
                <a:lnTo>
                  <a:pt x="72" y="492"/>
                </a:lnTo>
                <a:lnTo>
                  <a:pt x="74" y="496"/>
                </a:lnTo>
                <a:lnTo>
                  <a:pt x="71" y="497"/>
                </a:lnTo>
                <a:lnTo>
                  <a:pt x="74" y="498"/>
                </a:lnTo>
                <a:lnTo>
                  <a:pt x="78" y="503"/>
                </a:lnTo>
                <a:lnTo>
                  <a:pt x="77" y="506"/>
                </a:lnTo>
                <a:lnTo>
                  <a:pt x="72" y="509"/>
                </a:lnTo>
                <a:lnTo>
                  <a:pt x="70" y="508"/>
                </a:lnTo>
                <a:lnTo>
                  <a:pt x="70" y="504"/>
                </a:lnTo>
                <a:lnTo>
                  <a:pt x="66" y="499"/>
                </a:lnTo>
                <a:lnTo>
                  <a:pt x="62" y="504"/>
                </a:lnTo>
                <a:lnTo>
                  <a:pt x="59" y="505"/>
                </a:lnTo>
                <a:lnTo>
                  <a:pt x="55" y="509"/>
                </a:lnTo>
                <a:lnTo>
                  <a:pt x="60" y="503"/>
                </a:lnTo>
                <a:lnTo>
                  <a:pt x="59" y="499"/>
                </a:lnTo>
                <a:lnTo>
                  <a:pt x="54" y="497"/>
                </a:lnTo>
                <a:lnTo>
                  <a:pt x="50" y="497"/>
                </a:lnTo>
                <a:lnTo>
                  <a:pt x="50" y="492"/>
                </a:lnTo>
                <a:lnTo>
                  <a:pt x="45" y="496"/>
                </a:lnTo>
                <a:lnTo>
                  <a:pt x="42" y="499"/>
                </a:lnTo>
                <a:lnTo>
                  <a:pt x="39" y="503"/>
                </a:lnTo>
                <a:lnTo>
                  <a:pt x="36" y="506"/>
                </a:lnTo>
                <a:lnTo>
                  <a:pt x="32" y="510"/>
                </a:lnTo>
                <a:lnTo>
                  <a:pt x="41" y="513"/>
                </a:lnTo>
                <a:lnTo>
                  <a:pt x="39" y="516"/>
                </a:lnTo>
                <a:lnTo>
                  <a:pt x="43" y="520"/>
                </a:lnTo>
                <a:lnTo>
                  <a:pt x="47" y="522"/>
                </a:lnTo>
                <a:lnTo>
                  <a:pt x="49" y="521"/>
                </a:lnTo>
                <a:lnTo>
                  <a:pt x="49" y="523"/>
                </a:lnTo>
                <a:lnTo>
                  <a:pt x="53" y="528"/>
                </a:lnTo>
                <a:lnTo>
                  <a:pt x="53" y="529"/>
                </a:lnTo>
                <a:lnTo>
                  <a:pt x="56" y="534"/>
                </a:lnTo>
                <a:lnTo>
                  <a:pt x="61" y="537"/>
                </a:lnTo>
                <a:lnTo>
                  <a:pt x="59" y="540"/>
                </a:lnTo>
                <a:lnTo>
                  <a:pt x="60" y="545"/>
                </a:lnTo>
                <a:lnTo>
                  <a:pt x="68" y="546"/>
                </a:lnTo>
                <a:lnTo>
                  <a:pt x="77" y="546"/>
                </a:lnTo>
                <a:lnTo>
                  <a:pt x="84" y="544"/>
                </a:lnTo>
                <a:lnTo>
                  <a:pt x="89" y="541"/>
                </a:lnTo>
                <a:lnTo>
                  <a:pt x="92" y="538"/>
                </a:lnTo>
                <a:lnTo>
                  <a:pt x="94" y="539"/>
                </a:lnTo>
                <a:lnTo>
                  <a:pt x="98" y="538"/>
                </a:lnTo>
                <a:lnTo>
                  <a:pt x="98" y="537"/>
                </a:lnTo>
                <a:lnTo>
                  <a:pt x="100" y="529"/>
                </a:lnTo>
                <a:lnTo>
                  <a:pt x="95" y="527"/>
                </a:lnTo>
                <a:lnTo>
                  <a:pt x="97" y="523"/>
                </a:lnTo>
                <a:lnTo>
                  <a:pt x="101" y="520"/>
                </a:lnTo>
                <a:lnTo>
                  <a:pt x="104" y="513"/>
                </a:lnTo>
                <a:lnTo>
                  <a:pt x="108" y="508"/>
                </a:lnTo>
                <a:lnTo>
                  <a:pt x="107" y="504"/>
                </a:lnTo>
                <a:lnTo>
                  <a:pt x="110" y="508"/>
                </a:lnTo>
                <a:lnTo>
                  <a:pt x="114" y="505"/>
                </a:lnTo>
                <a:lnTo>
                  <a:pt x="112" y="509"/>
                </a:lnTo>
                <a:lnTo>
                  <a:pt x="107" y="510"/>
                </a:lnTo>
                <a:lnTo>
                  <a:pt x="106" y="514"/>
                </a:lnTo>
                <a:lnTo>
                  <a:pt x="102" y="522"/>
                </a:lnTo>
                <a:lnTo>
                  <a:pt x="101" y="527"/>
                </a:lnTo>
                <a:lnTo>
                  <a:pt x="106" y="531"/>
                </a:lnTo>
                <a:lnTo>
                  <a:pt x="104" y="535"/>
                </a:lnTo>
                <a:lnTo>
                  <a:pt x="106" y="539"/>
                </a:lnTo>
                <a:lnTo>
                  <a:pt x="108" y="541"/>
                </a:lnTo>
                <a:lnTo>
                  <a:pt x="108" y="545"/>
                </a:lnTo>
                <a:lnTo>
                  <a:pt x="115" y="562"/>
                </a:lnTo>
                <a:lnTo>
                  <a:pt x="108" y="574"/>
                </a:lnTo>
                <a:lnTo>
                  <a:pt x="109" y="577"/>
                </a:lnTo>
                <a:lnTo>
                  <a:pt x="116" y="585"/>
                </a:lnTo>
                <a:lnTo>
                  <a:pt x="113" y="586"/>
                </a:lnTo>
                <a:lnTo>
                  <a:pt x="114" y="594"/>
                </a:lnTo>
                <a:lnTo>
                  <a:pt x="113" y="599"/>
                </a:lnTo>
                <a:lnTo>
                  <a:pt x="112" y="603"/>
                </a:lnTo>
                <a:lnTo>
                  <a:pt x="107" y="604"/>
                </a:lnTo>
                <a:lnTo>
                  <a:pt x="112" y="604"/>
                </a:lnTo>
                <a:lnTo>
                  <a:pt x="115" y="607"/>
                </a:lnTo>
                <a:lnTo>
                  <a:pt x="124" y="600"/>
                </a:lnTo>
                <a:lnTo>
                  <a:pt x="126" y="597"/>
                </a:lnTo>
                <a:lnTo>
                  <a:pt x="130" y="595"/>
                </a:lnTo>
                <a:lnTo>
                  <a:pt x="134" y="593"/>
                </a:lnTo>
                <a:lnTo>
                  <a:pt x="138" y="592"/>
                </a:lnTo>
                <a:lnTo>
                  <a:pt x="146" y="585"/>
                </a:lnTo>
                <a:lnTo>
                  <a:pt x="150" y="587"/>
                </a:lnTo>
                <a:lnTo>
                  <a:pt x="152" y="591"/>
                </a:lnTo>
                <a:lnTo>
                  <a:pt x="157" y="593"/>
                </a:lnTo>
                <a:lnTo>
                  <a:pt x="158" y="597"/>
                </a:lnTo>
                <a:lnTo>
                  <a:pt x="162" y="594"/>
                </a:lnTo>
                <a:lnTo>
                  <a:pt x="167" y="591"/>
                </a:lnTo>
                <a:lnTo>
                  <a:pt x="167" y="594"/>
                </a:lnTo>
                <a:lnTo>
                  <a:pt x="172" y="598"/>
                </a:lnTo>
                <a:lnTo>
                  <a:pt x="180" y="613"/>
                </a:lnTo>
                <a:lnTo>
                  <a:pt x="181" y="615"/>
                </a:lnTo>
                <a:lnTo>
                  <a:pt x="186" y="615"/>
                </a:lnTo>
                <a:lnTo>
                  <a:pt x="188" y="611"/>
                </a:lnTo>
                <a:lnTo>
                  <a:pt x="186" y="606"/>
                </a:lnTo>
                <a:lnTo>
                  <a:pt x="184" y="600"/>
                </a:lnTo>
                <a:lnTo>
                  <a:pt x="186" y="597"/>
                </a:lnTo>
                <a:lnTo>
                  <a:pt x="186" y="588"/>
                </a:lnTo>
                <a:lnTo>
                  <a:pt x="190" y="591"/>
                </a:lnTo>
                <a:lnTo>
                  <a:pt x="193" y="582"/>
                </a:lnTo>
                <a:lnTo>
                  <a:pt x="192" y="579"/>
                </a:lnTo>
                <a:lnTo>
                  <a:pt x="196" y="583"/>
                </a:lnTo>
                <a:lnTo>
                  <a:pt x="204" y="586"/>
                </a:lnTo>
                <a:lnTo>
                  <a:pt x="205" y="591"/>
                </a:lnTo>
                <a:lnTo>
                  <a:pt x="204" y="591"/>
                </a:lnTo>
                <a:lnTo>
                  <a:pt x="202" y="586"/>
                </a:lnTo>
                <a:lnTo>
                  <a:pt x="198" y="586"/>
                </a:lnTo>
                <a:lnTo>
                  <a:pt x="195" y="588"/>
                </a:lnTo>
                <a:lnTo>
                  <a:pt x="192" y="597"/>
                </a:lnTo>
                <a:lnTo>
                  <a:pt x="197" y="598"/>
                </a:lnTo>
                <a:lnTo>
                  <a:pt x="198" y="603"/>
                </a:lnTo>
                <a:lnTo>
                  <a:pt x="199" y="604"/>
                </a:lnTo>
                <a:lnTo>
                  <a:pt x="204" y="604"/>
                </a:lnTo>
                <a:lnTo>
                  <a:pt x="211" y="599"/>
                </a:lnTo>
                <a:lnTo>
                  <a:pt x="225" y="593"/>
                </a:lnTo>
                <a:lnTo>
                  <a:pt x="228" y="589"/>
                </a:lnTo>
                <a:lnTo>
                  <a:pt x="231" y="586"/>
                </a:lnTo>
                <a:lnTo>
                  <a:pt x="233" y="582"/>
                </a:lnTo>
                <a:lnTo>
                  <a:pt x="233" y="586"/>
                </a:lnTo>
                <a:lnTo>
                  <a:pt x="231" y="589"/>
                </a:lnTo>
                <a:lnTo>
                  <a:pt x="231" y="593"/>
                </a:lnTo>
                <a:lnTo>
                  <a:pt x="232" y="598"/>
                </a:lnTo>
                <a:lnTo>
                  <a:pt x="225" y="603"/>
                </a:lnTo>
                <a:lnTo>
                  <a:pt x="222" y="606"/>
                </a:lnTo>
                <a:lnTo>
                  <a:pt x="219" y="611"/>
                </a:lnTo>
                <a:lnTo>
                  <a:pt x="217" y="615"/>
                </a:lnTo>
                <a:lnTo>
                  <a:pt x="217" y="619"/>
                </a:lnTo>
                <a:lnTo>
                  <a:pt x="220" y="623"/>
                </a:lnTo>
                <a:lnTo>
                  <a:pt x="223" y="623"/>
                </a:lnTo>
                <a:lnTo>
                  <a:pt x="228" y="626"/>
                </a:lnTo>
                <a:lnTo>
                  <a:pt x="225" y="624"/>
                </a:lnTo>
                <a:lnTo>
                  <a:pt x="221" y="626"/>
                </a:lnTo>
                <a:lnTo>
                  <a:pt x="216" y="629"/>
                </a:lnTo>
                <a:lnTo>
                  <a:pt x="216" y="641"/>
                </a:lnTo>
                <a:lnTo>
                  <a:pt x="215" y="650"/>
                </a:lnTo>
                <a:lnTo>
                  <a:pt x="217" y="653"/>
                </a:lnTo>
                <a:lnTo>
                  <a:pt x="219" y="658"/>
                </a:lnTo>
                <a:lnTo>
                  <a:pt x="223" y="654"/>
                </a:lnTo>
                <a:lnTo>
                  <a:pt x="221" y="658"/>
                </a:lnTo>
                <a:lnTo>
                  <a:pt x="216" y="658"/>
                </a:lnTo>
                <a:lnTo>
                  <a:pt x="215" y="654"/>
                </a:lnTo>
                <a:lnTo>
                  <a:pt x="211" y="657"/>
                </a:lnTo>
                <a:lnTo>
                  <a:pt x="199" y="668"/>
                </a:lnTo>
                <a:lnTo>
                  <a:pt x="196" y="671"/>
                </a:lnTo>
                <a:lnTo>
                  <a:pt x="191" y="680"/>
                </a:lnTo>
                <a:lnTo>
                  <a:pt x="191" y="683"/>
                </a:lnTo>
                <a:lnTo>
                  <a:pt x="191" y="688"/>
                </a:lnTo>
                <a:lnTo>
                  <a:pt x="188" y="692"/>
                </a:lnTo>
                <a:lnTo>
                  <a:pt x="184" y="688"/>
                </a:lnTo>
                <a:lnTo>
                  <a:pt x="180" y="692"/>
                </a:lnTo>
                <a:lnTo>
                  <a:pt x="178" y="696"/>
                </a:lnTo>
                <a:lnTo>
                  <a:pt x="169" y="699"/>
                </a:lnTo>
                <a:lnTo>
                  <a:pt x="161" y="704"/>
                </a:lnTo>
                <a:lnTo>
                  <a:pt x="157" y="708"/>
                </a:lnTo>
                <a:lnTo>
                  <a:pt x="155" y="710"/>
                </a:lnTo>
                <a:lnTo>
                  <a:pt x="146" y="717"/>
                </a:lnTo>
                <a:lnTo>
                  <a:pt x="145" y="722"/>
                </a:lnTo>
                <a:lnTo>
                  <a:pt x="143" y="730"/>
                </a:lnTo>
                <a:lnTo>
                  <a:pt x="145" y="734"/>
                </a:lnTo>
                <a:lnTo>
                  <a:pt x="149" y="736"/>
                </a:lnTo>
                <a:lnTo>
                  <a:pt x="149" y="740"/>
                </a:lnTo>
                <a:lnTo>
                  <a:pt x="145" y="739"/>
                </a:lnTo>
                <a:lnTo>
                  <a:pt x="140" y="736"/>
                </a:lnTo>
                <a:lnTo>
                  <a:pt x="137" y="737"/>
                </a:lnTo>
                <a:lnTo>
                  <a:pt x="138" y="741"/>
                </a:lnTo>
                <a:lnTo>
                  <a:pt x="133" y="739"/>
                </a:lnTo>
                <a:lnTo>
                  <a:pt x="130" y="735"/>
                </a:lnTo>
                <a:lnTo>
                  <a:pt x="131" y="731"/>
                </a:lnTo>
                <a:lnTo>
                  <a:pt x="127" y="731"/>
                </a:lnTo>
                <a:lnTo>
                  <a:pt x="124" y="730"/>
                </a:lnTo>
                <a:lnTo>
                  <a:pt x="110" y="734"/>
                </a:lnTo>
                <a:lnTo>
                  <a:pt x="98" y="742"/>
                </a:lnTo>
                <a:lnTo>
                  <a:pt x="91" y="751"/>
                </a:lnTo>
                <a:lnTo>
                  <a:pt x="90" y="754"/>
                </a:lnTo>
                <a:lnTo>
                  <a:pt x="88" y="759"/>
                </a:lnTo>
                <a:lnTo>
                  <a:pt x="79" y="761"/>
                </a:lnTo>
                <a:lnTo>
                  <a:pt x="79" y="766"/>
                </a:lnTo>
                <a:lnTo>
                  <a:pt x="74" y="765"/>
                </a:lnTo>
                <a:lnTo>
                  <a:pt x="71" y="766"/>
                </a:lnTo>
                <a:lnTo>
                  <a:pt x="68" y="771"/>
                </a:lnTo>
                <a:lnTo>
                  <a:pt x="68" y="775"/>
                </a:lnTo>
                <a:lnTo>
                  <a:pt x="67" y="779"/>
                </a:lnTo>
                <a:lnTo>
                  <a:pt x="67" y="783"/>
                </a:lnTo>
                <a:lnTo>
                  <a:pt x="71" y="781"/>
                </a:lnTo>
                <a:lnTo>
                  <a:pt x="74" y="776"/>
                </a:lnTo>
                <a:lnTo>
                  <a:pt x="71" y="773"/>
                </a:lnTo>
                <a:lnTo>
                  <a:pt x="71" y="769"/>
                </a:lnTo>
                <a:lnTo>
                  <a:pt x="76" y="770"/>
                </a:lnTo>
                <a:lnTo>
                  <a:pt x="78" y="773"/>
                </a:lnTo>
                <a:lnTo>
                  <a:pt x="79" y="778"/>
                </a:lnTo>
                <a:lnTo>
                  <a:pt x="88" y="776"/>
                </a:lnTo>
                <a:lnTo>
                  <a:pt x="85" y="771"/>
                </a:lnTo>
                <a:lnTo>
                  <a:pt x="86" y="767"/>
                </a:lnTo>
                <a:lnTo>
                  <a:pt x="84" y="763"/>
                </a:lnTo>
                <a:lnTo>
                  <a:pt x="89" y="761"/>
                </a:lnTo>
                <a:lnTo>
                  <a:pt x="90" y="770"/>
                </a:lnTo>
                <a:lnTo>
                  <a:pt x="91" y="773"/>
                </a:lnTo>
                <a:lnTo>
                  <a:pt x="96" y="775"/>
                </a:lnTo>
                <a:lnTo>
                  <a:pt x="100" y="771"/>
                </a:lnTo>
                <a:lnTo>
                  <a:pt x="104" y="769"/>
                </a:lnTo>
                <a:lnTo>
                  <a:pt x="103" y="764"/>
                </a:lnTo>
                <a:lnTo>
                  <a:pt x="107" y="763"/>
                </a:lnTo>
                <a:lnTo>
                  <a:pt x="110" y="758"/>
                </a:lnTo>
                <a:lnTo>
                  <a:pt x="113" y="751"/>
                </a:lnTo>
                <a:lnTo>
                  <a:pt x="116" y="746"/>
                </a:lnTo>
                <a:lnTo>
                  <a:pt x="120" y="747"/>
                </a:lnTo>
                <a:lnTo>
                  <a:pt x="124" y="751"/>
                </a:lnTo>
                <a:lnTo>
                  <a:pt x="119" y="751"/>
                </a:lnTo>
                <a:lnTo>
                  <a:pt x="118" y="754"/>
                </a:lnTo>
                <a:lnTo>
                  <a:pt x="119" y="759"/>
                </a:lnTo>
                <a:lnTo>
                  <a:pt x="124" y="759"/>
                </a:lnTo>
                <a:lnTo>
                  <a:pt x="127" y="758"/>
                </a:lnTo>
                <a:lnTo>
                  <a:pt x="131" y="753"/>
                </a:lnTo>
                <a:lnTo>
                  <a:pt x="134" y="754"/>
                </a:lnTo>
                <a:lnTo>
                  <a:pt x="139" y="754"/>
                </a:lnTo>
                <a:lnTo>
                  <a:pt x="137" y="751"/>
                </a:lnTo>
                <a:lnTo>
                  <a:pt x="142" y="749"/>
                </a:lnTo>
                <a:lnTo>
                  <a:pt x="143" y="754"/>
                </a:lnTo>
                <a:lnTo>
                  <a:pt x="148" y="746"/>
                </a:lnTo>
                <a:lnTo>
                  <a:pt x="151" y="746"/>
                </a:lnTo>
                <a:lnTo>
                  <a:pt x="155" y="743"/>
                </a:lnTo>
                <a:lnTo>
                  <a:pt x="157" y="739"/>
                </a:lnTo>
                <a:lnTo>
                  <a:pt x="162" y="736"/>
                </a:lnTo>
                <a:lnTo>
                  <a:pt x="167" y="737"/>
                </a:lnTo>
                <a:lnTo>
                  <a:pt x="166" y="741"/>
                </a:lnTo>
                <a:lnTo>
                  <a:pt x="166" y="746"/>
                </a:lnTo>
                <a:lnTo>
                  <a:pt x="164" y="749"/>
                </a:lnTo>
                <a:lnTo>
                  <a:pt x="169" y="746"/>
                </a:lnTo>
                <a:lnTo>
                  <a:pt x="172" y="737"/>
                </a:lnTo>
                <a:lnTo>
                  <a:pt x="179" y="734"/>
                </a:lnTo>
                <a:lnTo>
                  <a:pt x="182" y="734"/>
                </a:lnTo>
                <a:lnTo>
                  <a:pt x="186" y="730"/>
                </a:lnTo>
                <a:lnTo>
                  <a:pt x="190" y="728"/>
                </a:lnTo>
                <a:lnTo>
                  <a:pt x="192" y="723"/>
                </a:lnTo>
                <a:lnTo>
                  <a:pt x="196" y="720"/>
                </a:lnTo>
                <a:lnTo>
                  <a:pt x="195" y="725"/>
                </a:lnTo>
                <a:lnTo>
                  <a:pt x="196" y="729"/>
                </a:lnTo>
                <a:lnTo>
                  <a:pt x="198" y="729"/>
                </a:lnTo>
                <a:lnTo>
                  <a:pt x="199" y="720"/>
                </a:lnTo>
                <a:lnTo>
                  <a:pt x="203" y="719"/>
                </a:lnTo>
                <a:lnTo>
                  <a:pt x="199" y="718"/>
                </a:lnTo>
                <a:lnTo>
                  <a:pt x="202" y="714"/>
                </a:lnTo>
                <a:lnTo>
                  <a:pt x="197" y="712"/>
                </a:lnTo>
                <a:lnTo>
                  <a:pt x="193" y="714"/>
                </a:lnTo>
                <a:lnTo>
                  <a:pt x="199" y="706"/>
                </a:lnTo>
                <a:lnTo>
                  <a:pt x="204" y="707"/>
                </a:lnTo>
                <a:lnTo>
                  <a:pt x="208" y="705"/>
                </a:lnTo>
                <a:lnTo>
                  <a:pt x="213" y="706"/>
                </a:lnTo>
                <a:lnTo>
                  <a:pt x="213" y="702"/>
                </a:lnTo>
                <a:lnTo>
                  <a:pt x="209" y="700"/>
                </a:lnTo>
                <a:lnTo>
                  <a:pt x="213" y="696"/>
                </a:lnTo>
                <a:lnTo>
                  <a:pt x="217" y="699"/>
                </a:lnTo>
                <a:lnTo>
                  <a:pt x="221" y="696"/>
                </a:lnTo>
                <a:lnTo>
                  <a:pt x="223" y="692"/>
                </a:lnTo>
                <a:lnTo>
                  <a:pt x="222" y="688"/>
                </a:lnTo>
                <a:lnTo>
                  <a:pt x="227" y="689"/>
                </a:lnTo>
                <a:lnTo>
                  <a:pt x="231" y="688"/>
                </a:lnTo>
                <a:lnTo>
                  <a:pt x="229" y="687"/>
                </a:lnTo>
                <a:lnTo>
                  <a:pt x="233" y="686"/>
                </a:lnTo>
                <a:lnTo>
                  <a:pt x="235" y="681"/>
                </a:lnTo>
                <a:lnTo>
                  <a:pt x="239" y="684"/>
                </a:lnTo>
                <a:lnTo>
                  <a:pt x="250" y="672"/>
                </a:lnTo>
                <a:lnTo>
                  <a:pt x="247" y="669"/>
                </a:lnTo>
                <a:lnTo>
                  <a:pt x="250" y="664"/>
                </a:lnTo>
                <a:lnTo>
                  <a:pt x="245" y="664"/>
                </a:lnTo>
                <a:lnTo>
                  <a:pt x="253" y="657"/>
                </a:lnTo>
                <a:lnTo>
                  <a:pt x="257" y="658"/>
                </a:lnTo>
                <a:lnTo>
                  <a:pt x="256" y="653"/>
                </a:lnTo>
                <a:lnTo>
                  <a:pt x="261" y="652"/>
                </a:lnTo>
                <a:lnTo>
                  <a:pt x="264" y="652"/>
                </a:lnTo>
                <a:lnTo>
                  <a:pt x="264" y="648"/>
                </a:lnTo>
                <a:lnTo>
                  <a:pt x="267" y="645"/>
                </a:lnTo>
                <a:lnTo>
                  <a:pt x="267" y="641"/>
                </a:lnTo>
                <a:lnTo>
                  <a:pt x="271" y="642"/>
                </a:lnTo>
                <a:lnTo>
                  <a:pt x="275" y="642"/>
                </a:lnTo>
                <a:lnTo>
                  <a:pt x="275" y="638"/>
                </a:lnTo>
                <a:lnTo>
                  <a:pt x="279" y="636"/>
                </a:lnTo>
                <a:lnTo>
                  <a:pt x="280" y="632"/>
                </a:lnTo>
                <a:lnTo>
                  <a:pt x="283" y="628"/>
                </a:lnTo>
                <a:lnTo>
                  <a:pt x="288" y="627"/>
                </a:lnTo>
                <a:lnTo>
                  <a:pt x="292" y="628"/>
                </a:lnTo>
                <a:lnTo>
                  <a:pt x="292" y="623"/>
                </a:lnTo>
                <a:lnTo>
                  <a:pt x="295" y="623"/>
                </a:lnTo>
                <a:lnTo>
                  <a:pt x="300" y="621"/>
                </a:lnTo>
                <a:lnTo>
                  <a:pt x="301" y="617"/>
                </a:lnTo>
                <a:lnTo>
                  <a:pt x="300" y="613"/>
                </a:lnTo>
                <a:lnTo>
                  <a:pt x="297" y="615"/>
                </a:lnTo>
                <a:lnTo>
                  <a:pt x="300" y="611"/>
                </a:lnTo>
                <a:lnTo>
                  <a:pt x="304" y="609"/>
                </a:lnTo>
                <a:lnTo>
                  <a:pt x="301" y="605"/>
                </a:lnTo>
                <a:lnTo>
                  <a:pt x="305" y="603"/>
                </a:lnTo>
                <a:lnTo>
                  <a:pt x="307" y="598"/>
                </a:lnTo>
                <a:lnTo>
                  <a:pt x="311" y="598"/>
                </a:lnTo>
                <a:lnTo>
                  <a:pt x="315" y="593"/>
                </a:lnTo>
                <a:lnTo>
                  <a:pt x="321" y="586"/>
                </a:lnTo>
                <a:lnTo>
                  <a:pt x="317" y="581"/>
                </a:lnTo>
                <a:lnTo>
                  <a:pt x="313" y="580"/>
                </a:lnTo>
                <a:lnTo>
                  <a:pt x="309" y="576"/>
                </a:lnTo>
                <a:lnTo>
                  <a:pt x="305" y="577"/>
                </a:lnTo>
                <a:lnTo>
                  <a:pt x="300" y="577"/>
                </a:lnTo>
                <a:lnTo>
                  <a:pt x="297" y="579"/>
                </a:lnTo>
                <a:lnTo>
                  <a:pt x="295" y="575"/>
                </a:lnTo>
                <a:lnTo>
                  <a:pt x="298" y="571"/>
                </a:lnTo>
                <a:lnTo>
                  <a:pt x="298" y="567"/>
                </a:lnTo>
                <a:lnTo>
                  <a:pt x="298" y="563"/>
                </a:lnTo>
                <a:lnTo>
                  <a:pt x="306" y="558"/>
                </a:lnTo>
                <a:lnTo>
                  <a:pt x="305" y="553"/>
                </a:lnTo>
                <a:lnTo>
                  <a:pt x="306" y="550"/>
                </a:lnTo>
                <a:lnTo>
                  <a:pt x="310" y="550"/>
                </a:lnTo>
                <a:lnTo>
                  <a:pt x="313" y="545"/>
                </a:lnTo>
                <a:lnTo>
                  <a:pt x="315" y="550"/>
                </a:lnTo>
                <a:lnTo>
                  <a:pt x="318" y="547"/>
                </a:lnTo>
                <a:lnTo>
                  <a:pt x="322" y="543"/>
                </a:lnTo>
                <a:lnTo>
                  <a:pt x="319" y="539"/>
                </a:lnTo>
                <a:lnTo>
                  <a:pt x="316" y="538"/>
                </a:lnTo>
                <a:lnTo>
                  <a:pt x="319" y="537"/>
                </a:lnTo>
                <a:lnTo>
                  <a:pt x="324" y="537"/>
                </a:lnTo>
                <a:lnTo>
                  <a:pt x="328" y="534"/>
                </a:lnTo>
                <a:lnTo>
                  <a:pt x="330" y="526"/>
                </a:lnTo>
                <a:lnTo>
                  <a:pt x="327" y="522"/>
                </a:lnTo>
                <a:lnTo>
                  <a:pt x="322" y="520"/>
                </a:lnTo>
                <a:lnTo>
                  <a:pt x="318" y="517"/>
                </a:lnTo>
                <a:lnTo>
                  <a:pt x="322" y="516"/>
                </a:lnTo>
                <a:lnTo>
                  <a:pt x="325" y="519"/>
                </a:lnTo>
                <a:lnTo>
                  <a:pt x="330" y="519"/>
                </a:lnTo>
                <a:lnTo>
                  <a:pt x="336" y="511"/>
                </a:lnTo>
                <a:lnTo>
                  <a:pt x="334" y="506"/>
                </a:lnTo>
                <a:lnTo>
                  <a:pt x="335" y="503"/>
                </a:lnTo>
                <a:lnTo>
                  <a:pt x="341" y="494"/>
                </a:lnTo>
                <a:lnTo>
                  <a:pt x="346" y="491"/>
                </a:lnTo>
                <a:lnTo>
                  <a:pt x="344" y="487"/>
                </a:lnTo>
                <a:lnTo>
                  <a:pt x="346" y="484"/>
                </a:lnTo>
                <a:lnTo>
                  <a:pt x="350" y="479"/>
                </a:lnTo>
                <a:lnTo>
                  <a:pt x="354" y="478"/>
                </a:lnTo>
                <a:lnTo>
                  <a:pt x="358" y="474"/>
                </a:lnTo>
                <a:lnTo>
                  <a:pt x="360" y="469"/>
                </a:lnTo>
                <a:lnTo>
                  <a:pt x="369" y="463"/>
                </a:lnTo>
                <a:lnTo>
                  <a:pt x="369" y="460"/>
                </a:lnTo>
                <a:lnTo>
                  <a:pt x="369" y="460"/>
                </a:lnTo>
                <a:lnTo>
                  <a:pt x="370" y="464"/>
                </a:lnTo>
                <a:lnTo>
                  <a:pt x="374" y="464"/>
                </a:lnTo>
                <a:lnTo>
                  <a:pt x="378" y="463"/>
                </a:lnTo>
                <a:lnTo>
                  <a:pt x="382" y="463"/>
                </a:lnTo>
                <a:lnTo>
                  <a:pt x="384" y="456"/>
                </a:lnTo>
                <a:lnTo>
                  <a:pt x="387" y="452"/>
                </a:lnTo>
                <a:lnTo>
                  <a:pt x="390" y="450"/>
                </a:lnTo>
                <a:lnTo>
                  <a:pt x="395" y="450"/>
                </a:lnTo>
                <a:lnTo>
                  <a:pt x="390" y="454"/>
                </a:lnTo>
                <a:lnTo>
                  <a:pt x="384" y="462"/>
                </a:lnTo>
                <a:lnTo>
                  <a:pt x="382" y="466"/>
                </a:lnTo>
                <a:lnTo>
                  <a:pt x="383" y="469"/>
                </a:lnTo>
                <a:lnTo>
                  <a:pt x="392" y="474"/>
                </a:lnTo>
                <a:lnTo>
                  <a:pt x="400" y="475"/>
                </a:lnTo>
                <a:lnTo>
                  <a:pt x="405" y="478"/>
                </a:lnTo>
                <a:lnTo>
                  <a:pt x="392" y="476"/>
                </a:lnTo>
                <a:lnTo>
                  <a:pt x="388" y="475"/>
                </a:lnTo>
                <a:lnTo>
                  <a:pt x="384" y="479"/>
                </a:lnTo>
                <a:lnTo>
                  <a:pt x="381" y="479"/>
                </a:lnTo>
                <a:lnTo>
                  <a:pt x="372" y="475"/>
                </a:lnTo>
                <a:lnTo>
                  <a:pt x="369" y="479"/>
                </a:lnTo>
                <a:lnTo>
                  <a:pt x="362" y="487"/>
                </a:lnTo>
                <a:lnTo>
                  <a:pt x="353" y="492"/>
                </a:lnTo>
                <a:lnTo>
                  <a:pt x="358" y="500"/>
                </a:lnTo>
                <a:lnTo>
                  <a:pt x="358" y="509"/>
                </a:lnTo>
                <a:lnTo>
                  <a:pt x="357" y="511"/>
                </a:lnTo>
                <a:lnTo>
                  <a:pt x="357" y="515"/>
                </a:lnTo>
                <a:lnTo>
                  <a:pt x="352" y="523"/>
                </a:lnTo>
                <a:lnTo>
                  <a:pt x="351" y="528"/>
                </a:lnTo>
                <a:lnTo>
                  <a:pt x="348" y="538"/>
                </a:lnTo>
                <a:lnTo>
                  <a:pt x="352" y="543"/>
                </a:lnTo>
                <a:lnTo>
                  <a:pt x="356" y="544"/>
                </a:lnTo>
                <a:lnTo>
                  <a:pt x="360" y="543"/>
                </a:lnTo>
                <a:lnTo>
                  <a:pt x="364" y="538"/>
                </a:lnTo>
                <a:lnTo>
                  <a:pt x="369" y="537"/>
                </a:lnTo>
                <a:lnTo>
                  <a:pt x="364" y="545"/>
                </a:lnTo>
                <a:lnTo>
                  <a:pt x="360" y="549"/>
                </a:lnTo>
                <a:lnTo>
                  <a:pt x="363" y="552"/>
                </a:lnTo>
                <a:lnTo>
                  <a:pt x="358" y="552"/>
                </a:lnTo>
                <a:lnTo>
                  <a:pt x="354" y="553"/>
                </a:lnTo>
                <a:lnTo>
                  <a:pt x="350" y="557"/>
                </a:lnTo>
                <a:lnTo>
                  <a:pt x="348" y="561"/>
                </a:lnTo>
                <a:lnTo>
                  <a:pt x="351" y="564"/>
                </a:lnTo>
                <a:lnTo>
                  <a:pt x="356" y="567"/>
                </a:lnTo>
                <a:lnTo>
                  <a:pt x="359" y="567"/>
                </a:lnTo>
                <a:lnTo>
                  <a:pt x="362" y="562"/>
                </a:lnTo>
                <a:lnTo>
                  <a:pt x="366" y="563"/>
                </a:lnTo>
                <a:lnTo>
                  <a:pt x="370" y="562"/>
                </a:lnTo>
                <a:lnTo>
                  <a:pt x="366" y="558"/>
                </a:lnTo>
                <a:lnTo>
                  <a:pt x="375" y="561"/>
                </a:lnTo>
                <a:lnTo>
                  <a:pt x="375" y="556"/>
                </a:lnTo>
                <a:lnTo>
                  <a:pt x="381" y="549"/>
                </a:lnTo>
                <a:lnTo>
                  <a:pt x="380" y="544"/>
                </a:lnTo>
                <a:lnTo>
                  <a:pt x="384" y="546"/>
                </a:lnTo>
                <a:lnTo>
                  <a:pt x="387" y="538"/>
                </a:lnTo>
                <a:lnTo>
                  <a:pt x="387" y="541"/>
                </a:lnTo>
                <a:lnTo>
                  <a:pt x="388" y="546"/>
                </a:lnTo>
                <a:lnTo>
                  <a:pt x="389" y="541"/>
                </a:lnTo>
                <a:lnTo>
                  <a:pt x="393" y="539"/>
                </a:lnTo>
                <a:lnTo>
                  <a:pt x="394" y="538"/>
                </a:lnTo>
                <a:lnTo>
                  <a:pt x="392" y="532"/>
                </a:lnTo>
                <a:lnTo>
                  <a:pt x="395" y="533"/>
                </a:lnTo>
                <a:lnTo>
                  <a:pt x="399" y="537"/>
                </a:lnTo>
                <a:lnTo>
                  <a:pt x="398" y="532"/>
                </a:lnTo>
                <a:lnTo>
                  <a:pt x="398" y="528"/>
                </a:lnTo>
                <a:lnTo>
                  <a:pt x="399" y="525"/>
                </a:lnTo>
                <a:lnTo>
                  <a:pt x="400" y="528"/>
                </a:lnTo>
                <a:lnTo>
                  <a:pt x="402" y="532"/>
                </a:lnTo>
                <a:lnTo>
                  <a:pt x="401" y="528"/>
                </a:lnTo>
                <a:lnTo>
                  <a:pt x="402" y="525"/>
                </a:lnTo>
                <a:lnTo>
                  <a:pt x="405" y="520"/>
                </a:lnTo>
                <a:lnTo>
                  <a:pt x="405" y="515"/>
                </a:lnTo>
                <a:lnTo>
                  <a:pt x="408" y="523"/>
                </a:lnTo>
                <a:lnTo>
                  <a:pt x="410" y="519"/>
                </a:lnTo>
                <a:lnTo>
                  <a:pt x="412" y="519"/>
                </a:lnTo>
                <a:lnTo>
                  <a:pt x="423" y="521"/>
                </a:lnTo>
                <a:lnTo>
                  <a:pt x="425" y="516"/>
                </a:lnTo>
                <a:lnTo>
                  <a:pt x="428" y="516"/>
                </a:lnTo>
                <a:lnTo>
                  <a:pt x="428" y="511"/>
                </a:lnTo>
                <a:lnTo>
                  <a:pt x="431" y="508"/>
                </a:lnTo>
                <a:lnTo>
                  <a:pt x="430" y="503"/>
                </a:lnTo>
                <a:lnTo>
                  <a:pt x="426" y="504"/>
                </a:lnTo>
                <a:lnTo>
                  <a:pt x="429" y="499"/>
                </a:lnTo>
                <a:lnTo>
                  <a:pt x="430" y="496"/>
                </a:lnTo>
                <a:lnTo>
                  <a:pt x="434" y="493"/>
                </a:lnTo>
                <a:lnTo>
                  <a:pt x="434" y="490"/>
                </a:lnTo>
                <a:lnTo>
                  <a:pt x="429" y="488"/>
                </a:lnTo>
                <a:lnTo>
                  <a:pt x="426" y="492"/>
                </a:lnTo>
                <a:lnTo>
                  <a:pt x="423" y="491"/>
                </a:lnTo>
                <a:lnTo>
                  <a:pt x="418" y="493"/>
                </a:lnTo>
                <a:lnTo>
                  <a:pt x="422" y="488"/>
                </a:lnTo>
                <a:lnTo>
                  <a:pt x="425" y="488"/>
                </a:lnTo>
                <a:lnTo>
                  <a:pt x="426" y="484"/>
                </a:lnTo>
                <a:lnTo>
                  <a:pt x="424" y="480"/>
                </a:lnTo>
                <a:lnTo>
                  <a:pt x="422" y="484"/>
                </a:lnTo>
                <a:lnTo>
                  <a:pt x="420" y="480"/>
                </a:lnTo>
                <a:lnTo>
                  <a:pt x="416" y="482"/>
                </a:lnTo>
                <a:lnTo>
                  <a:pt x="418" y="479"/>
                </a:lnTo>
                <a:lnTo>
                  <a:pt x="414" y="480"/>
                </a:lnTo>
                <a:lnTo>
                  <a:pt x="423" y="474"/>
                </a:lnTo>
                <a:lnTo>
                  <a:pt x="424" y="470"/>
                </a:lnTo>
                <a:lnTo>
                  <a:pt x="422" y="466"/>
                </a:lnTo>
                <a:lnTo>
                  <a:pt x="419" y="470"/>
                </a:lnTo>
                <a:lnTo>
                  <a:pt x="419" y="466"/>
                </a:lnTo>
                <a:lnTo>
                  <a:pt x="424" y="463"/>
                </a:lnTo>
                <a:lnTo>
                  <a:pt x="428" y="466"/>
                </a:lnTo>
                <a:lnTo>
                  <a:pt x="429" y="462"/>
                </a:lnTo>
                <a:lnTo>
                  <a:pt x="431" y="457"/>
                </a:lnTo>
                <a:lnTo>
                  <a:pt x="432" y="454"/>
                </a:lnTo>
                <a:lnTo>
                  <a:pt x="431" y="460"/>
                </a:lnTo>
                <a:lnTo>
                  <a:pt x="430" y="463"/>
                </a:lnTo>
                <a:lnTo>
                  <a:pt x="429" y="467"/>
                </a:lnTo>
                <a:lnTo>
                  <a:pt x="430" y="472"/>
                </a:lnTo>
                <a:lnTo>
                  <a:pt x="434" y="473"/>
                </a:lnTo>
                <a:lnTo>
                  <a:pt x="435" y="469"/>
                </a:lnTo>
                <a:lnTo>
                  <a:pt x="437" y="473"/>
                </a:lnTo>
                <a:lnTo>
                  <a:pt x="437" y="464"/>
                </a:lnTo>
                <a:lnTo>
                  <a:pt x="438" y="461"/>
                </a:lnTo>
                <a:lnTo>
                  <a:pt x="440" y="469"/>
                </a:lnTo>
                <a:lnTo>
                  <a:pt x="441" y="464"/>
                </a:lnTo>
                <a:lnTo>
                  <a:pt x="444" y="468"/>
                </a:lnTo>
                <a:lnTo>
                  <a:pt x="446" y="464"/>
                </a:lnTo>
                <a:lnTo>
                  <a:pt x="449" y="464"/>
                </a:lnTo>
                <a:lnTo>
                  <a:pt x="454" y="463"/>
                </a:lnTo>
                <a:lnTo>
                  <a:pt x="459" y="456"/>
                </a:lnTo>
                <a:lnTo>
                  <a:pt x="462" y="455"/>
                </a:lnTo>
                <a:lnTo>
                  <a:pt x="466" y="456"/>
                </a:lnTo>
                <a:lnTo>
                  <a:pt x="459" y="458"/>
                </a:lnTo>
                <a:lnTo>
                  <a:pt x="458" y="462"/>
                </a:lnTo>
                <a:lnTo>
                  <a:pt x="458" y="467"/>
                </a:lnTo>
                <a:lnTo>
                  <a:pt x="462" y="468"/>
                </a:lnTo>
                <a:lnTo>
                  <a:pt x="466" y="469"/>
                </a:lnTo>
                <a:lnTo>
                  <a:pt x="468" y="466"/>
                </a:lnTo>
                <a:lnTo>
                  <a:pt x="473" y="467"/>
                </a:lnTo>
                <a:lnTo>
                  <a:pt x="464" y="472"/>
                </a:lnTo>
                <a:lnTo>
                  <a:pt x="462" y="476"/>
                </a:lnTo>
                <a:lnTo>
                  <a:pt x="466" y="475"/>
                </a:lnTo>
                <a:lnTo>
                  <a:pt x="475" y="468"/>
                </a:lnTo>
                <a:lnTo>
                  <a:pt x="472" y="476"/>
                </a:lnTo>
                <a:lnTo>
                  <a:pt x="476" y="474"/>
                </a:lnTo>
                <a:lnTo>
                  <a:pt x="481" y="475"/>
                </a:lnTo>
                <a:lnTo>
                  <a:pt x="484" y="475"/>
                </a:lnTo>
                <a:lnTo>
                  <a:pt x="483" y="479"/>
                </a:lnTo>
                <a:lnTo>
                  <a:pt x="483" y="482"/>
                </a:lnTo>
                <a:lnTo>
                  <a:pt x="487" y="482"/>
                </a:lnTo>
                <a:lnTo>
                  <a:pt x="490" y="484"/>
                </a:lnTo>
                <a:lnTo>
                  <a:pt x="495" y="485"/>
                </a:lnTo>
                <a:lnTo>
                  <a:pt x="499" y="481"/>
                </a:lnTo>
                <a:lnTo>
                  <a:pt x="500" y="478"/>
                </a:lnTo>
                <a:lnTo>
                  <a:pt x="502" y="473"/>
                </a:lnTo>
                <a:lnTo>
                  <a:pt x="503" y="469"/>
                </a:lnTo>
                <a:lnTo>
                  <a:pt x="507" y="464"/>
                </a:lnTo>
                <a:lnTo>
                  <a:pt x="505" y="469"/>
                </a:lnTo>
                <a:lnTo>
                  <a:pt x="505" y="473"/>
                </a:lnTo>
                <a:lnTo>
                  <a:pt x="506" y="478"/>
                </a:lnTo>
                <a:lnTo>
                  <a:pt x="503" y="481"/>
                </a:lnTo>
                <a:lnTo>
                  <a:pt x="507" y="485"/>
                </a:lnTo>
                <a:lnTo>
                  <a:pt x="511" y="487"/>
                </a:lnTo>
                <a:lnTo>
                  <a:pt x="519" y="487"/>
                </a:lnTo>
                <a:lnTo>
                  <a:pt x="524" y="490"/>
                </a:lnTo>
                <a:lnTo>
                  <a:pt x="526" y="493"/>
                </a:lnTo>
                <a:lnTo>
                  <a:pt x="530" y="494"/>
                </a:lnTo>
                <a:lnTo>
                  <a:pt x="532" y="493"/>
                </a:lnTo>
                <a:lnTo>
                  <a:pt x="536" y="491"/>
                </a:lnTo>
                <a:lnTo>
                  <a:pt x="549" y="486"/>
                </a:lnTo>
                <a:lnTo>
                  <a:pt x="557" y="482"/>
                </a:lnTo>
                <a:lnTo>
                  <a:pt x="578" y="481"/>
                </a:lnTo>
                <a:lnTo>
                  <a:pt x="581" y="482"/>
                </a:lnTo>
                <a:lnTo>
                  <a:pt x="587" y="478"/>
                </a:lnTo>
                <a:lnTo>
                  <a:pt x="586" y="474"/>
                </a:lnTo>
                <a:lnTo>
                  <a:pt x="591" y="478"/>
                </a:lnTo>
                <a:lnTo>
                  <a:pt x="591" y="481"/>
                </a:lnTo>
                <a:lnTo>
                  <a:pt x="590" y="485"/>
                </a:lnTo>
                <a:lnTo>
                  <a:pt x="602" y="486"/>
                </a:lnTo>
                <a:lnTo>
                  <a:pt x="614" y="486"/>
                </a:lnTo>
                <a:lnTo>
                  <a:pt x="619" y="484"/>
                </a:lnTo>
                <a:lnTo>
                  <a:pt x="626" y="474"/>
                </a:lnTo>
                <a:lnTo>
                  <a:pt x="628" y="467"/>
                </a:lnTo>
                <a:lnTo>
                  <a:pt x="632" y="466"/>
                </a:lnTo>
                <a:lnTo>
                  <a:pt x="638" y="469"/>
                </a:lnTo>
                <a:lnTo>
                  <a:pt x="642" y="469"/>
                </a:lnTo>
                <a:lnTo>
                  <a:pt x="645" y="470"/>
                </a:lnTo>
                <a:lnTo>
                  <a:pt x="642" y="470"/>
                </a:lnTo>
                <a:lnTo>
                  <a:pt x="637" y="472"/>
                </a:lnTo>
                <a:lnTo>
                  <a:pt x="638" y="476"/>
                </a:lnTo>
                <a:lnTo>
                  <a:pt x="640" y="480"/>
                </a:lnTo>
                <a:lnTo>
                  <a:pt x="638" y="476"/>
                </a:lnTo>
                <a:lnTo>
                  <a:pt x="637" y="472"/>
                </a:lnTo>
                <a:lnTo>
                  <a:pt x="634" y="468"/>
                </a:lnTo>
                <a:lnTo>
                  <a:pt x="630" y="469"/>
                </a:lnTo>
                <a:lnTo>
                  <a:pt x="631" y="474"/>
                </a:lnTo>
                <a:lnTo>
                  <a:pt x="634" y="478"/>
                </a:lnTo>
                <a:lnTo>
                  <a:pt x="634" y="482"/>
                </a:lnTo>
                <a:lnTo>
                  <a:pt x="633" y="486"/>
                </a:lnTo>
                <a:lnTo>
                  <a:pt x="630" y="488"/>
                </a:lnTo>
                <a:lnTo>
                  <a:pt x="637" y="491"/>
                </a:lnTo>
                <a:lnTo>
                  <a:pt x="642" y="493"/>
                </a:lnTo>
                <a:lnTo>
                  <a:pt x="645" y="493"/>
                </a:lnTo>
                <a:lnTo>
                  <a:pt x="650" y="494"/>
                </a:lnTo>
                <a:lnTo>
                  <a:pt x="654" y="494"/>
                </a:lnTo>
                <a:lnTo>
                  <a:pt x="662" y="497"/>
                </a:lnTo>
                <a:lnTo>
                  <a:pt x="667" y="494"/>
                </a:lnTo>
                <a:lnTo>
                  <a:pt x="666" y="498"/>
                </a:lnTo>
                <a:lnTo>
                  <a:pt x="670" y="498"/>
                </a:lnTo>
                <a:lnTo>
                  <a:pt x="674" y="499"/>
                </a:lnTo>
                <a:lnTo>
                  <a:pt x="682" y="504"/>
                </a:lnTo>
                <a:lnTo>
                  <a:pt x="685" y="509"/>
                </a:lnTo>
                <a:lnTo>
                  <a:pt x="693" y="513"/>
                </a:lnTo>
                <a:lnTo>
                  <a:pt x="697" y="510"/>
                </a:lnTo>
                <a:lnTo>
                  <a:pt x="693" y="515"/>
                </a:lnTo>
                <a:lnTo>
                  <a:pt x="706" y="519"/>
                </a:lnTo>
                <a:lnTo>
                  <a:pt x="714" y="519"/>
                </a:lnTo>
                <a:lnTo>
                  <a:pt x="718" y="521"/>
                </a:lnTo>
                <a:lnTo>
                  <a:pt x="722" y="523"/>
                </a:lnTo>
                <a:lnTo>
                  <a:pt x="724" y="521"/>
                </a:lnTo>
                <a:lnTo>
                  <a:pt x="724" y="516"/>
                </a:lnTo>
                <a:lnTo>
                  <a:pt x="722" y="513"/>
                </a:lnTo>
                <a:lnTo>
                  <a:pt x="730" y="516"/>
                </a:lnTo>
                <a:lnTo>
                  <a:pt x="734" y="511"/>
                </a:lnTo>
                <a:lnTo>
                  <a:pt x="732" y="508"/>
                </a:lnTo>
                <a:lnTo>
                  <a:pt x="729" y="503"/>
                </a:lnTo>
                <a:lnTo>
                  <a:pt x="724" y="500"/>
                </a:lnTo>
                <a:lnTo>
                  <a:pt x="721" y="503"/>
                </a:lnTo>
                <a:lnTo>
                  <a:pt x="721" y="499"/>
                </a:lnTo>
                <a:lnTo>
                  <a:pt x="717" y="499"/>
                </a:lnTo>
                <a:lnTo>
                  <a:pt x="715" y="496"/>
                </a:lnTo>
                <a:lnTo>
                  <a:pt x="706" y="496"/>
                </a:lnTo>
                <a:lnTo>
                  <a:pt x="703" y="498"/>
                </a:lnTo>
                <a:lnTo>
                  <a:pt x="705" y="493"/>
                </a:lnTo>
                <a:lnTo>
                  <a:pt x="702" y="490"/>
                </a:lnTo>
                <a:lnTo>
                  <a:pt x="706" y="492"/>
                </a:lnTo>
                <a:lnTo>
                  <a:pt x="710" y="490"/>
                </a:lnTo>
                <a:lnTo>
                  <a:pt x="714" y="491"/>
                </a:lnTo>
                <a:lnTo>
                  <a:pt x="717" y="494"/>
                </a:lnTo>
                <a:lnTo>
                  <a:pt x="721" y="496"/>
                </a:lnTo>
                <a:lnTo>
                  <a:pt x="726" y="494"/>
                </a:lnTo>
                <a:lnTo>
                  <a:pt x="724" y="490"/>
                </a:lnTo>
                <a:lnTo>
                  <a:pt x="723" y="486"/>
                </a:lnTo>
                <a:lnTo>
                  <a:pt x="732" y="486"/>
                </a:lnTo>
                <a:lnTo>
                  <a:pt x="727" y="490"/>
                </a:lnTo>
                <a:lnTo>
                  <a:pt x="729" y="494"/>
                </a:lnTo>
                <a:lnTo>
                  <a:pt x="736" y="503"/>
                </a:lnTo>
                <a:lnTo>
                  <a:pt x="735" y="506"/>
                </a:lnTo>
                <a:lnTo>
                  <a:pt x="739" y="509"/>
                </a:lnTo>
                <a:lnTo>
                  <a:pt x="742" y="505"/>
                </a:lnTo>
                <a:lnTo>
                  <a:pt x="747" y="504"/>
                </a:lnTo>
                <a:lnTo>
                  <a:pt x="750" y="508"/>
                </a:lnTo>
                <a:lnTo>
                  <a:pt x="755" y="510"/>
                </a:lnTo>
                <a:lnTo>
                  <a:pt x="758" y="509"/>
                </a:lnTo>
                <a:lnTo>
                  <a:pt x="758" y="505"/>
                </a:lnTo>
                <a:lnTo>
                  <a:pt x="752" y="497"/>
                </a:lnTo>
                <a:lnTo>
                  <a:pt x="750" y="492"/>
                </a:lnTo>
                <a:lnTo>
                  <a:pt x="751" y="493"/>
                </a:lnTo>
                <a:lnTo>
                  <a:pt x="747" y="490"/>
                </a:lnTo>
                <a:lnTo>
                  <a:pt x="739" y="478"/>
                </a:lnTo>
                <a:lnTo>
                  <a:pt x="736" y="473"/>
                </a:lnTo>
                <a:lnTo>
                  <a:pt x="734" y="469"/>
                </a:lnTo>
                <a:lnTo>
                  <a:pt x="739" y="472"/>
                </a:lnTo>
                <a:lnTo>
                  <a:pt x="734" y="468"/>
                </a:lnTo>
                <a:lnTo>
                  <a:pt x="730" y="466"/>
                </a:lnTo>
                <a:lnTo>
                  <a:pt x="732" y="466"/>
                </a:lnTo>
                <a:lnTo>
                  <a:pt x="732" y="457"/>
                </a:lnTo>
                <a:lnTo>
                  <a:pt x="734" y="464"/>
                </a:lnTo>
                <a:lnTo>
                  <a:pt x="738" y="468"/>
                </a:lnTo>
                <a:lnTo>
                  <a:pt x="744" y="476"/>
                </a:lnTo>
                <a:lnTo>
                  <a:pt x="746" y="480"/>
                </a:lnTo>
                <a:lnTo>
                  <a:pt x="748" y="485"/>
                </a:lnTo>
                <a:lnTo>
                  <a:pt x="753" y="485"/>
                </a:lnTo>
                <a:lnTo>
                  <a:pt x="753" y="488"/>
                </a:lnTo>
                <a:lnTo>
                  <a:pt x="762" y="496"/>
                </a:lnTo>
                <a:lnTo>
                  <a:pt x="764" y="499"/>
                </a:lnTo>
                <a:lnTo>
                  <a:pt x="768" y="499"/>
                </a:lnTo>
                <a:lnTo>
                  <a:pt x="769" y="499"/>
                </a:lnTo>
                <a:lnTo>
                  <a:pt x="770" y="499"/>
                </a:lnTo>
                <a:lnTo>
                  <a:pt x="773" y="499"/>
                </a:lnTo>
                <a:lnTo>
                  <a:pt x="776" y="500"/>
                </a:lnTo>
                <a:lnTo>
                  <a:pt x="781" y="498"/>
                </a:lnTo>
                <a:lnTo>
                  <a:pt x="780" y="486"/>
                </a:lnTo>
                <a:lnTo>
                  <a:pt x="783" y="484"/>
                </a:lnTo>
                <a:lnTo>
                  <a:pt x="780" y="487"/>
                </a:lnTo>
                <a:lnTo>
                  <a:pt x="781" y="491"/>
                </a:lnTo>
                <a:lnTo>
                  <a:pt x="782" y="494"/>
                </a:lnTo>
                <a:lnTo>
                  <a:pt x="782" y="499"/>
                </a:lnTo>
                <a:lnTo>
                  <a:pt x="783" y="503"/>
                </a:lnTo>
                <a:lnTo>
                  <a:pt x="787" y="508"/>
                </a:lnTo>
                <a:lnTo>
                  <a:pt x="791" y="508"/>
                </a:lnTo>
                <a:lnTo>
                  <a:pt x="791" y="504"/>
                </a:lnTo>
                <a:lnTo>
                  <a:pt x="792" y="499"/>
                </a:lnTo>
                <a:lnTo>
                  <a:pt x="792" y="508"/>
                </a:lnTo>
                <a:lnTo>
                  <a:pt x="794" y="513"/>
                </a:lnTo>
                <a:lnTo>
                  <a:pt x="799" y="513"/>
                </a:lnTo>
                <a:lnTo>
                  <a:pt x="799" y="508"/>
                </a:lnTo>
                <a:lnTo>
                  <a:pt x="807" y="506"/>
                </a:lnTo>
                <a:lnTo>
                  <a:pt x="799" y="509"/>
                </a:lnTo>
                <a:lnTo>
                  <a:pt x="801" y="513"/>
                </a:lnTo>
                <a:lnTo>
                  <a:pt x="805" y="516"/>
                </a:lnTo>
                <a:lnTo>
                  <a:pt x="810" y="517"/>
                </a:lnTo>
                <a:lnTo>
                  <a:pt x="813" y="517"/>
                </a:lnTo>
                <a:lnTo>
                  <a:pt x="817" y="521"/>
                </a:lnTo>
                <a:lnTo>
                  <a:pt x="810" y="519"/>
                </a:lnTo>
                <a:lnTo>
                  <a:pt x="801" y="519"/>
                </a:lnTo>
                <a:lnTo>
                  <a:pt x="804" y="523"/>
                </a:lnTo>
                <a:lnTo>
                  <a:pt x="807" y="525"/>
                </a:lnTo>
                <a:lnTo>
                  <a:pt x="810" y="528"/>
                </a:lnTo>
                <a:lnTo>
                  <a:pt x="813" y="528"/>
                </a:lnTo>
                <a:lnTo>
                  <a:pt x="812" y="532"/>
                </a:lnTo>
                <a:lnTo>
                  <a:pt x="821" y="531"/>
                </a:lnTo>
                <a:lnTo>
                  <a:pt x="817" y="534"/>
                </a:lnTo>
                <a:lnTo>
                  <a:pt x="812" y="537"/>
                </a:lnTo>
                <a:lnTo>
                  <a:pt x="813" y="540"/>
                </a:lnTo>
                <a:lnTo>
                  <a:pt x="817" y="541"/>
                </a:lnTo>
                <a:lnTo>
                  <a:pt x="821" y="538"/>
                </a:lnTo>
                <a:lnTo>
                  <a:pt x="825" y="540"/>
                </a:lnTo>
                <a:lnTo>
                  <a:pt x="829" y="541"/>
                </a:lnTo>
                <a:lnTo>
                  <a:pt x="833" y="537"/>
                </a:lnTo>
                <a:lnTo>
                  <a:pt x="835" y="541"/>
                </a:lnTo>
                <a:lnTo>
                  <a:pt x="835" y="545"/>
                </a:lnTo>
                <a:lnTo>
                  <a:pt x="839" y="547"/>
                </a:lnTo>
                <a:lnTo>
                  <a:pt x="843" y="549"/>
                </a:lnTo>
                <a:lnTo>
                  <a:pt x="847" y="546"/>
                </a:lnTo>
                <a:lnTo>
                  <a:pt x="846" y="550"/>
                </a:lnTo>
                <a:lnTo>
                  <a:pt x="848" y="555"/>
                </a:lnTo>
                <a:lnTo>
                  <a:pt x="852" y="551"/>
                </a:lnTo>
                <a:lnTo>
                  <a:pt x="854" y="557"/>
                </a:lnTo>
                <a:lnTo>
                  <a:pt x="858" y="558"/>
                </a:lnTo>
                <a:lnTo>
                  <a:pt x="863" y="561"/>
                </a:lnTo>
                <a:lnTo>
                  <a:pt x="866" y="561"/>
                </a:lnTo>
                <a:lnTo>
                  <a:pt x="870" y="564"/>
                </a:lnTo>
                <a:lnTo>
                  <a:pt x="875" y="563"/>
                </a:lnTo>
                <a:lnTo>
                  <a:pt x="877" y="564"/>
                </a:lnTo>
                <a:lnTo>
                  <a:pt x="873" y="565"/>
                </a:lnTo>
                <a:lnTo>
                  <a:pt x="870" y="569"/>
                </a:lnTo>
                <a:lnTo>
                  <a:pt x="872" y="574"/>
                </a:lnTo>
                <a:lnTo>
                  <a:pt x="873" y="581"/>
                </a:lnTo>
                <a:lnTo>
                  <a:pt x="873" y="586"/>
                </a:lnTo>
                <a:lnTo>
                  <a:pt x="871" y="589"/>
                </a:lnTo>
                <a:lnTo>
                  <a:pt x="875" y="593"/>
                </a:lnTo>
                <a:lnTo>
                  <a:pt x="878" y="595"/>
                </a:lnTo>
                <a:lnTo>
                  <a:pt x="883" y="594"/>
                </a:lnTo>
                <a:lnTo>
                  <a:pt x="878" y="589"/>
                </a:lnTo>
                <a:lnTo>
                  <a:pt x="883" y="591"/>
                </a:lnTo>
                <a:lnTo>
                  <a:pt x="882" y="583"/>
                </a:lnTo>
                <a:lnTo>
                  <a:pt x="878" y="579"/>
                </a:lnTo>
                <a:lnTo>
                  <a:pt x="885" y="571"/>
                </a:lnTo>
                <a:lnTo>
                  <a:pt x="889" y="569"/>
                </a:lnTo>
                <a:lnTo>
                  <a:pt x="893" y="562"/>
                </a:lnTo>
                <a:lnTo>
                  <a:pt x="893" y="565"/>
                </a:lnTo>
                <a:lnTo>
                  <a:pt x="894" y="569"/>
                </a:lnTo>
                <a:lnTo>
                  <a:pt x="902" y="575"/>
                </a:lnTo>
                <a:lnTo>
                  <a:pt x="906" y="579"/>
                </a:lnTo>
                <a:lnTo>
                  <a:pt x="910" y="587"/>
                </a:lnTo>
                <a:lnTo>
                  <a:pt x="912" y="591"/>
                </a:lnTo>
                <a:lnTo>
                  <a:pt x="916" y="592"/>
                </a:lnTo>
                <a:lnTo>
                  <a:pt x="912" y="594"/>
                </a:lnTo>
                <a:lnTo>
                  <a:pt x="911" y="598"/>
                </a:lnTo>
                <a:lnTo>
                  <a:pt x="912" y="603"/>
                </a:lnTo>
                <a:lnTo>
                  <a:pt x="916" y="603"/>
                </a:lnTo>
                <a:lnTo>
                  <a:pt x="920" y="600"/>
                </a:lnTo>
                <a:lnTo>
                  <a:pt x="920" y="597"/>
                </a:lnTo>
                <a:lnTo>
                  <a:pt x="923" y="588"/>
                </a:lnTo>
                <a:lnTo>
                  <a:pt x="922" y="597"/>
                </a:lnTo>
                <a:lnTo>
                  <a:pt x="922" y="600"/>
                </a:lnTo>
                <a:lnTo>
                  <a:pt x="917" y="603"/>
                </a:lnTo>
                <a:lnTo>
                  <a:pt x="916" y="606"/>
                </a:lnTo>
                <a:lnTo>
                  <a:pt x="922" y="615"/>
                </a:lnTo>
                <a:lnTo>
                  <a:pt x="925" y="613"/>
                </a:lnTo>
                <a:lnTo>
                  <a:pt x="923" y="606"/>
                </a:lnTo>
                <a:lnTo>
                  <a:pt x="929" y="613"/>
                </a:lnTo>
                <a:lnTo>
                  <a:pt x="929" y="612"/>
                </a:lnTo>
                <a:lnTo>
                  <a:pt x="931" y="609"/>
                </a:lnTo>
                <a:lnTo>
                  <a:pt x="934" y="604"/>
                </a:lnTo>
                <a:lnTo>
                  <a:pt x="934" y="600"/>
                </a:lnTo>
                <a:lnTo>
                  <a:pt x="934" y="588"/>
                </a:lnTo>
                <a:lnTo>
                  <a:pt x="935" y="585"/>
                </a:lnTo>
                <a:close/>
              </a:path>
            </a:pathLst>
          </a:custGeom>
          <a:solidFill>
            <a:srgbClr val="99866B"/>
          </a:solidFill>
          <a:ln w="6350"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5" name="Freeform 24">
            <a:extLst>
              <a:ext uri="{FF2B5EF4-FFF2-40B4-BE49-F238E27FC236}">
                <a16:creationId xmlns:a16="http://schemas.microsoft.com/office/drawing/2014/main" id="{E935C598-CA3A-97A4-F28A-B42571ED0E2A}"/>
              </a:ext>
            </a:extLst>
          </p:cNvPr>
          <p:cNvSpPr>
            <a:spLocks noChangeAspect="1" noEditPoints="1"/>
          </p:cNvSpPr>
          <p:nvPr/>
        </p:nvSpPr>
        <p:spPr bwMode="auto">
          <a:xfrm>
            <a:off x="7407759" y="2546880"/>
            <a:ext cx="274320" cy="200453"/>
          </a:xfrm>
          <a:custGeom>
            <a:avLst/>
            <a:gdLst>
              <a:gd name="T0" fmla="*/ 452 w 579"/>
              <a:gd name="T1" fmla="*/ 404 h 431"/>
              <a:gd name="T2" fmla="*/ 452 w 579"/>
              <a:gd name="T3" fmla="*/ 379 h 431"/>
              <a:gd name="T4" fmla="*/ 463 w 579"/>
              <a:gd name="T5" fmla="*/ 358 h 431"/>
              <a:gd name="T6" fmla="*/ 443 w 579"/>
              <a:gd name="T7" fmla="*/ 279 h 431"/>
              <a:gd name="T8" fmla="*/ 441 w 579"/>
              <a:gd name="T9" fmla="*/ 205 h 431"/>
              <a:gd name="T10" fmla="*/ 418 w 579"/>
              <a:gd name="T11" fmla="*/ 130 h 431"/>
              <a:gd name="T12" fmla="*/ 413 w 579"/>
              <a:gd name="T13" fmla="*/ 120 h 431"/>
              <a:gd name="T14" fmla="*/ 402 w 579"/>
              <a:gd name="T15" fmla="*/ 89 h 431"/>
              <a:gd name="T16" fmla="*/ 404 w 579"/>
              <a:gd name="T17" fmla="*/ 67 h 431"/>
              <a:gd name="T18" fmla="*/ 399 w 579"/>
              <a:gd name="T19" fmla="*/ 47 h 431"/>
              <a:gd name="T20" fmla="*/ 391 w 579"/>
              <a:gd name="T21" fmla="*/ 20 h 431"/>
              <a:gd name="T22" fmla="*/ 386 w 579"/>
              <a:gd name="T23" fmla="*/ 2 h 431"/>
              <a:gd name="T24" fmla="*/ 293 w 579"/>
              <a:gd name="T25" fmla="*/ 23 h 431"/>
              <a:gd name="T26" fmla="*/ 252 w 579"/>
              <a:gd name="T27" fmla="*/ 53 h 431"/>
              <a:gd name="T28" fmla="*/ 223 w 579"/>
              <a:gd name="T29" fmla="*/ 107 h 431"/>
              <a:gd name="T30" fmla="*/ 203 w 579"/>
              <a:gd name="T31" fmla="*/ 128 h 431"/>
              <a:gd name="T32" fmla="*/ 209 w 579"/>
              <a:gd name="T33" fmla="*/ 143 h 431"/>
              <a:gd name="T34" fmla="*/ 215 w 579"/>
              <a:gd name="T35" fmla="*/ 142 h 431"/>
              <a:gd name="T36" fmla="*/ 218 w 579"/>
              <a:gd name="T37" fmla="*/ 150 h 431"/>
              <a:gd name="T38" fmla="*/ 219 w 579"/>
              <a:gd name="T39" fmla="*/ 169 h 431"/>
              <a:gd name="T40" fmla="*/ 218 w 579"/>
              <a:gd name="T41" fmla="*/ 188 h 431"/>
              <a:gd name="T42" fmla="*/ 196 w 579"/>
              <a:gd name="T43" fmla="*/ 201 h 431"/>
              <a:gd name="T44" fmla="*/ 182 w 579"/>
              <a:gd name="T45" fmla="*/ 218 h 431"/>
              <a:gd name="T46" fmla="*/ 160 w 579"/>
              <a:gd name="T47" fmla="*/ 223 h 431"/>
              <a:gd name="T48" fmla="*/ 119 w 579"/>
              <a:gd name="T49" fmla="*/ 226 h 431"/>
              <a:gd name="T50" fmla="*/ 57 w 579"/>
              <a:gd name="T51" fmla="*/ 238 h 431"/>
              <a:gd name="T52" fmla="*/ 38 w 579"/>
              <a:gd name="T53" fmla="*/ 247 h 431"/>
              <a:gd name="T54" fmla="*/ 35 w 579"/>
              <a:gd name="T55" fmla="*/ 262 h 431"/>
              <a:gd name="T56" fmla="*/ 48 w 579"/>
              <a:gd name="T57" fmla="*/ 272 h 431"/>
              <a:gd name="T58" fmla="*/ 53 w 579"/>
              <a:gd name="T59" fmla="*/ 296 h 431"/>
              <a:gd name="T60" fmla="*/ 34 w 579"/>
              <a:gd name="T61" fmla="*/ 320 h 431"/>
              <a:gd name="T62" fmla="*/ 3 w 579"/>
              <a:gd name="T63" fmla="*/ 356 h 431"/>
              <a:gd name="T64" fmla="*/ 4 w 579"/>
              <a:gd name="T65" fmla="*/ 383 h 431"/>
              <a:gd name="T66" fmla="*/ 251 w 579"/>
              <a:gd name="T67" fmla="*/ 334 h 431"/>
              <a:gd name="T68" fmla="*/ 324 w 579"/>
              <a:gd name="T69" fmla="*/ 323 h 431"/>
              <a:gd name="T70" fmla="*/ 339 w 579"/>
              <a:gd name="T71" fmla="*/ 333 h 431"/>
              <a:gd name="T72" fmla="*/ 352 w 579"/>
              <a:gd name="T73" fmla="*/ 358 h 431"/>
              <a:gd name="T74" fmla="*/ 376 w 579"/>
              <a:gd name="T75" fmla="*/ 368 h 431"/>
              <a:gd name="T76" fmla="*/ 437 w 579"/>
              <a:gd name="T77" fmla="*/ 376 h 431"/>
              <a:gd name="T78" fmla="*/ 431 w 579"/>
              <a:gd name="T79" fmla="*/ 362 h 431"/>
              <a:gd name="T80" fmla="*/ 441 w 579"/>
              <a:gd name="T81" fmla="*/ 381 h 431"/>
              <a:gd name="T82" fmla="*/ 443 w 579"/>
              <a:gd name="T83" fmla="*/ 414 h 431"/>
              <a:gd name="T84" fmla="*/ 565 w 579"/>
              <a:gd name="T85" fmla="*/ 354 h 431"/>
              <a:gd name="T86" fmla="*/ 544 w 579"/>
              <a:gd name="T87" fmla="*/ 372 h 431"/>
              <a:gd name="T88" fmla="*/ 539 w 579"/>
              <a:gd name="T89" fmla="*/ 368 h 431"/>
              <a:gd name="T90" fmla="*/ 551 w 579"/>
              <a:gd name="T91" fmla="*/ 346 h 431"/>
              <a:gd name="T92" fmla="*/ 501 w 579"/>
              <a:gd name="T93" fmla="*/ 377 h 431"/>
              <a:gd name="T94" fmla="*/ 486 w 579"/>
              <a:gd name="T95" fmla="*/ 385 h 431"/>
              <a:gd name="T96" fmla="*/ 462 w 579"/>
              <a:gd name="T97" fmla="*/ 396 h 431"/>
              <a:gd name="T98" fmla="*/ 454 w 579"/>
              <a:gd name="T99" fmla="*/ 407 h 431"/>
              <a:gd name="T100" fmla="*/ 440 w 579"/>
              <a:gd name="T101" fmla="*/ 427 h 431"/>
              <a:gd name="T102" fmla="*/ 448 w 579"/>
              <a:gd name="T103" fmla="*/ 431 h 431"/>
              <a:gd name="T104" fmla="*/ 486 w 579"/>
              <a:gd name="T105" fmla="*/ 413 h 431"/>
              <a:gd name="T106" fmla="*/ 512 w 579"/>
              <a:gd name="T107" fmla="*/ 396 h 431"/>
              <a:gd name="T108" fmla="*/ 532 w 579"/>
              <a:gd name="T109" fmla="*/ 388 h 431"/>
              <a:gd name="T110" fmla="*/ 552 w 579"/>
              <a:gd name="T111" fmla="*/ 373 h 431"/>
              <a:gd name="T112" fmla="*/ 579 w 579"/>
              <a:gd name="T113" fmla="*/ 34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431">
                <a:moveTo>
                  <a:pt x="443" y="414"/>
                </a:moveTo>
                <a:lnTo>
                  <a:pt x="445" y="407"/>
                </a:lnTo>
                <a:lnTo>
                  <a:pt x="452" y="404"/>
                </a:lnTo>
                <a:lnTo>
                  <a:pt x="452" y="398"/>
                </a:lnTo>
                <a:lnTo>
                  <a:pt x="459" y="384"/>
                </a:lnTo>
                <a:lnTo>
                  <a:pt x="452" y="379"/>
                </a:lnTo>
                <a:lnTo>
                  <a:pt x="452" y="376"/>
                </a:lnTo>
                <a:lnTo>
                  <a:pt x="463" y="365"/>
                </a:lnTo>
                <a:lnTo>
                  <a:pt x="463" y="358"/>
                </a:lnTo>
                <a:lnTo>
                  <a:pt x="459" y="352"/>
                </a:lnTo>
                <a:lnTo>
                  <a:pt x="445" y="281"/>
                </a:lnTo>
                <a:lnTo>
                  <a:pt x="443" y="279"/>
                </a:lnTo>
                <a:lnTo>
                  <a:pt x="444" y="218"/>
                </a:lnTo>
                <a:lnTo>
                  <a:pt x="445" y="212"/>
                </a:lnTo>
                <a:lnTo>
                  <a:pt x="441" y="205"/>
                </a:lnTo>
                <a:lnTo>
                  <a:pt x="441" y="201"/>
                </a:lnTo>
                <a:lnTo>
                  <a:pt x="428" y="138"/>
                </a:lnTo>
                <a:lnTo>
                  <a:pt x="418" y="130"/>
                </a:lnTo>
                <a:lnTo>
                  <a:pt x="416" y="136"/>
                </a:lnTo>
                <a:lnTo>
                  <a:pt x="412" y="131"/>
                </a:lnTo>
                <a:lnTo>
                  <a:pt x="413" y="120"/>
                </a:lnTo>
                <a:lnTo>
                  <a:pt x="410" y="107"/>
                </a:lnTo>
                <a:lnTo>
                  <a:pt x="406" y="101"/>
                </a:lnTo>
                <a:lnTo>
                  <a:pt x="402" y="89"/>
                </a:lnTo>
                <a:lnTo>
                  <a:pt x="402" y="76"/>
                </a:lnTo>
                <a:lnTo>
                  <a:pt x="405" y="73"/>
                </a:lnTo>
                <a:lnTo>
                  <a:pt x="404" y="67"/>
                </a:lnTo>
                <a:lnTo>
                  <a:pt x="401" y="61"/>
                </a:lnTo>
                <a:lnTo>
                  <a:pt x="402" y="54"/>
                </a:lnTo>
                <a:lnTo>
                  <a:pt x="399" y="47"/>
                </a:lnTo>
                <a:lnTo>
                  <a:pt x="394" y="42"/>
                </a:lnTo>
                <a:lnTo>
                  <a:pt x="391" y="35"/>
                </a:lnTo>
                <a:lnTo>
                  <a:pt x="391" y="20"/>
                </a:lnTo>
                <a:lnTo>
                  <a:pt x="386" y="13"/>
                </a:lnTo>
                <a:lnTo>
                  <a:pt x="387" y="8"/>
                </a:lnTo>
                <a:lnTo>
                  <a:pt x="386" y="2"/>
                </a:lnTo>
                <a:lnTo>
                  <a:pt x="385" y="0"/>
                </a:lnTo>
                <a:lnTo>
                  <a:pt x="337" y="13"/>
                </a:lnTo>
                <a:lnTo>
                  <a:pt x="293" y="23"/>
                </a:lnTo>
                <a:lnTo>
                  <a:pt x="287" y="23"/>
                </a:lnTo>
                <a:lnTo>
                  <a:pt x="275" y="30"/>
                </a:lnTo>
                <a:lnTo>
                  <a:pt x="252" y="53"/>
                </a:lnTo>
                <a:lnTo>
                  <a:pt x="233" y="86"/>
                </a:lnTo>
                <a:lnTo>
                  <a:pt x="233" y="94"/>
                </a:lnTo>
                <a:lnTo>
                  <a:pt x="223" y="107"/>
                </a:lnTo>
                <a:lnTo>
                  <a:pt x="221" y="111"/>
                </a:lnTo>
                <a:lnTo>
                  <a:pt x="214" y="116"/>
                </a:lnTo>
                <a:lnTo>
                  <a:pt x="203" y="128"/>
                </a:lnTo>
                <a:lnTo>
                  <a:pt x="202" y="135"/>
                </a:lnTo>
                <a:lnTo>
                  <a:pt x="207" y="139"/>
                </a:lnTo>
                <a:lnTo>
                  <a:pt x="209" y="143"/>
                </a:lnTo>
                <a:lnTo>
                  <a:pt x="207" y="136"/>
                </a:lnTo>
                <a:lnTo>
                  <a:pt x="214" y="134"/>
                </a:lnTo>
                <a:lnTo>
                  <a:pt x="215" y="142"/>
                </a:lnTo>
                <a:lnTo>
                  <a:pt x="223" y="138"/>
                </a:lnTo>
                <a:lnTo>
                  <a:pt x="219" y="145"/>
                </a:lnTo>
                <a:lnTo>
                  <a:pt x="218" y="150"/>
                </a:lnTo>
                <a:lnTo>
                  <a:pt x="213" y="153"/>
                </a:lnTo>
                <a:lnTo>
                  <a:pt x="218" y="165"/>
                </a:lnTo>
                <a:lnTo>
                  <a:pt x="219" y="169"/>
                </a:lnTo>
                <a:lnTo>
                  <a:pt x="222" y="176"/>
                </a:lnTo>
                <a:lnTo>
                  <a:pt x="222" y="182"/>
                </a:lnTo>
                <a:lnTo>
                  <a:pt x="218" y="188"/>
                </a:lnTo>
                <a:lnTo>
                  <a:pt x="211" y="188"/>
                </a:lnTo>
                <a:lnTo>
                  <a:pt x="205" y="196"/>
                </a:lnTo>
                <a:lnTo>
                  <a:pt x="196" y="201"/>
                </a:lnTo>
                <a:lnTo>
                  <a:pt x="194" y="208"/>
                </a:lnTo>
                <a:lnTo>
                  <a:pt x="188" y="214"/>
                </a:lnTo>
                <a:lnTo>
                  <a:pt x="182" y="218"/>
                </a:lnTo>
                <a:lnTo>
                  <a:pt x="177" y="223"/>
                </a:lnTo>
                <a:lnTo>
                  <a:pt x="173" y="222"/>
                </a:lnTo>
                <a:lnTo>
                  <a:pt x="160" y="223"/>
                </a:lnTo>
                <a:lnTo>
                  <a:pt x="148" y="226"/>
                </a:lnTo>
                <a:lnTo>
                  <a:pt x="136" y="233"/>
                </a:lnTo>
                <a:lnTo>
                  <a:pt x="119" y="226"/>
                </a:lnTo>
                <a:lnTo>
                  <a:pt x="94" y="227"/>
                </a:lnTo>
                <a:lnTo>
                  <a:pt x="69" y="233"/>
                </a:lnTo>
                <a:lnTo>
                  <a:pt x="57" y="238"/>
                </a:lnTo>
                <a:lnTo>
                  <a:pt x="50" y="241"/>
                </a:lnTo>
                <a:lnTo>
                  <a:pt x="43" y="243"/>
                </a:lnTo>
                <a:lnTo>
                  <a:pt x="38" y="247"/>
                </a:lnTo>
                <a:lnTo>
                  <a:pt x="31" y="250"/>
                </a:lnTo>
                <a:lnTo>
                  <a:pt x="31" y="250"/>
                </a:lnTo>
                <a:lnTo>
                  <a:pt x="35" y="262"/>
                </a:lnTo>
                <a:lnTo>
                  <a:pt x="34" y="266"/>
                </a:lnTo>
                <a:lnTo>
                  <a:pt x="48" y="269"/>
                </a:lnTo>
                <a:lnTo>
                  <a:pt x="48" y="272"/>
                </a:lnTo>
                <a:lnTo>
                  <a:pt x="45" y="276"/>
                </a:lnTo>
                <a:lnTo>
                  <a:pt x="53" y="289"/>
                </a:lnTo>
                <a:lnTo>
                  <a:pt x="53" y="296"/>
                </a:lnTo>
                <a:lnTo>
                  <a:pt x="42" y="308"/>
                </a:lnTo>
                <a:lnTo>
                  <a:pt x="39" y="315"/>
                </a:lnTo>
                <a:lnTo>
                  <a:pt x="34" y="320"/>
                </a:lnTo>
                <a:lnTo>
                  <a:pt x="26" y="329"/>
                </a:lnTo>
                <a:lnTo>
                  <a:pt x="16" y="341"/>
                </a:lnTo>
                <a:lnTo>
                  <a:pt x="3" y="356"/>
                </a:lnTo>
                <a:lnTo>
                  <a:pt x="0" y="357"/>
                </a:lnTo>
                <a:lnTo>
                  <a:pt x="0" y="360"/>
                </a:lnTo>
                <a:lnTo>
                  <a:pt x="4" y="383"/>
                </a:lnTo>
                <a:lnTo>
                  <a:pt x="62" y="372"/>
                </a:lnTo>
                <a:lnTo>
                  <a:pt x="150" y="354"/>
                </a:lnTo>
                <a:lnTo>
                  <a:pt x="251" y="334"/>
                </a:lnTo>
                <a:lnTo>
                  <a:pt x="317" y="319"/>
                </a:lnTo>
                <a:lnTo>
                  <a:pt x="317" y="319"/>
                </a:lnTo>
                <a:lnTo>
                  <a:pt x="324" y="323"/>
                </a:lnTo>
                <a:lnTo>
                  <a:pt x="326" y="329"/>
                </a:lnTo>
                <a:lnTo>
                  <a:pt x="332" y="327"/>
                </a:lnTo>
                <a:lnTo>
                  <a:pt x="339" y="333"/>
                </a:lnTo>
                <a:lnTo>
                  <a:pt x="345" y="346"/>
                </a:lnTo>
                <a:lnTo>
                  <a:pt x="347" y="352"/>
                </a:lnTo>
                <a:lnTo>
                  <a:pt x="352" y="358"/>
                </a:lnTo>
                <a:lnTo>
                  <a:pt x="363" y="364"/>
                </a:lnTo>
                <a:lnTo>
                  <a:pt x="368" y="364"/>
                </a:lnTo>
                <a:lnTo>
                  <a:pt x="376" y="368"/>
                </a:lnTo>
                <a:lnTo>
                  <a:pt x="376" y="369"/>
                </a:lnTo>
                <a:lnTo>
                  <a:pt x="441" y="391"/>
                </a:lnTo>
                <a:lnTo>
                  <a:pt x="437" y="376"/>
                </a:lnTo>
                <a:lnTo>
                  <a:pt x="431" y="369"/>
                </a:lnTo>
                <a:lnTo>
                  <a:pt x="429" y="364"/>
                </a:lnTo>
                <a:lnTo>
                  <a:pt x="431" y="362"/>
                </a:lnTo>
                <a:lnTo>
                  <a:pt x="432" y="368"/>
                </a:lnTo>
                <a:lnTo>
                  <a:pt x="439" y="372"/>
                </a:lnTo>
                <a:lnTo>
                  <a:pt x="441" y="381"/>
                </a:lnTo>
                <a:lnTo>
                  <a:pt x="443" y="400"/>
                </a:lnTo>
                <a:lnTo>
                  <a:pt x="440" y="414"/>
                </a:lnTo>
                <a:lnTo>
                  <a:pt x="443" y="414"/>
                </a:lnTo>
                <a:close/>
                <a:moveTo>
                  <a:pt x="573" y="353"/>
                </a:moveTo>
                <a:lnTo>
                  <a:pt x="566" y="356"/>
                </a:lnTo>
                <a:lnTo>
                  <a:pt x="565" y="354"/>
                </a:lnTo>
                <a:lnTo>
                  <a:pt x="558" y="356"/>
                </a:lnTo>
                <a:lnTo>
                  <a:pt x="552" y="360"/>
                </a:lnTo>
                <a:lnTo>
                  <a:pt x="544" y="372"/>
                </a:lnTo>
                <a:lnTo>
                  <a:pt x="540" y="373"/>
                </a:lnTo>
                <a:lnTo>
                  <a:pt x="533" y="375"/>
                </a:lnTo>
                <a:lnTo>
                  <a:pt x="539" y="368"/>
                </a:lnTo>
                <a:lnTo>
                  <a:pt x="544" y="362"/>
                </a:lnTo>
                <a:lnTo>
                  <a:pt x="544" y="357"/>
                </a:lnTo>
                <a:lnTo>
                  <a:pt x="551" y="346"/>
                </a:lnTo>
                <a:lnTo>
                  <a:pt x="532" y="368"/>
                </a:lnTo>
                <a:lnTo>
                  <a:pt x="520" y="373"/>
                </a:lnTo>
                <a:lnTo>
                  <a:pt x="501" y="377"/>
                </a:lnTo>
                <a:lnTo>
                  <a:pt x="496" y="380"/>
                </a:lnTo>
                <a:lnTo>
                  <a:pt x="491" y="385"/>
                </a:lnTo>
                <a:lnTo>
                  <a:pt x="486" y="385"/>
                </a:lnTo>
                <a:lnTo>
                  <a:pt x="474" y="392"/>
                </a:lnTo>
                <a:lnTo>
                  <a:pt x="468" y="391"/>
                </a:lnTo>
                <a:lnTo>
                  <a:pt x="462" y="396"/>
                </a:lnTo>
                <a:lnTo>
                  <a:pt x="463" y="402"/>
                </a:lnTo>
                <a:lnTo>
                  <a:pt x="456" y="400"/>
                </a:lnTo>
                <a:lnTo>
                  <a:pt x="454" y="407"/>
                </a:lnTo>
                <a:lnTo>
                  <a:pt x="443" y="414"/>
                </a:lnTo>
                <a:lnTo>
                  <a:pt x="441" y="422"/>
                </a:lnTo>
                <a:lnTo>
                  <a:pt x="440" y="427"/>
                </a:lnTo>
                <a:lnTo>
                  <a:pt x="443" y="429"/>
                </a:lnTo>
                <a:lnTo>
                  <a:pt x="455" y="426"/>
                </a:lnTo>
                <a:lnTo>
                  <a:pt x="448" y="431"/>
                </a:lnTo>
                <a:lnTo>
                  <a:pt x="462" y="426"/>
                </a:lnTo>
                <a:lnTo>
                  <a:pt x="483" y="413"/>
                </a:lnTo>
                <a:lnTo>
                  <a:pt x="486" y="413"/>
                </a:lnTo>
                <a:lnTo>
                  <a:pt x="493" y="407"/>
                </a:lnTo>
                <a:lnTo>
                  <a:pt x="500" y="404"/>
                </a:lnTo>
                <a:lnTo>
                  <a:pt x="512" y="396"/>
                </a:lnTo>
                <a:lnTo>
                  <a:pt x="519" y="394"/>
                </a:lnTo>
                <a:lnTo>
                  <a:pt x="525" y="389"/>
                </a:lnTo>
                <a:lnTo>
                  <a:pt x="532" y="388"/>
                </a:lnTo>
                <a:lnTo>
                  <a:pt x="544" y="380"/>
                </a:lnTo>
                <a:lnTo>
                  <a:pt x="546" y="375"/>
                </a:lnTo>
                <a:lnTo>
                  <a:pt x="552" y="373"/>
                </a:lnTo>
                <a:lnTo>
                  <a:pt x="565" y="362"/>
                </a:lnTo>
                <a:lnTo>
                  <a:pt x="571" y="358"/>
                </a:lnTo>
                <a:lnTo>
                  <a:pt x="579" y="349"/>
                </a:lnTo>
                <a:lnTo>
                  <a:pt x="573" y="353"/>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6" name="Freeform 27">
            <a:extLst>
              <a:ext uri="{FF2B5EF4-FFF2-40B4-BE49-F238E27FC236}">
                <a16:creationId xmlns:a16="http://schemas.microsoft.com/office/drawing/2014/main" id="{AF4FF342-1EE5-0E65-9FA2-9810915272E0}"/>
              </a:ext>
            </a:extLst>
          </p:cNvPr>
          <p:cNvSpPr>
            <a:spLocks noChangeAspect="1"/>
          </p:cNvSpPr>
          <p:nvPr/>
        </p:nvSpPr>
        <p:spPr bwMode="auto">
          <a:xfrm>
            <a:off x="7478148" y="2809155"/>
            <a:ext cx="133543" cy="274320"/>
          </a:xfrm>
          <a:custGeom>
            <a:avLst/>
            <a:gdLst>
              <a:gd name="T0" fmla="*/ 122 w 128"/>
              <a:gd name="T1" fmla="*/ 202 h 268"/>
              <a:gd name="T2" fmla="*/ 116 w 128"/>
              <a:gd name="T3" fmla="*/ 195 h 268"/>
              <a:gd name="T4" fmla="*/ 115 w 128"/>
              <a:gd name="T5" fmla="*/ 190 h 268"/>
              <a:gd name="T6" fmla="*/ 108 w 128"/>
              <a:gd name="T7" fmla="*/ 185 h 268"/>
              <a:gd name="T8" fmla="*/ 103 w 128"/>
              <a:gd name="T9" fmla="*/ 180 h 268"/>
              <a:gd name="T10" fmla="*/ 100 w 128"/>
              <a:gd name="T11" fmla="*/ 175 h 268"/>
              <a:gd name="T12" fmla="*/ 97 w 128"/>
              <a:gd name="T13" fmla="*/ 168 h 268"/>
              <a:gd name="T14" fmla="*/ 97 w 128"/>
              <a:gd name="T15" fmla="*/ 162 h 268"/>
              <a:gd name="T16" fmla="*/ 90 w 128"/>
              <a:gd name="T17" fmla="*/ 144 h 268"/>
              <a:gd name="T18" fmla="*/ 44 w 128"/>
              <a:gd name="T19" fmla="*/ 3 h 268"/>
              <a:gd name="T20" fmla="*/ 43 w 128"/>
              <a:gd name="T21" fmla="*/ 0 h 268"/>
              <a:gd name="T22" fmla="*/ 38 w 128"/>
              <a:gd name="T23" fmla="*/ 7 h 268"/>
              <a:gd name="T24" fmla="*/ 31 w 128"/>
              <a:gd name="T25" fmla="*/ 4 h 268"/>
              <a:gd name="T26" fmla="*/ 25 w 128"/>
              <a:gd name="T27" fmla="*/ 10 h 268"/>
              <a:gd name="T28" fmla="*/ 25 w 128"/>
              <a:gd name="T29" fmla="*/ 15 h 268"/>
              <a:gd name="T30" fmla="*/ 21 w 128"/>
              <a:gd name="T31" fmla="*/ 28 h 268"/>
              <a:gd name="T32" fmla="*/ 23 w 128"/>
              <a:gd name="T33" fmla="*/ 34 h 268"/>
              <a:gd name="T34" fmla="*/ 23 w 128"/>
              <a:gd name="T35" fmla="*/ 34 h 268"/>
              <a:gd name="T36" fmla="*/ 21 w 128"/>
              <a:gd name="T37" fmla="*/ 38 h 268"/>
              <a:gd name="T38" fmla="*/ 25 w 128"/>
              <a:gd name="T39" fmla="*/ 46 h 268"/>
              <a:gd name="T40" fmla="*/ 21 w 128"/>
              <a:gd name="T41" fmla="*/ 60 h 268"/>
              <a:gd name="T42" fmla="*/ 23 w 128"/>
              <a:gd name="T43" fmla="*/ 66 h 268"/>
              <a:gd name="T44" fmla="*/ 27 w 128"/>
              <a:gd name="T45" fmla="*/ 72 h 268"/>
              <a:gd name="T46" fmla="*/ 30 w 128"/>
              <a:gd name="T47" fmla="*/ 77 h 268"/>
              <a:gd name="T48" fmla="*/ 30 w 128"/>
              <a:gd name="T49" fmla="*/ 84 h 268"/>
              <a:gd name="T50" fmla="*/ 24 w 128"/>
              <a:gd name="T51" fmla="*/ 92 h 268"/>
              <a:gd name="T52" fmla="*/ 13 w 128"/>
              <a:gd name="T53" fmla="*/ 104 h 268"/>
              <a:gd name="T54" fmla="*/ 11 w 128"/>
              <a:gd name="T55" fmla="*/ 106 h 268"/>
              <a:gd name="T56" fmla="*/ 5 w 128"/>
              <a:gd name="T57" fmla="*/ 111 h 268"/>
              <a:gd name="T58" fmla="*/ 6 w 128"/>
              <a:gd name="T59" fmla="*/ 118 h 268"/>
              <a:gd name="T60" fmla="*/ 9 w 128"/>
              <a:gd name="T61" fmla="*/ 130 h 268"/>
              <a:gd name="T62" fmla="*/ 6 w 128"/>
              <a:gd name="T63" fmla="*/ 141 h 268"/>
              <a:gd name="T64" fmla="*/ 8 w 128"/>
              <a:gd name="T65" fmla="*/ 148 h 268"/>
              <a:gd name="T66" fmla="*/ 6 w 128"/>
              <a:gd name="T67" fmla="*/ 154 h 268"/>
              <a:gd name="T68" fmla="*/ 6 w 128"/>
              <a:gd name="T69" fmla="*/ 161 h 268"/>
              <a:gd name="T70" fmla="*/ 5 w 128"/>
              <a:gd name="T71" fmla="*/ 167 h 268"/>
              <a:gd name="T72" fmla="*/ 1 w 128"/>
              <a:gd name="T73" fmla="*/ 173 h 268"/>
              <a:gd name="T74" fmla="*/ 2 w 128"/>
              <a:gd name="T75" fmla="*/ 183 h 268"/>
              <a:gd name="T76" fmla="*/ 0 w 128"/>
              <a:gd name="T77" fmla="*/ 190 h 268"/>
              <a:gd name="T78" fmla="*/ 5 w 128"/>
              <a:gd name="T79" fmla="*/ 210 h 268"/>
              <a:gd name="T80" fmla="*/ 5 w 128"/>
              <a:gd name="T81" fmla="*/ 223 h 268"/>
              <a:gd name="T82" fmla="*/ 8 w 128"/>
              <a:gd name="T83" fmla="*/ 242 h 268"/>
              <a:gd name="T84" fmla="*/ 5 w 128"/>
              <a:gd name="T85" fmla="*/ 248 h 268"/>
              <a:gd name="T86" fmla="*/ 5 w 128"/>
              <a:gd name="T87" fmla="*/ 254 h 268"/>
              <a:gd name="T88" fmla="*/ 9 w 128"/>
              <a:gd name="T89" fmla="*/ 263 h 268"/>
              <a:gd name="T90" fmla="*/ 15 w 128"/>
              <a:gd name="T91" fmla="*/ 268 h 268"/>
              <a:gd name="T92" fmla="*/ 94 w 128"/>
              <a:gd name="T93" fmla="*/ 249 h 268"/>
              <a:gd name="T94" fmla="*/ 103 w 128"/>
              <a:gd name="T95" fmla="*/ 241 h 268"/>
              <a:gd name="T96" fmla="*/ 107 w 128"/>
              <a:gd name="T97" fmla="*/ 234 h 268"/>
              <a:gd name="T98" fmla="*/ 108 w 128"/>
              <a:gd name="T99" fmla="*/ 234 h 268"/>
              <a:gd name="T100" fmla="*/ 112 w 128"/>
              <a:gd name="T101" fmla="*/ 227 h 268"/>
              <a:gd name="T102" fmla="*/ 119 w 128"/>
              <a:gd name="T103" fmla="*/ 223 h 268"/>
              <a:gd name="T104" fmla="*/ 122 w 128"/>
              <a:gd name="T105" fmla="*/ 223 h 268"/>
              <a:gd name="T106" fmla="*/ 124 w 128"/>
              <a:gd name="T107" fmla="*/ 223 h 268"/>
              <a:gd name="T108" fmla="*/ 124 w 128"/>
              <a:gd name="T109" fmla="*/ 217 h 268"/>
              <a:gd name="T110" fmla="*/ 128 w 128"/>
              <a:gd name="T111" fmla="*/ 204 h 268"/>
              <a:gd name="T112" fmla="*/ 124 w 128"/>
              <a:gd name="T113" fmla="*/ 203 h 268"/>
              <a:gd name="T114" fmla="*/ 122 w 128"/>
              <a:gd name="T115"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268">
                <a:moveTo>
                  <a:pt x="122" y="202"/>
                </a:moveTo>
                <a:lnTo>
                  <a:pt x="116" y="195"/>
                </a:lnTo>
                <a:lnTo>
                  <a:pt x="115" y="190"/>
                </a:lnTo>
                <a:lnTo>
                  <a:pt x="108" y="185"/>
                </a:lnTo>
                <a:lnTo>
                  <a:pt x="103" y="180"/>
                </a:lnTo>
                <a:lnTo>
                  <a:pt x="100" y="175"/>
                </a:lnTo>
                <a:lnTo>
                  <a:pt x="97" y="168"/>
                </a:lnTo>
                <a:lnTo>
                  <a:pt x="97" y="162"/>
                </a:lnTo>
                <a:lnTo>
                  <a:pt x="90" y="144"/>
                </a:lnTo>
                <a:lnTo>
                  <a:pt x="44" y="3"/>
                </a:lnTo>
                <a:lnTo>
                  <a:pt x="43" y="0"/>
                </a:lnTo>
                <a:lnTo>
                  <a:pt x="38" y="7"/>
                </a:lnTo>
                <a:lnTo>
                  <a:pt x="31" y="4"/>
                </a:lnTo>
                <a:lnTo>
                  <a:pt x="25" y="10"/>
                </a:lnTo>
                <a:lnTo>
                  <a:pt x="25" y="15"/>
                </a:lnTo>
                <a:lnTo>
                  <a:pt x="21" y="28"/>
                </a:lnTo>
                <a:lnTo>
                  <a:pt x="23" y="34"/>
                </a:lnTo>
                <a:lnTo>
                  <a:pt x="23" y="34"/>
                </a:lnTo>
                <a:lnTo>
                  <a:pt x="21" y="38"/>
                </a:lnTo>
                <a:lnTo>
                  <a:pt x="25" y="46"/>
                </a:lnTo>
                <a:lnTo>
                  <a:pt x="21" y="60"/>
                </a:lnTo>
                <a:lnTo>
                  <a:pt x="23" y="66"/>
                </a:lnTo>
                <a:lnTo>
                  <a:pt x="27" y="72"/>
                </a:lnTo>
                <a:lnTo>
                  <a:pt x="30" y="77"/>
                </a:lnTo>
                <a:lnTo>
                  <a:pt x="30" y="84"/>
                </a:lnTo>
                <a:lnTo>
                  <a:pt x="24" y="92"/>
                </a:lnTo>
                <a:lnTo>
                  <a:pt x="13" y="104"/>
                </a:lnTo>
                <a:lnTo>
                  <a:pt x="11" y="106"/>
                </a:lnTo>
                <a:lnTo>
                  <a:pt x="5" y="111"/>
                </a:lnTo>
                <a:lnTo>
                  <a:pt x="6" y="118"/>
                </a:lnTo>
                <a:lnTo>
                  <a:pt x="9" y="130"/>
                </a:lnTo>
                <a:lnTo>
                  <a:pt x="6" y="141"/>
                </a:lnTo>
                <a:lnTo>
                  <a:pt x="8" y="148"/>
                </a:lnTo>
                <a:lnTo>
                  <a:pt x="6" y="154"/>
                </a:lnTo>
                <a:lnTo>
                  <a:pt x="6" y="161"/>
                </a:lnTo>
                <a:lnTo>
                  <a:pt x="5" y="167"/>
                </a:lnTo>
                <a:lnTo>
                  <a:pt x="1" y="173"/>
                </a:lnTo>
                <a:lnTo>
                  <a:pt x="2" y="183"/>
                </a:lnTo>
                <a:lnTo>
                  <a:pt x="0" y="190"/>
                </a:lnTo>
                <a:lnTo>
                  <a:pt x="5" y="210"/>
                </a:lnTo>
                <a:lnTo>
                  <a:pt x="5" y="223"/>
                </a:lnTo>
                <a:lnTo>
                  <a:pt x="8" y="242"/>
                </a:lnTo>
                <a:lnTo>
                  <a:pt x="5" y="248"/>
                </a:lnTo>
                <a:lnTo>
                  <a:pt x="5" y="254"/>
                </a:lnTo>
                <a:lnTo>
                  <a:pt x="9" y="263"/>
                </a:lnTo>
                <a:lnTo>
                  <a:pt x="15" y="268"/>
                </a:lnTo>
                <a:lnTo>
                  <a:pt x="94" y="249"/>
                </a:lnTo>
                <a:lnTo>
                  <a:pt x="103" y="241"/>
                </a:lnTo>
                <a:lnTo>
                  <a:pt x="107" y="234"/>
                </a:lnTo>
                <a:lnTo>
                  <a:pt x="108" y="234"/>
                </a:lnTo>
                <a:lnTo>
                  <a:pt x="112" y="227"/>
                </a:lnTo>
                <a:lnTo>
                  <a:pt x="119" y="223"/>
                </a:lnTo>
                <a:lnTo>
                  <a:pt x="122" y="223"/>
                </a:lnTo>
                <a:lnTo>
                  <a:pt x="124" y="223"/>
                </a:lnTo>
                <a:lnTo>
                  <a:pt x="124" y="217"/>
                </a:lnTo>
                <a:lnTo>
                  <a:pt x="128" y="204"/>
                </a:lnTo>
                <a:lnTo>
                  <a:pt x="124" y="203"/>
                </a:lnTo>
                <a:lnTo>
                  <a:pt x="122" y="20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7" name="Freeform 38">
            <a:extLst>
              <a:ext uri="{FF2B5EF4-FFF2-40B4-BE49-F238E27FC236}">
                <a16:creationId xmlns:a16="http://schemas.microsoft.com/office/drawing/2014/main" id="{BBABBB24-15A4-995D-91DC-DB3E440CFE1F}"/>
              </a:ext>
            </a:extLst>
          </p:cNvPr>
          <p:cNvSpPr>
            <a:spLocks noChangeAspect="1" noEditPoints="1"/>
          </p:cNvSpPr>
          <p:nvPr/>
        </p:nvSpPr>
        <p:spPr bwMode="auto">
          <a:xfrm>
            <a:off x="7386654" y="2229575"/>
            <a:ext cx="316531" cy="274320"/>
          </a:xfrm>
          <a:custGeom>
            <a:avLst/>
            <a:gdLst>
              <a:gd name="T0" fmla="*/ 197 w 439"/>
              <a:gd name="T1" fmla="*/ 348 h 387"/>
              <a:gd name="T2" fmla="*/ 194 w 439"/>
              <a:gd name="T3" fmla="*/ 333 h 387"/>
              <a:gd name="T4" fmla="*/ 256 w 439"/>
              <a:gd name="T5" fmla="*/ 370 h 387"/>
              <a:gd name="T6" fmla="*/ 406 w 439"/>
              <a:gd name="T7" fmla="*/ 276 h 387"/>
              <a:gd name="T8" fmla="*/ 438 w 439"/>
              <a:gd name="T9" fmla="*/ 360 h 387"/>
              <a:gd name="T10" fmla="*/ 405 w 439"/>
              <a:gd name="T11" fmla="*/ 343 h 387"/>
              <a:gd name="T12" fmla="*/ 378 w 439"/>
              <a:gd name="T13" fmla="*/ 325 h 387"/>
              <a:gd name="T14" fmla="*/ 390 w 439"/>
              <a:gd name="T15" fmla="*/ 315 h 387"/>
              <a:gd name="T16" fmla="*/ 404 w 439"/>
              <a:gd name="T17" fmla="*/ 301 h 387"/>
              <a:gd name="T18" fmla="*/ 386 w 439"/>
              <a:gd name="T19" fmla="*/ 284 h 387"/>
              <a:gd name="T20" fmla="*/ 368 w 439"/>
              <a:gd name="T21" fmla="*/ 292 h 387"/>
              <a:gd name="T22" fmla="*/ 378 w 439"/>
              <a:gd name="T23" fmla="*/ 271 h 387"/>
              <a:gd name="T24" fmla="*/ 355 w 439"/>
              <a:gd name="T25" fmla="*/ 278 h 387"/>
              <a:gd name="T26" fmla="*/ 313 w 439"/>
              <a:gd name="T27" fmla="*/ 272 h 387"/>
              <a:gd name="T28" fmla="*/ 348 w 439"/>
              <a:gd name="T29" fmla="*/ 257 h 387"/>
              <a:gd name="T30" fmla="*/ 373 w 439"/>
              <a:gd name="T31" fmla="*/ 268 h 387"/>
              <a:gd name="T32" fmla="*/ 386 w 439"/>
              <a:gd name="T33" fmla="*/ 264 h 387"/>
              <a:gd name="T34" fmla="*/ 374 w 439"/>
              <a:gd name="T35" fmla="*/ 240 h 387"/>
              <a:gd name="T36" fmla="*/ 364 w 439"/>
              <a:gd name="T37" fmla="*/ 196 h 387"/>
              <a:gd name="T38" fmla="*/ 211 w 439"/>
              <a:gd name="T39" fmla="*/ 192 h 387"/>
              <a:gd name="T40" fmla="*/ 216 w 439"/>
              <a:gd name="T41" fmla="*/ 167 h 387"/>
              <a:gd name="T42" fmla="*/ 221 w 439"/>
              <a:gd name="T43" fmla="*/ 141 h 387"/>
              <a:gd name="T44" fmla="*/ 225 w 439"/>
              <a:gd name="T45" fmla="*/ 121 h 387"/>
              <a:gd name="T46" fmla="*/ 240 w 439"/>
              <a:gd name="T47" fmla="*/ 94 h 387"/>
              <a:gd name="T48" fmla="*/ 240 w 439"/>
              <a:gd name="T49" fmla="*/ 83 h 387"/>
              <a:gd name="T50" fmla="*/ 260 w 439"/>
              <a:gd name="T51" fmla="*/ 66 h 387"/>
              <a:gd name="T52" fmla="*/ 241 w 439"/>
              <a:gd name="T53" fmla="*/ 50 h 387"/>
              <a:gd name="T54" fmla="*/ 239 w 439"/>
              <a:gd name="T55" fmla="*/ 39 h 387"/>
              <a:gd name="T56" fmla="*/ 241 w 439"/>
              <a:gd name="T57" fmla="*/ 12 h 387"/>
              <a:gd name="T58" fmla="*/ 233 w 439"/>
              <a:gd name="T59" fmla="*/ 0 h 387"/>
              <a:gd name="T60" fmla="*/ 19 w 439"/>
              <a:gd name="T61" fmla="*/ 126 h 387"/>
              <a:gd name="T62" fmla="*/ 33 w 439"/>
              <a:gd name="T63" fmla="*/ 163 h 387"/>
              <a:gd name="T64" fmla="*/ 48 w 439"/>
              <a:gd name="T65" fmla="*/ 194 h 387"/>
              <a:gd name="T66" fmla="*/ 48 w 439"/>
              <a:gd name="T67" fmla="*/ 223 h 387"/>
              <a:gd name="T68" fmla="*/ 37 w 439"/>
              <a:gd name="T69" fmla="*/ 261 h 387"/>
              <a:gd name="T70" fmla="*/ 30 w 439"/>
              <a:gd name="T71" fmla="*/ 305 h 387"/>
              <a:gd name="T72" fmla="*/ 25 w 439"/>
              <a:gd name="T73" fmla="*/ 321 h 387"/>
              <a:gd name="T74" fmla="*/ 68 w 439"/>
              <a:gd name="T75" fmla="*/ 322 h 387"/>
              <a:gd name="T76" fmla="*/ 77 w 439"/>
              <a:gd name="T77" fmla="*/ 309 h 387"/>
              <a:gd name="T78" fmla="*/ 82 w 439"/>
              <a:gd name="T79" fmla="*/ 324 h 387"/>
              <a:gd name="T80" fmla="*/ 156 w 439"/>
              <a:gd name="T81" fmla="*/ 344 h 387"/>
              <a:gd name="T82" fmla="*/ 167 w 439"/>
              <a:gd name="T83" fmla="*/ 324 h 387"/>
              <a:gd name="T84" fmla="*/ 194 w 439"/>
              <a:gd name="T85" fmla="*/ 321 h 387"/>
              <a:gd name="T86" fmla="*/ 221 w 439"/>
              <a:gd name="T87" fmla="*/ 330 h 387"/>
              <a:gd name="T88" fmla="*/ 247 w 439"/>
              <a:gd name="T89" fmla="*/ 337 h 387"/>
              <a:gd name="T90" fmla="*/ 251 w 439"/>
              <a:gd name="T91" fmla="*/ 352 h 387"/>
              <a:gd name="T92" fmla="*/ 270 w 439"/>
              <a:gd name="T93" fmla="*/ 370 h 387"/>
              <a:gd name="T94" fmla="*/ 302 w 439"/>
              <a:gd name="T95" fmla="*/ 375 h 387"/>
              <a:gd name="T96" fmla="*/ 320 w 439"/>
              <a:gd name="T97" fmla="*/ 355 h 387"/>
              <a:gd name="T98" fmla="*/ 336 w 439"/>
              <a:gd name="T99" fmla="*/ 376 h 387"/>
              <a:gd name="T100" fmla="*/ 352 w 439"/>
              <a:gd name="T101" fmla="*/ 356 h 387"/>
              <a:gd name="T102" fmla="*/ 360 w 439"/>
              <a:gd name="T103" fmla="*/ 340 h 387"/>
              <a:gd name="T104" fmla="*/ 378 w 439"/>
              <a:gd name="T105" fmla="*/ 352 h 387"/>
              <a:gd name="T106" fmla="*/ 402 w 439"/>
              <a:gd name="T107" fmla="*/ 363 h 387"/>
              <a:gd name="T108" fmla="*/ 412 w 439"/>
              <a:gd name="T109" fmla="*/ 375 h 387"/>
              <a:gd name="T110" fmla="*/ 429 w 439"/>
              <a:gd name="T111" fmla="*/ 37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9" h="387">
                <a:moveTo>
                  <a:pt x="194" y="333"/>
                </a:moveTo>
                <a:lnTo>
                  <a:pt x="180" y="337"/>
                </a:lnTo>
                <a:lnTo>
                  <a:pt x="184" y="341"/>
                </a:lnTo>
                <a:lnTo>
                  <a:pt x="191" y="344"/>
                </a:lnTo>
                <a:lnTo>
                  <a:pt x="197" y="348"/>
                </a:lnTo>
                <a:lnTo>
                  <a:pt x="203" y="345"/>
                </a:lnTo>
                <a:lnTo>
                  <a:pt x="207" y="340"/>
                </a:lnTo>
                <a:lnTo>
                  <a:pt x="207" y="340"/>
                </a:lnTo>
                <a:lnTo>
                  <a:pt x="206" y="339"/>
                </a:lnTo>
                <a:lnTo>
                  <a:pt x="194" y="333"/>
                </a:lnTo>
                <a:close/>
                <a:moveTo>
                  <a:pt x="251" y="355"/>
                </a:moveTo>
                <a:lnTo>
                  <a:pt x="245" y="362"/>
                </a:lnTo>
                <a:lnTo>
                  <a:pt x="244" y="364"/>
                </a:lnTo>
                <a:lnTo>
                  <a:pt x="251" y="368"/>
                </a:lnTo>
                <a:lnTo>
                  <a:pt x="256" y="370"/>
                </a:lnTo>
                <a:lnTo>
                  <a:pt x="258" y="368"/>
                </a:lnTo>
                <a:lnTo>
                  <a:pt x="256" y="362"/>
                </a:lnTo>
                <a:lnTo>
                  <a:pt x="251" y="355"/>
                </a:lnTo>
                <a:close/>
                <a:moveTo>
                  <a:pt x="413" y="271"/>
                </a:moveTo>
                <a:lnTo>
                  <a:pt x="406" y="276"/>
                </a:lnTo>
                <a:lnTo>
                  <a:pt x="405" y="279"/>
                </a:lnTo>
                <a:lnTo>
                  <a:pt x="412" y="276"/>
                </a:lnTo>
                <a:lnTo>
                  <a:pt x="413" y="271"/>
                </a:lnTo>
                <a:close/>
                <a:moveTo>
                  <a:pt x="439" y="362"/>
                </a:moveTo>
                <a:lnTo>
                  <a:pt x="438" y="360"/>
                </a:lnTo>
                <a:lnTo>
                  <a:pt x="432" y="357"/>
                </a:lnTo>
                <a:lnTo>
                  <a:pt x="429" y="352"/>
                </a:lnTo>
                <a:lnTo>
                  <a:pt x="424" y="348"/>
                </a:lnTo>
                <a:lnTo>
                  <a:pt x="412" y="347"/>
                </a:lnTo>
                <a:lnTo>
                  <a:pt x="405" y="343"/>
                </a:lnTo>
                <a:lnTo>
                  <a:pt x="397" y="344"/>
                </a:lnTo>
                <a:lnTo>
                  <a:pt x="394" y="337"/>
                </a:lnTo>
                <a:lnTo>
                  <a:pt x="387" y="334"/>
                </a:lnTo>
                <a:lnTo>
                  <a:pt x="381" y="332"/>
                </a:lnTo>
                <a:lnTo>
                  <a:pt x="378" y="325"/>
                </a:lnTo>
                <a:lnTo>
                  <a:pt x="383" y="324"/>
                </a:lnTo>
                <a:lnTo>
                  <a:pt x="382" y="318"/>
                </a:lnTo>
                <a:lnTo>
                  <a:pt x="389" y="318"/>
                </a:lnTo>
                <a:lnTo>
                  <a:pt x="394" y="321"/>
                </a:lnTo>
                <a:lnTo>
                  <a:pt x="390" y="315"/>
                </a:lnTo>
                <a:lnTo>
                  <a:pt x="387" y="310"/>
                </a:lnTo>
                <a:lnTo>
                  <a:pt x="394" y="303"/>
                </a:lnTo>
                <a:lnTo>
                  <a:pt x="400" y="305"/>
                </a:lnTo>
                <a:lnTo>
                  <a:pt x="402" y="307"/>
                </a:lnTo>
                <a:lnTo>
                  <a:pt x="404" y="301"/>
                </a:lnTo>
                <a:lnTo>
                  <a:pt x="404" y="294"/>
                </a:lnTo>
                <a:lnTo>
                  <a:pt x="398" y="291"/>
                </a:lnTo>
                <a:lnTo>
                  <a:pt x="398" y="284"/>
                </a:lnTo>
                <a:lnTo>
                  <a:pt x="396" y="278"/>
                </a:lnTo>
                <a:lnTo>
                  <a:pt x="386" y="284"/>
                </a:lnTo>
                <a:lnTo>
                  <a:pt x="386" y="291"/>
                </a:lnTo>
                <a:lnTo>
                  <a:pt x="383" y="297"/>
                </a:lnTo>
                <a:lnTo>
                  <a:pt x="378" y="297"/>
                </a:lnTo>
                <a:lnTo>
                  <a:pt x="374" y="291"/>
                </a:lnTo>
                <a:lnTo>
                  <a:pt x="368" y="292"/>
                </a:lnTo>
                <a:lnTo>
                  <a:pt x="363" y="288"/>
                </a:lnTo>
                <a:lnTo>
                  <a:pt x="363" y="286"/>
                </a:lnTo>
                <a:lnTo>
                  <a:pt x="377" y="279"/>
                </a:lnTo>
                <a:lnTo>
                  <a:pt x="379" y="272"/>
                </a:lnTo>
                <a:lnTo>
                  <a:pt x="378" y="271"/>
                </a:lnTo>
                <a:lnTo>
                  <a:pt x="371" y="275"/>
                </a:lnTo>
                <a:lnTo>
                  <a:pt x="371" y="269"/>
                </a:lnTo>
                <a:lnTo>
                  <a:pt x="367" y="275"/>
                </a:lnTo>
                <a:lnTo>
                  <a:pt x="360" y="272"/>
                </a:lnTo>
                <a:lnTo>
                  <a:pt x="355" y="278"/>
                </a:lnTo>
                <a:lnTo>
                  <a:pt x="350" y="280"/>
                </a:lnTo>
                <a:lnTo>
                  <a:pt x="331" y="282"/>
                </a:lnTo>
                <a:lnTo>
                  <a:pt x="321" y="282"/>
                </a:lnTo>
                <a:lnTo>
                  <a:pt x="314" y="279"/>
                </a:lnTo>
                <a:lnTo>
                  <a:pt x="313" y="272"/>
                </a:lnTo>
                <a:lnTo>
                  <a:pt x="318" y="267"/>
                </a:lnTo>
                <a:lnTo>
                  <a:pt x="327" y="253"/>
                </a:lnTo>
                <a:lnTo>
                  <a:pt x="333" y="252"/>
                </a:lnTo>
                <a:lnTo>
                  <a:pt x="341" y="253"/>
                </a:lnTo>
                <a:lnTo>
                  <a:pt x="348" y="257"/>
                </a:lnTo>
                <a:lnTo>
                  <a:pt x="354" y="263"/>
                </a:lnTo>
                <a:lnTo>
                  <a:pt x="360" y="263"/>
                </a:lnTo>
                <a:lnTo>
                  <a:pt x="364" y="264"/>
                </a:lnTo>
                <a:lnTo>
                  <a:pt x="367" y="263"/>
                </a:lnTo>
                <a:lnTo>
                  <a:pt x="373" y="268"/>
                </a:lnTo>
                <a:lnTo>
                  <a:pt x="379" y="269"/>
                </a:lnTo>
                <a:lnTo>
                  <a:pt x="381" y="268"/>
                </a:lnTo>
                <a:lnTo>
                  <a:pt x="382" y="269"/>
                </a:lnTo>
                <a:lnTo>
                  <a:pt x="389" y="267"/>
                </a:lnTo>
                <a:lnTo>
                  <a:pt x="386" y="264"/>
                </a:lnTo>
                <a:lnTo>
                  <a:pt x="382" y="261"/>
                </a:lnTo>
                <a:lnTo>
                  <a:pt x="378" y="256"/>
                </a:lnTo>
                <a:lnTo>
                  <a:pt x="379" y="253"/>
                </a:lnTo>
                <a:lnTo>
                  <a:pt x="375" y="246"/>
                </a:lnTo>
                <a:lnTo>
                  <a:pt x="374" y="240"/>
                </a:lnTo>
                <a:lnTo>
                  <a:pt x="364" y="232"/>
                </a:lnTo>
                <a:lnTo>
                  <a:pt x="360" y="226"/>
                </a:lnTo>
                <a:lnTo>
                  <a:pt x="358" y="219"/>
                </a:lnTo>
                <a:lnTo>
                  <a:pt x="360" y="209"/>
                </a:lnTo>
                <a:lnTo>
                  <a:pt x="364" y="196"/>
                </a:lnTo>
                <a:lnTo>
                  <a:pt x="366" y="190"/>
                </a:lnTo>
                <a:lnTo>
                  <a:pt x="366" y="188"/>
                </a:lnTo>
                <a:lnTo>
                  <a:pt x="287" y="195"/>
                </a:lnTo>
                <a:lnTo>
                  <a:pt x="206" y="199"/>
                </a:lnTo>
                <a:lnTo>
                  <a:pt x="211" y="192"/>
                </a:lnTo>
                <a:lnTo>
                  <a:pt x="207" y="187"/>
                </a:lnTo>
                <a:lnTo>
                  <a:pt x="209" y="180"/>
                </a:lnTo>
                <a:lnTo>
                  <a:pt x="205" y="173"/>
                </a:lnTo>
                <a:lnTo>
                  <a:pt x="213" y="172"/>
                </a:lnTo>
                <a:lnTo>
                  <a:pt x="216" y="167"/>
                </a:lnTo>
                <a:lnTo>
                  <a:pt x="210" y="161"/>
                </a:lnTo>
                <a:lnTo>
                  <a:pt x="217" y="160"/>
                </a:lnTo>
                <a:lnTo>
                  <a:pt x="214" y="148"/>
                </a:lnTo>
                <a:lnTo>
                  <a:pt x="220" y="142"/>
                </a:lnTo>
                <a:lnTo>
                  <a:pt x="221" y="141"/>
                </a:lnTo>
                <a:lnTo>
                  <a:pt x="216" y="140"/>
                </a:lnTo>
                <a:lnTo>
                  <a:pt x="222" y="136"/>
                </a:lnTo>
                <a:lnTo>
                  <a:pt x="224" y="130"/>
                </a:lnTo>
                <a:lnTo>
                  <a:pt x="229" y="123"/>
                </a:lnTo>
                <a:lnTo>
                  <a:pt x="225" y="121"/>
                </a:lnTo>
                <a:lnTo>
                  <a:pt x="228" y="114"/>
                </a:lnTo>
                <a:lnTo>
                  <a:pt x="233" y="112"/>
                </a:lnTo>
                <a:lnTo>
                  <a:pt x="247" y="96"/>
                </a:lnTo>
                <a:lnTo>
                  <a:pt x="247" y="95"/>
                </a:lnTo>
                <a:lnTo>
                  <a:pt x="240" y="94"/>
                </a:lnTo>
                <a:lnTo>
                  <a:pt x="247" y="92"/>
                </a:lnTo>
                <a:lnTo>
                  <a:pt x="247" y="89"/>
                </a:lnTo>
                <a:lnTo>
                  <a:pt x="252" y="83"/>
                </a:lnTo>
                <a:lnTo>
                  <a:pt x="245" y="84"/>
                </a:lnTo>
                <a:lnTo>
                  <a:pt x="240" y="83"/>
                </a:lnTo>
                <a:lnTo>
                  <a:pt x="243" y="77"/>
                </a:lnTo>
                <a:lnTo>
                  <a:pt x="249" y="75"/>
                </a:lnTo>
                <a:lnTo>
                  <a:pt x="255" y="68"/>
                </a:lnTo>
                <a:lnTo>
                  <a:pt x="259" y="68"/>
                </a:lnTo>
                <a:lnTo>
                  <a:pt x="260" y="66"/>
                </a:lnTo>
                <a:lnTo>
                  <a:pt x="259" y="65"/>
                </a:lnTo>
                <a:lnTo>
                  <a:pt x="252" y="64"/>
                </a:lnTo>
                <a:lnTo>
                  <a:pt x="251" y="58"/>
                </a:lnTo>
                <a:lnTo>
                  <a:pt x="245" y="56"/>
                </a:lnTo>
                <a:lnTo>
                  <a:pt x="241" y="50"/>
                </a:lnTo>
                <a:lnTo>
                  <a:pt x="243" y="49"/>
                </a:lnTo>
                <a:lnTo>
                  <a:pt x="248" y="50"/>
                </a:lnTo>
                <a:lnTo>
                  <a:pt x="244" y="45"/>
                </a:lnTo>
                <a:lnTo>
                  <a:pt x="249" y="38"/>
                </a:lnTo>
                <a:lnTo>
                  <a:pt x="239" y="39"/>
                </a:lnTo>
                <a:lnTo>
                  <a:pt x="236" y="35"/>
                </a:lnTo>
                <a:lnTo>
                  <a:pt x="244" y="29"/>
                </a:lnTo>
                <a:lnTo>
                  <a:pt x="236" y="25"/>
                </a:lnTo>
                <a:lnTo>
                  <a:pt x="236" y="18"/>
                </a:lnTo>
                <a:lnTo>
                  <a:pt x="241" y="12"/>
                </a:lnTo>
                <a:lnTo>
                  <a:pt x="240" y="7"/>
                </a:lnTo>
                <a:lnTo>
                  <a:pt x="236" y="6"/>
                </a:lnTo>
                <a:lnTo>
                  <a:pt x="229" y="10"/>
                </a:lnTo>
                <a:lnTo>
                  <a:pt x="230" y="3"/>
                </a:lnTo>
                <a:lnTo>
                  <a:pt x="233" y="0"/>
                </a:lnTo>
                <a:lnTo>
                  <a:pt x="100" y="7"/>
                </a:lnTo>
                <a:lnTo>
                  <a:pt x="0" y="11"/>
                </a:lnTo>
                <a:lnTo>
                  <a:pt x="4" y="110"/>
                </a:lnTo>
                <a:lnTo>
                  <a:pt x="15" y="119"/>
                </a:lnTo>
                <a:lnTo>
                  <a:pt x="19" y="126"/>
                </a:lnTo>
                <a:lnTo>
                  <a:pt x="23" y="138"/>
                </a:lnTo>
                <a:lnTo>
                  <a:pt x="22" y="148"/>
                </a:lnTo>
                <a:lnTo>
                  <a:pt x="27" y="154"/>
                </a:lnTo>
                <a:lnTo>
                  <a:pt x="30" y="161"/>
                </a:lnTo>
                <a:lnTo>
                  <a:pt x="33" y="163"/>
                </a:lnTo>
                <a:lnTo>
                  <a:pt x="36" y="168"/>
                </a:lnTo>
                <a:lnTo>
                  <a:pt x="36" y="175"/>
                </a:lnTo>
                <a:lnTo>
                  <a:pt x="46" y="187"/>
                </a:lnTo>
                <a:lnTo>
                  <a:pt x="48" y="188"/>
                </a:lnTo>
                <a:lnTo>
                  <a:pt x="48" y="194"/>
                </a:lnTo>
                <a:lnTo>
                  <a:pt x="49" y="200"/>
                </a:lnTo>
                <a:lnTo>
                  <a:pt x="46" y="206"/>
                </a:lnTo>
                <a:lnTo>
                  <a:pt x="49" y="211"/>
                </a:lnTo>
                <a:lnTo>
                  <a:pt x="46" y="217"/>
                </a:lnTo>
                <a:lnTo>
                  <a:pt x="48" y="223"/>
                </a:lnTo>
                <a:lnTo>
                  <a:pt x="44" y="230"/>
                </a:lnTo>
                <a:lnTo>
                  <a:pt x="42" y="237"/>
                </a:lnTo>
                <a:lnTo>
                  <a:pt x="38" y="242"/>
                </a:lnTo>
                <a:lnTo>
                  <a:pt x="36" y="249"/>
                </a:lnTo>
                <a:lnTo>
                  <a:pt x="37" y="261"/>
                </a:lnTo>
                <a:lnTo>
                  <a:pt x="33" y="268"/>
                </a:lnTo>
                <a:lnTo>
                  <a:pt x="36" y="275"/>
                </a:lnTo>
                <a:lnTo>
                  <a:pt x="38" y="291"/>
                </a:lnTo>
                <a:lnTo>
                  <a:pt x="37" y="298"/>
                </a:lnTo>
                <a:lnTo>
                  <a:pt x="30" y="305"/>
                </a:lnTo>
                <a:lnTo>
                  <a:pt x="30" y="305"/>
                </a:lnTo>
                <a:lnTo>
                  <a:pt x="30" y="305"/>
                </a:lnTo>
                <a:lnTo>
                  <a:pt x="33" y="311"/>
                </a:lnTo>
                <a:lnTo>
                  <a:pt x="30" y="318"/>
                </a:lnTo>
                <a:lnTo>
                  <a:pt x="25" y="321"/>
                </a:lnTo>
                <a:lnTo>
                  <a:pt x="23" y="328"/>
                </a:lnTo>
                <a:lnTo>
                  <a:pt x="30" y="333"/>
                </a:lnTo>
                <a:lnTo>
                  <a:pt x="36" y="329"/>
                </a:lnTo>
                <a:lnTo>
                  <a:pt x="65" y="325"/>
                </a:lnTo>
                <a:lnTo>
                  <a:pt x="68" y="322"/>
                </a:lnTo>
                <a:lnTo>
                  <a:pt x="63" y="318"/>
                </a:lnTo>
                <a:lnTo>
                  <a:pt x="68" y="313"/>
                </a:lnTo>
                <a:lnTo>
                  <a:pt x="69" y="297"/>
                </a:lnTo>
                <a:lnTo>
                  <a:pt x="75" y="303"/>
                </a:lnTo>
                <a:lnTo>
                  <a:pt x="77" y="309"/>
                </a:lnTo>
                <a:lnTo>
                  <a:pt x="77" y="315"/>
                </a:lnTo>
                <a:lnTo>
                  <a:pt x="71" y="318"/>
                </a:lnTo>
                <a:lnTo>
                  <a:pt x="69" y="321"/>
                </a:lnTo>
                <a:lnTo>
                  <a:pt x="75" y="324"/>
                </a:lnTo>
                <a:lnTo>
                  <a:pt x="82" y="324"/>
                </a:lnTo>
                <a:lnTo>
                  <a:pt x="95" y="328"/>
                </a:lnTo>
                <a:lnTo>
                  <a:pt x="107" y="332"/>
                </a:lnTo>
                <a:lnTo>
                  <a:pt x="114" y="336"/>
                </a:lnTo>
                <a:lnTo>
                  <a:pt x="125" y="340"/>
                </a:lnTo>
                <a:lnTo>
                  <a:pt x="156" y="344"/>
                </a:lnTo>
                <a:lnTo>
                  <a:pt x="161" y="344"/>
                </a:lnTo>
                <a:lnTo>
                  <a:pt x="171" y="339"/>
                </a:lnTo>
                <a:lnTo>
                  <a:pt x="176" y="339"/>
                </a:lnTo>
                <a:lnTo>
                  <a:pt x="172" y="329"/>
                </a:lnTo>
                <a:lnTo>
                  <a:pt x="167" y="324"/>
                </a:lnTo>
                <a:lnTo>
                  <a:pt x="174" y="324"/>
                </a:lnTo>
                <a:lnTo>
                  <a:pt x="175" y="321"/>
                </a:lnTo>
                <a:lnTo>
                  <a:pt x="182" y="318"/>
                </a:lnTo>
                <a:lnTo>
                  <a:pt x="195" y="314"/>
                </a:lnTo>
                <a:lnTo>
                  <a:pt x="194" y="321"/>
                </a:lnTo>
                <a:lnTo>
                  <a:pt x="194" y="324"/>
                </a:lnTo>
                <a:lnTo>
                  <a:pt x="201" y="322"/>
                </a:lnTo>
                <a:lnTo>
                  <a:pt x="213" y="321"/>
                </a:lnTo>
                <a:lnTo>
                  <a:pt x="214" y="328"/>
                </a:lnTo>
                <a:lnTo>
                  <a:pt x="221" y="330"/>
                </a:lnTo>
                <a:lnTo>
                  <a:pt x="224" y="340"/>
                </a:lnTo>
                <a:lnTo>
                  <a:pt x="229" y="340"/>
                </a:lnTo>
                <a:lnTo>
                  <a:pt x="241" y="344"/>
                </a:lnTo>
                <a:lnTo>
                  <a:pt x="245" y="339"/>
                </a:lnTo>
                <a:lnTo>
                  <a:pt x="247" y="337"/>
                </a:lnTo>
                <a:lnTo>
                  <a:pt x="247" y="333"/>
                </a:lnTo>
                <a:lnTo>
                  <a:pt x="248" y="339"/>
                </a:lnTo>
                <a:lnTo>
                  <a:pt x="247" y="340"/>
                </a:lnTo>
                <a:lnTo>
                  <a:pt x="247" y="345"/>
                </a:lnTo>
                <a:lnTo>
                  <a:pt x="251" y="352"/>
                </a:lnTo>
                <a:lnTo>
                  <a:pt x="258" y="356"/>
                </a:lnTo>
                <a:lnTo>
                  <a:pt x="260" y="363"/>
                </a:lnTo>
                <a:lnTo>
                  <a:pt x="259" y="368"/>
                </a:lnTo>
                <a:lnTo>
                  <a:pt x="263" y="371"/>
                </a:lnTo>
                <a:lnTo>
                  <a:pt x="270" y="370"/>
                </a:lnTo>
                <a:lnTo>
                  <a:pt x="282" y="376"/>
                </a:lnTo>
                <a:lnTo>
                  <a:pt x="289" y="374"/>
                </a:lnTo>
                <a:lnTo>
                  <a:pt x="290" y="374"/>
                </a:lnTo>
                <a:lnTo>
                  <a:pt x="297" y="378"/>
                </a:lnTo>
                <a:lnTo>
                  <a:pt x="302" y="375"/>
                </a:lnTo>
                <a:lnTo>
                  <a:pt x="302" y="366"/>
                </a:lnTo>
                <a:lnTo>
                  <a:pt x="304" y="360"/>
                </a:lnTo>
                <a:lnTo>
                  <a:pt x="310" y="359"/>
                </a:lnTo>
                <a:lnTo>
                  <a:pt x="316" y="356"/>
                </a:lnTo>
                <a:lnTo>
                  <a:pt x="320" y="355"/>
                </a:lnTo>
                <a:lnTo>
                  <a:pt x="321" y="362"/>
                </a:lnTo>
                <a:lnTo>
                  <a:pt x="328" y="360"/>
                </a:lnTo>
                <a:lnTo>
                  <a:pt x="335" y="362"/>
                </a:lnTo>
                <a:lnTo>
                  <a:pt x="333" y="371"/>
                </a:lnTo>
                <a:lnTo>
                  <a:pt x="336" y="376"/>
                </a:lnTo>
                <a:lnTo>
                  <a:pt x="341" y="375"/>
                </a:lnTo>
                <a:lnTo>
                  <a:pt x="348" y="370"/>
                </a:lnTo>
                <a:lnTo>
                  <a:pt x="351" y="364"/>
                </a:lnTo>
                <a:lnTo>
                  <a:pt x="347" y="357"/>
                </a:lnTo>
                <a:lnTo>
                  <a:pt x="352" y="356"/>
                </a:lnTo>
                <a:lnTo>
                  <a:pt x="351" y="344"/>
                </a:lnTo>
                <a:lnTo>
                  <a:pt x="339" y="337"/>
                </a:lnTo>
                <a:lnTo>
                  <a:pt x="337" y="330"/>
                </a:lnTo>
                <a:lnTo>
                  <a:pt x="337" y="330"/>
                </a:lnTo>
                <a:lnTo>
                  <a:pt x="360" y="340"/>
                </a:lnTo>
                <a:lnTo>
                  <a:pt x="366" y="340"/>
                </a:lnTo>
                <a:lnTo>
                  <a:pt x="373" y="344"/>
                </a:lnTo>
                <a:lnTo>
                  <a:pt x="375" y="345"/>
                </a:lnTo>
                <a:lnTo>
                  <a:pt x="371" y="352"/>
                </a:lnTo>
                <a:lnTo>
                  <a:pt x="378" y="352"/>
                </a:lnTo>
                <a:lnTo>
                  <a:pt x="383" y="351"/>
                </a:lnTo>
                <a:lnTo>
                  <a:pt x="387" y="357"/>
                </a:lnTo>
                <a:lnTo>
                  <a:pt x="394" y="359"/>
                </a:lnTo>
                <a:lnTo>
                  <a:pt x="401" y="356"/>
                </a:lnTo>
                <a:lnTo>
                  <a:pt x="402" y="363"/>
                </a:lnTo>
                <a:lnTo>
                  <a:pt x="406" y="370"/>
                </a:lnTo>
                <a:lnTo>
                  <a:pt x="413" y="371"/>
                </a:lnTo>
                <a:lnTo>
                  <a:pt x="413" y="363"/>
                </a:lnTo>
                <a:lnTo>
                  <a:pt x="416" y="370"/>
                </a:lnTo>
                <a:lnTo>
                  <a:pt x="412" y="375"/>
                </a:lnTo>
                <a:lnTo>
                  <a:pt x="408" y="387"/>
                </a:lnTo>
                <a:lnTo>
                  <a:pt x="413" y="382"/>
                </a:lnTo>
                <a:lnTo>
                  <a:pt x="416" y="376"/>
                </a:lnTo>
                <a:lnTo>
                  <a:pt x="421" y="370"/>
                </a:lnTo>
                <a:lnTo>
                  <a:pt x="429" y="379"/>
                </a:lnTo>
                <a:lnTo>
                  <a:pt x="431" y="374"/>
                </a:lnTo>
                <a:lnTo>
                  <a:pt x="433" y="367"/>
                </a:lnTo>
                <a:lnTo>
                  <a:pt x="432" y="363"/>
                </a:lnTo>
                <a:lnTo>
                  <a:pt x="439" y="36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28" name="Freeform 46">
            <a:extLst>
              <a:ext uri="{FF2B5EF4-FFF2-40B4-BE49-F238E27FC236}">
                <a16:creationId xmlns:a16="http://schemas.microsoft.com/office/drawing/2014/main" id="{B132BBD2-D725-581F-F600-C458C3DA6C6B}"/>
              </a:ext>
            </a:extLst>
          </p:cNvPr>
          <p:cNvSpPr>
            <a:spLocks noChangeAspect="1"/>
          </p:cNvSpPr>
          <p:nvPr/>
        </p:nvSpPr>
        <p:spPr bwMode="auto">
          <a:xfrm>
            <a:off x="7473550" y="3803371"/>
            <a:ext cx="130877" cy="209089"/>
          </a:xfrm>
          <a:custGeom>
            <a:avLst/>
            <a:gdLst>
              <a:gd name="T0" fmla="*/ 72 w 83"/>
              <a:gd name="T1" fmla="*/ 113 h 136"/>
              <a:gd name="T2" fmla="*/ 70 w 83"/>
              <a:gd name="T3" fmla="*/ 116 h 136"/>
              <a:gd name="T4" fmla="*/ 75 w 83"/>
              <a:gd name="T5" fmla="*/ 109 h 136"/>
              <a:gd name="T6" fmla="*/ 71 w 83"/>
              <a:gd name="T7" fmla="*/ 108 h 136"/>
              <a:gd name="T8" fmla="*/ 71 w 83"/>
              <a:gd name="T9" fmla="*/ 102 h 136"/>
              <a:gd name="T10" fmla="*/ 74 w 83"/>
              <a:gd name="T11" fmla="*/ 96 h 136"/>
              <a:gd name="T12" fmla="*/ 71 w 83"/>
              <a:gd name="T13" fmla="*/ 93 h 136"/>
              <a:gd name="T14" fmla="*/ 65 w 83"/>
              <a:gd name="T15" fmla="*/ 93 h 136"/>
              <a:gd name="T16" fmla="*/ 53 w 83"/>
              <a:gd name="T17" fmla="*/ 83 h 136"/>
              <a:gd name="T18" fmla="*/ 51 w 83"/>
              <a:gd name="T19" fmla="*/ 78 h 136"/>
              <a:gd name="T20" fmla="*/ 44 w 83"/>
              <a:gd name="T21" fmla="*/ 73 h 136"/>
              <a:gd name="T22" fmla="*/ 40 w 83"/>
              <a:gd name="T23" fmla="*/ 63 h 136"/>
              <a:gd name="T24" fmla="*/ 40 w 83"/>
              <a:gd name="T25" fmla="*/ 56 h 136"/>
              <a:gd name="T26" fmla="*/ 36 w 83"/>
              <a:gd name="T27" fmla="*/ 50 h 136"/>
              <a:gd name="T28" fmla="*/ 29 w 83"/>
              <a:gd name="T29" fmla="*/ 46 h 136"/>
              <a:gd name="T30" fmla="*/ 23 w 83"/>
              <a:gd name="T31" fmla="*/ 39 h 136"/>
              <a:gd name="T32" fmla="*/ 21 w 83"/>
              <a:gd name="T33" fmla="*/ 33 h 136"/>
              <a:gd name="T34" fmla="*/ 21 w 83"/>
              <a:gd name="T35" fmla="*/ 27 h 136"/>
              <a:gd name="T36" fmla="*/ 17 w 83"/>
              <a:gd name="T37" fmla="*/ 21 h 136"/>
              <a:gd name="T38" fmla="*/ 19 w 83"/>
              <a:gd name="T39" fmla="*/ 17 h 136"/>
              <a:gd name="T40" fmla="*/ 22 w 83"/>
              <a:gd name="T41" fmla="*/ 10 h 136"/>
              <a:gd name="T42" fmla="*/ 22 w 83"/>
              <a:gd name="T43" fmla="*/ 5 h 136"/>
              <a:gd name="T44" fmla="*/ 25 w 83"/>
              <a:gd name="T45" fmla="*/ 1 h 136"/>
              <a:gd name="T46" fmla="*/ 23 w 83"/>
              <a:gd name="T47" fmla="*/ 0 h 136"/>
              <a:gd name="T48" fmla="*/ 18 w 83"/>
              <a:gd name="T49" fmla="*/ 0 h 136"/>
              <a:gd name="T50" fmla="*/ 13 w 83"/>
              <a:gd name="T51" fmla="*/ 0 h 136"/>
              <a:gd name="T52" fmla="*/ 6 w 83"/>
              <a:gd name="T53" fmla="*/ 4 h 136"/>
              <a:gd name="T54" fmla="*/ 2 w 83"/>
              <a:gd name="T55" fmla="*/ 10 h 136"/>
              <a:gd name="T56" fmla="*/ 0 w 83"/>
              <a:gd name="T57" fmla="*/ 16 h 136"/>
              <a:gd name="T58" fmla="*/ 21 w 83"/>
              <a:gd name="T59" fmla="*/ 86 h 136"/>
              <a:gd name="T60" fmla="*/ 32 w 83"/>
              <a:gd name="T61" fmla="*/ 129 h 136"/>
              <a:gd name="T62" fmla="*/ 34 w 83"/>
              <a:gd name="T63" fmla="*/ 136 h 136"/>
              <a:gd name="T64" fmla="*/ 79 w 83"/>
              <a:gd name="T65" fmla="*/ 125 h 136"/>
              <a:gd name="T66" fmla="*/ 82 w 83"/>
              <a:gd name="T67" fmla="*/ 125 h 136"/>
              <a:gd name="T68" fmla="*/ 83 w 83"/>
              <a:gd name="T69" fmla="*/ 125 h 136"/>
              <a:gd name="T70" fmla="*/ 79 w 83"/>
              <a:gd name="T71" fmla="*/ 112 h 136"/>
              <a:gd name="T72" fmla="*/ 72 w 83"/>
              <a:gd name="T73"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136">
                <a:moveTo>
                  <a:pt x="72" y="113"/>
                </a:moveTo>
                <a:lnTo>
                  <a:pt x="70" y="116"/>
                </a:lnTo>
                <a:lnTo>
                  <a:pt x="75" y="109"/>
                </a:lnTo>
                <a:lnTo>
                  <a:pt x="71" y="108"/>
                </a:lnTo>
                <a:lnTo>
                  <a:pt x="71" y="102"/>
                </a:lnTo>
                <a:lnTo>
                  <a:pt x="74" y="96"/>
                </a:lnTo>
                <a:lnTo>
                  <a:pt x="71" y="93"/>
                </a:lnTo>
                <a:lnTo>
                  <a:pt x="65" y="93"/>
                </a:lnTo>
                <a:lnTo>
                  <a:pt x="53" y="83"/>
                </a:lnTo>
                <a:lnTo>
                  <a:pt x="51" y="78"/>
                </a:lnTo>
                <a:lnTo>
                  <a:pt x="44" y="73"/>
                </a:lnTo>
                <a:lnTo>
                  <a:pt x="40" y="63"/>
                </a:lnTo>
                <a:lnTo>
                  <a:pt x="40" y="56"/>
                </a:lnTo>
                <a:lnTo>
                  <a:pt x="36" y="50"/>
                </a:lnTo>
                <a:lnTo>
                  <a:pt x="29" y="46"/>
                </a:lnTo>
                <a:lnTo>
                  <a:pt x="23" y="39"/>
                </a:lnTo>
                <a:lnTo>
                  <a:pt x="21" y="33"/>
                </a:lnTo>
                <a:lnTo>
                  <a:pt x="21" y="27"/>
                </a:lnTo>
                <a:lnTo>
                  <a:pt x="17" y="21"/>
                </a:lnTo>
                <a:lnTo>
                  <a:pt x="19" y="17"/>
                </a:lnTo>
                <a:lnTo>
                  <a:pt x="22" y="10"/>
                </a:lnTo>
                <a:lnTo>
                  <a:pt x="22" y="5"/>
                </a:lnTo>
                <a:lnTo>
                  <a:pt x="25" y="1"/>
                </a:lnTo>
                <a:lnTo>
                  <a:pt x="23" y="0"/>
                </a:lnTo>
                <a:lnTo>
                  <a:pt x="18" y="0"/>
                </a:lnTo>
                <a:lnTo>
                  <a:pt x="13" y="0"/>
                </a:lnTo>
                <a:lnTo>
                  <a:pt x="6" y="4"/>
                </a:lnTo>
                <a:lnTo>
                  <a:pt x="2" y="10"/>
                </a:lnTo>
                <a:lnTo>
                  <a:pt x="0" y="16"/>
                </a:lnTo>
                <a:lnTo>
                  <a:pt x="21" y="86"/>
                </a:lnTo>
                <a:lnTo>
                  <a:pt x="32" y="129"/>
                </a:lnTo>
                <a:lnTo>
                  <a:pt x="34" y="136"/>
                </a:lnTo>
                <a:lnTo>
                  <a:pt x="79" y="125"/>
                </a:lnTo>
                <a:lnTo>
                  <a:pt x="82" y="125"/>
                </a:lnTo>
                <a:lnTo>
                  <a:pt x="83" y="125"/>
                </a:lnTo>
                <a:lnTo>
                  <a:pt x="79" y="112"/>
                </a:lnTo>
                <a:lnTo>
                  <a:pt x="72" y="113"/>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141" name="Freeform 17">
            <a:extLst>
              <a:ext uri="{FF2B5EF4-FFF2-40B4-BE49-F238E27FC236}">
                <a16:creationId xmlns:a16="http://schemas.microsoft.com/office/drawing/2014/main" id="{78CFAAD9-8C75-1FE7-86FC-A0552B74BF44}"/>
              </a:ext>
            </a:extLst>
          </p:cNvPr>
          <p:cNvSpPr>
            <a:spLocks noChangeAspect="1"/>
          </p:cNvSpPr>
          <p:nvPr/>
        </p:nvSpPr>
        <p:spPr bwMode="auto">
          <a:xfrm>
            <a:off x="7481057" y="3138817"/>
            <a:ext cx="127725" cy="228600"/>
          </a:xfrm>
          <a:custGeom>
            <a:avLst/>
            <a:gdLst>
              <a:gd name="T0" fmla="*/ 40 w 40"/>
              <a:gd name="T1" fmla="*/ 21 h 73"/>
              <a:gd name="T2" fmla="*/ 40 w 40"/>
              <a:gd name="T3" fmla="*/ 21 h 73"/>
              <a:gd name="T4" fmla="*/ 36 w 40"/>
              <a:gd name="T5" fmla="*/ 16 h 73"/>
              <a:gd name="T6" fmla="*/ 35 w 40"/>
              <a:gd name="T7" fmla="*/ 12 h 73"/>
              <a:gd name="T8" fmla="*/ 32 w 40"/>
              <a:gd name="T9" fmla="*/ 11 h 73"/>
              <a:gd name="T10" fmla="*/ 29 w 40"/>
              <a:gd name="T11" fmla="*/ 4 h 73"/>
              <a:gd name="T12" fmla="*/ 23 w 40"/>
              <a:gd name="T13" fmla="*/ 0 h 73"/>
              <a:gd name="T14" fmla="*/ 0 w 40"/>
              <a:gd name="T15" fmla="*/ 7 h 73"/>
              <a:gd name="T16" fmla="*/ 13 w 40"/>
              <a:gd name="T17" fmla="*/ 57 h 73"/>
              <a:gd name="T18" fmla="*/ 14 w 40"/>
              <a:gd name="T19" fmla="*/ 63 h 73"/>
              <a:gd name="T20" fmla="*/ 12 w 40"/>
              <a:gd name="T21" fmla="*/ 67 h 73"/>
              <a:gd name="T22" fmla="*/ 13 w 40"/>
              <a:gd name="T23" fmla="*/ 70 h 73"/>
              <a:gd name="T24" fmla="*/ 13 w 40"/>
              <a:gd name="T25" fmla="*/ 73 h 73"/>
              <a:gd name="T26" fmla="*/ 20 w 40"/>
              <a:gd name="T27" fmla="*/ 70 h 73"/>
              <a:gd name="T28" fmla="*/ 37 w 40"/>
              <a:gd name="T29" fmla="*/ 58 h 73"/>
              <a:gd name="T30" fmla="*/ 39 w 40"/>
              <a:gd name="T31" fmla="*/ 51 h 73"/>
              <a:gd name="T32" fmla="*/ 36 w 40"/>
              <a:gd name="T33" fmla="*/ 43 h 73"/>
              <a:gd name="T34" fmla="*/ 36 w 40"/>
              <a:gd name="T35" fmla="*/ 38 h 73"/>
              <a:gd name="T36" fmla="*/ 32 w 40"/>
              <a:gd name="T37" fmla="*/ 31 h 73"/>
              <a:gd name="T38" fmla="*/ 35 w 40"/>
              <a:gd name="T39" fmla="*/ 24 h 73"/>
              <a:gd name="T40" fmla="*/ 33 w 40"/>
              <a:gd name="T41" fmla="*/ 17 h 73"/>
              <a:gd name="T42" fmla="*/ 37 w 40"/>
              <a:gd name="T43" fmla="*/ 24 h 73"/>
              <a:gd name="T44" fmla="*/ 40 w 40"/>
              <a:gd name="T45"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73">
                <a:moveTo>
                  <a:pt x="40" y="21"/>
                </a:moveTo>
                <a:lnTo>
                  <a:pt x="40" y="21"/>
                </a:lnTo>
                <a:lnTo>
                  <a:pt x="36" y="16"/>
                </a:lnTo>
                <a:lnTo>
                  <a:pt x="35" y="12"/>
                </a:lnTo>
                <a:lnTo>
                  <a:pt x="32" y="11"/>
                </a:lnTo>
                <a:lnTo>
                  <a:pt x="29" y="4"/>
                </a:lnTo>
                <a:lnTo>
                  <a:pt x="23" y="0"/>
                </a:lnTo>
                <a:lnTo>
                  <a:pt x="0" y="7"/>
                </a:lnTo>
                <a:lnTo>
                  <a:pt x="13" y="57"/>
                </a:lnTo>
                <a:lnTo>
                  <a:pt x="14" y="63"/>
                </a:lnTo>
                <a:lnTo>
                  <a:pt x="12" y="67"/>
                </a:lnTo>
                <a:lnTo>
                  <a:pt x="13" y="70"/>
                </a:lnTo>
                <a:lnTo>
                  <a:pt x="13" y="73"/>
                </a:lnTo>
                <a:lnTo>
                  <a:pt x="20" y="70"/>
                </a:lnTo>
                <a:lnTo>
                  <a:pt x="37" y="58"/>
                </a:lnTo>
                <a:lnTo>
                  <a:pt x="39" y="51"/>
                </a:lnTo>
                <a:lnTo>
                  <a:pt x="36" y="43"/>
                </a:lnTo>
                <a:lnTo>
                  <a:pt x="36" y="38"/>
                </a:lnTo>
                <a:lnTo>
                  <a:pt x="32" y="31"/>
                </a:lnTo>
                <a:lnTo>
                  <a:pt x="35" y="24"/>
                </a:lnTo>
                <a:lnTo>
                  <a:pt x="33" y="17"/>
                </a:lnTo>
                <a:lnTo>
                  <a:pt x="37" y="24"/>
                </a:lnTo>
                <a:lnTo>
                  <a:pt x="40" y="21"/>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4" name="Title 3">
            <a:extLst>
              <a:ext uri="{FF2B5EF4-FFF2-40B4-BE49-F238E27FC236}">
                <a16:creationId xmlns:a16="http://schemas.microsoft.com/office/drawing/2014/main" id="{F0E1A2B0-9C85-A361-C978-072DB952EB56}"/>
              </a:ext>
            </a:extLst>
          </p:cNvPr>
          <p:cNvSpPr>
            <a:spLocks noGrp="1"/>
          </p:cNvSpPr>
          <p:nvPr>
            <p:ph type="title"/>
          </p:nvPr>
        </p:nvSpPr>
        <p:spPr>
          <a:xfrm>
            <a:off x="630936" y="612648"/>
            <a:ext cx="11026560" cy="685800"/>
          </a:xfrm>
        </p:spPr>
        <p:txBody>
          <a:bodyPr/>
          <a:lstStyle/>
          <a:p>
            <a:r>
              <a:rPr lang="en-US"/>
              <a:t>Most State Legislative Sessions Ended as of June</a:t>
            </a:r>
          </a:p>
        </p:txBody>
      </p:sp>
      <p:grpSp>
        <p:nvGrpSpPr>
          <p:cNvPr id="17" name="Group 16">
            <a:extLst>
              <a:ext uri="{FF2B5EF4-FFF2-40B4-BE49-F238E27FC236}">
                <a16:creationId xmlns:a16="http://schemas.microsoft.com/office/drawing/2014/main" id="{FBBA1017-BAF0-3A80-00F2-40E7A61087B5}"/>
              </a:ext>
            </a:extLst>
          </p:cNvPr>
          <p:cNvGrpSpPr/>
          <p:nvPr/>
        </p:nvGrpSpPr>
        <p:grpSpPr>
          <a:xfrm>
            <a:off x="9753119" y="4609829"/>
            <a:ext cx="2088445" cy="970181"/>
            <a:chOff x="498474" y="3591338"/>
            <a:chExt cx="2088445" cy="970181"/>
          </a:xfrm>
        </p:grpSpPr>
        <p:grpSp>
          <p:nvGrpSpPr>
            <p:cNvPr id="14" name="Group 13">
              <a:extLst>
                <a:ext uri="{FF2B5EF4-FFF2-40B4-BE49-F238E27FC236}">
                  <a16:creationId xmlns:a16="http://schemas.microsoft.com/office/drawing/2014/main" id="{7D68D7FF-D508-7541-523F-24EAFDC8994A}"/>
                </a:ext>
              </a:extLst>
            </p:cNvPr>
            <p:cNvGrpSpPr/>
            <p:nvPr/>
          </p:nvGrpSpPr>
          <p:grpSpPr>
            <a:xfrm>
              <a:off x="498474" y="3591338"/>
              <a:ext cx="2088445" cy="970181"/>
              <a:chOff x="498474" y="3591338"/>
              <a:chExt cx="2088445" cy="970181"/>
            </a:xfrm>
          </p:grpSpPr>
          <p:sp>
            <p:nvSpPr>
              <p:cNvPr id="6" name="Content Placeholder 3">
                <a:extLst>
                  <a:ext uri="{FF2B5EF4-FFF2-40B4-BE49-F238E27FC236}">
                    <a16:creationId xmlns:a16="http://schemas.microsoft.com/office/drawing/2014/main" id="{DDE1CDC6-B96F-0D62-91E8-B5CD49239BE3}"/>
                  </a:ext>
                </a:extLst>
              </p:cNvPr>
              <p:cNvSpPr txBox="1">
                <a:spLocks/>
              </p:cNvSpPr>
              <p:nvPr/>
            </p:nvSpPr>
            <p:spPr>
              <a:xfrm>
                <a:off x="758119" y="3668207"/>
                <a:ext cx="1828800" cy="816449"/>
              </a:xfrm>
              <a:prstGeom prst="rect">
                <a:avLst/>
              </a:prstGeom>
            </p:spPr>
            <p:txBody>
              <a:bodyPr/>
              <a:lstStyle>
                <a:lvl1pPr marL="347472" indent="-347472" algn="l" defTabSz="914400" rtl="0" eaLnBrk="1" latinLnBrk="0" hangingPunct="1">
                  <a:lnSpc>
                    <a:spcPct val="125000"/>
                  </a:lnSpc>
                  <a:spcBef>
                    <a:spcPts val="1200"/>
                  </a:spcBef>
                  <a:spcAft>
                    <a:spcPts val="600"/>
                  </a:spcAft>
                  <a:buClr>
                    <a:srgbClr val="8A5DB5"/>
                  </a:buClr>
                  <a:buSzPct val="90000"/>
                  <a:buFont typeface="Arial" panose="020B0604020202020204" pitchFamily="34" charset="0"/>
                  <a:buChar char="•"/>
                  <a:defRPr sz="1000" b="1" kern="1200">
                    <a:solidFill>
                      <a:schemeClr val="tx1"/>
                    </a:solidFill>
                    <a:latin typeface="Aptos" panose="020B0004020202020204" pitchFamily="34" charset="0"/>
                    <a:ea typeface="+mn-ea"/>
                    <a:cs typeface="+mn-cs"/>
                  </a:defRPr>
                </a:lvl1pPr>
                <a:lvl2pPr marL="566928" indent="-228600" algn="l" defTabSz="914400" rtl="0" eaLnBrk="1" latinLnBrk="0" hangingPunct="1">
                  <a:lnSpc>
                    <a:spcPct val="125000"/>
                  </a:lnSpc>
                  <a:spcBef>
                    <a:spcPts val="0"/>
                  </a:spcBef>
                  <a:spcAft>
                    <a:spcPts val="600"/>
                  </a:spcAft>
                  <a:buClr>
                    <a:srgbClr val="8A5DB5"/>
                  </a:buClr>
                  <a:buSzPct val="90000"/>
                  <a:buFont typeface="System Font Regular"/>
                  <a:buChar char="–"/>
                  <a:defRPr sz="1000" kern="1200">
                    <a:solidFill>
                      <a:schemeClr val="tx1"/>
                    </a:solidFill>
                    <a:latin typeface="Aptos" panose="020B0004020202020204" pitchFamily="34" charset="0"/>
                    <a:ea typeface="+mn-ea"/>
                    <a:cs typeface="+mn-cs"/>
                  </a:defRPr>
                </a:lvl2pPr>
                <a:lvl3pPr marL="804672" indent="-228600" algn="l" defTabSz="914400" rtl="0" eaLnBrk="1" latinLnBrk="0" hangingPunct="1">
                  <a:lnSpc>
                    <a:spcPct val="125000"/>
                  </a:lnSpc>
                  <a:spcBef>
                    <a:spcPts val="0"/>
                  </a:spcBef>
                  <a:spcAft>
                    <a:spcPts val="600"/>
                  </a:spcAft>
                  <a:buClr>
                    <a:srgbClr val="8A5DB5"/>
                  </a:buClr>
                  <a:buSzPct val="80000"/>
                  <a:buFont typeface="Arial" panose="020B0604020202020204" pitchFamily="34" charset="0"/>
                  <a:buChar char="•"/>
                  <a:defRPr sz="800" kern="1200">
                    <a:solidFill>
                      <a:schemeClr val="tx1"/>
                    </a:solidFill>
                    <a:latin typeface="Aptos" panose="020B0004020202020204" pitchFamily="34" charset="0"/>
                    <a:ea typeface="+mn-ea"/>
                    <a:cs typeface="+mn-cs"/>
                  </a:defRPr>
                </a:lvl3pPr>
                <a:lvl4pPr marL="1024128" indent="-173736" algn="l" defTabSz="914400" rtl="0" eaLnBrk="1" latinLnBrk="0" hangingPunct="1">
                  <a:lnSpc>
                    <a:spcPct val="125000"/>
                  </a:lnSpc>
                  <a:spcBef>
                    <a:spcPts val="0"/>
                  </a:spcBef>
                  <a:spcAft>
                    <a:spcPts val="400"/>
                  </a:spcAft>
                  <a:buClr>
                    <a:srgbClr val="8A5DB5"/>
                  </a:buClr>
                  <a:buSzPct val="80000"/>
                  <a:buFont typeface="System Font Regular"/>
                  <a:buChar char="-"/>
                  <a:defRPr sz="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Active special session</a:t>
                </a:r>
              </a:p>
              <a:p>
                <a:pPr marL="0" marR="0" lvl="0" indent="0"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Adjourned special</a:t>
                </a:r>
              </a:p>
              <a:p>
                <a:pPr marL="0" marR="0" lvl="0" indent="0" algn="l" defTabSz="914400" rtl="0" eaLnBrk="1" fontAlgn="auto" latinLnBrk="0" hangingPunct="1">
                  <a:lnSpc>
                    <a:spcPct val="100000"/>
                  </a:lnSpc>
                  <a:spcBef>
                    <a:spcPts val="600"/>
                  </a:spcBef>
                  <a:spcAft>
                    <a:spcPts val="0"/>
                  </a:spcAft>
                  <a:buClr>
                    <a:srgbClr val="8A5DB5"/>
                  </a:buClr>
                  <a:buSzPct val="90000"/>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Redistricting</a:t>
                </a:r>
              </a:p>
            </p:txBody>
          </p:sp>
          <p:sp>
            <p:nvSpPr>
              <p:cNvPr id="8" name="Rectangle 7">
                <a:extLst>
                  <a:ext uri="{FF2B5EF4-FFF2-40B4-BE49-F238E27FC236}">
                    <a16:creationId xmlns:a16="http://schemas.microsoft.com/office/drawing/2014/main" id="{BF5525AB-B5B9-5A01-562E-547B2AC520C2}"/>
                  </a:ext>
                </a:extLst>
              </p:cNvPr>
              <p:cNvSpPr/>
              <p:nvPr/>
            </p:nvSpPr>
            <p:spPr>
              <a:xfrm>
                <a:off x="645224" y="4002030"/>
                <a:ext cx="144698" cy="150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Star: 5 Points 11">
                <a:extLst>
                  <a:ext uri="{FF2B5EF4-FFF2-40B4-BE49-F238E27FC236}">
                    <a16:creationId xmlns:a16="http://schemas.microsoft.com/office/drawing/2014/main" id="{58E787C3-4D8F-772D-F7E9-8B1A48B45F71}"/>
                  </a:ext>
                </a:extLst>
              </p:cNvPr>
              <p:cNvSpPr/>
              <p:nvPr/>
            </p:nvSpPr>
            <p:spPr>
              <a:xfrm>
                <a:off x="649994" y="4255680"/>
                <a:ext cx="144698" cy="150978"/>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A0C1F4DA-0EEC-1317-2AA2-F283076D9F53}"/>
                  </a:ext>
                </a:extLst>
              </p:cNvPr>
              <p:cNvSpPr/>
              <p:nvPr/>
            </p:nvSpPr>
            <p:spPr>
              <a:xfrm>
                <a:off x="498474" y="3591338"/>
                <a:ext cx="1884900" cy="9701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6" name="Rectangle 15">
              <a:extLst>
                <a:ext uri="{FF2B5EF4-FFF2-40B4-BE49-F238E27FC236}">
                  <a16:creationId xmlns:a16="http://schemas.microsoft.com/office/drawing/2014/main" id="{68F921D4-5ACB-E802-8E96-735624C2AD71}"/>
                </a:ext>
              </a:extLst>
            </p:cNvPr>
            <p:cNvSpPr/>
            <p:nvPr/>
          </p:nvSpPr>
          <p:spPr>
            <a:xfrm>
              <a:off x="645224" y="3728278"/>
              <a:ext cx="144698" cy="150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cxnSp>
        <p:nvCxnSpPr>
          <p:cNvPr id="11" name="Straight Connector 10">
            <a:extLst>
              <a:ext uri="{FF2B5EF4-FFF2-40B4-BE49-F238E27FC236}">
                <a16:creationId xmlns:a16="http://schemas.microsoft.com/office/drawing/2014/main" id="{C376030F-239A-F72F-B795-8C9ACD5C4E92}"/>
              </a:ext>
            </a:extLst>
          </p:cNvPr>
          <p:cNvCxnSpPr>
            <a:cxnSpLocks/>
          </p:cNvCxnSpPr>
          <p:nvPr/>
        </p:nvCxnSpPr>
        <p:spPr>
          <a:xfrm>
            <a:off x="830198" y="2885559"/>
            <a:ext cx="1700351" cy="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C1E8E023-5DA0-8F9B-6F10-4AC8AA8BF1FB}"/>
              </a:ext>
            </a:extLst>
          </p:cNvPr>
          <p:cNvCxnSpPr>
            <a:cxnSpLocks/>
          </p:cNvCxnSpPr>
          <p:nvPr/>
        </p:nvCxnSpPr>
        <p:spPr>
          <a:xfrm>
            <a:off x="7360229" y="3723203"/>
            <a:ext cx="1834571" cy="0"/>
          </a:xfrm>
          <a:prstGeom prst="line">
            <a:avLst/>
          </a:prstGeom>
          <a:ln/>
        </p:spPr>
        <p:style>
          <a:lnRef idx="3">
            <a:schemeClr val="dk1"/>
          </a:lnRef>
          <a:fillRef idx="0">
            <a:schemeClr val="dk1"/>
          </a:fillRef>
          <a:effectRef idx="2">
            <a:schemeClr val="dk1"/>
          </a:effectRef>
          <a:fontRef idx="minor">
            <a:schemeClr val="tx1"/>
          </a:fontRef>
        </p:style>
      </p:cxnSp>
      <p:sp>
        <p:nvSpPr>
          <p:cNvPr id="20" name="Freeform 4">
            <a:extLst>
              <a:ext uri="{FF2B5EF4-FFF2-40B4-BE49-F238E27FC236}">
                <a16:creationId xmlns:a16="http://schemas.microsoft.com/office/drawing/2014/main" id="{EA8258CD-B318-97EC-9BDB-8808713FB8F8}"/>
              </a:ext>
            </a:extLst>
          </p:cNvPr>
          <p:cNvSpPr>
            <a:spLocks noChangeAspect="1"/>
          </p:cNvSpPr>
          <p:nvPr/>
        </p:nvSpPr>
        <p:spPr bwMode="auto">
          <a:xfrm>
            <a:off x="9565114" y="2177351"/>
            <a:ext cx="220804" cy="362755"/>
          </a:xfrm>
          <a:custGeom>
            <a:avLst/>
            <a:gdLst>
              <a:gd name="T0" fmla="*/ 589 w 608"/>
              <a:gd name="T1" fmla="*/ 845 h 1017"/>
              <a:gd name="T2" fmla="*/ 580 w 608"/>
              <a:gd name="T3" fmla="*/ 812 h 1017"/>
              <a:gd name="T4" fmla="*/ 285 w 608"/>
              <a:gd name="T5" fmla="*/ 287 h 1017"/>
              <a:gd name="T6" fmla="*/ 55 w 608"/>
              <a:gd name="T7" fmla="*/ 0 h 1017"/>
              <a:gd name="T8" fmla="*/ 51 w 608"/>
              <a:gd name="T9" fmla="*/ 31 h 1017"/>
              <a:gd name="T10" fmla="*/ 35 w 608"/>
              <a:gd name="T11" fmla="*/ 82 h 1017"/>
              <a:gd name="T12" fmla="*/ 26 w 608"/>
              <a:gd name="T13" fmla="*/ 107 h 1017"/>
              <a:gd name="T14" fmla="*/ 13 w 608"/>
              <a:gd name="T15" fmla="*/ 121 h 1017"/>
              <a:gd name="T16" fmla="*/ 0 w 608"/>
              <a:gd name="T17" fmla="*/ 155 h 1017"/>
              <a:gd name="T18" fmla="*/ 22 w 608"/>
              <a:gd name="T19" fmla="*/ 203 h 1017"/>
              <a:gd name="T20" fmla="*/ 22 w 608"/>
              <a:gd name="T21" fmla="*/ 230 h 1017"/>
              <a:gd name="T22" fmla="*/ 13 w 608"/>
              <a:gd name="T23" fmla="*/ 280 h 1017"/>
              <a:gd name="T24" fmla="*/ 26 w 608"/>
              <a:gd name="T25" fmla="*/ 329 h 1017"/>
              <a:gd name="T26" fmla="*/ 39 w 608"/>
              <a:gd name="T27" fmla="*/ 352 h 1017"/>
              <a:gd name="T28" fmla="*/ 45 w 608"/>
              <a:gd name="T29" fmla="*/ 369 h 1017"/>
              <a:gd name="T30" fmla="*/ 38 w 608"/>
              <a:gd name="T31" fmla="*/ 381 h 1017"/>
              <a:gd name="T32" fmla="*/ 51 w 608"/>
              <a:gd name="T33" fmla="*/ 397 h 1017"/>
              <a:gd name="T34" fmla="*/ 72 w 608"/>
              <a:gd name="T35" fmla="*/ 410 h 1017"/>
              <a:gd name="T36" fmla="*/ 74 w 608"/>
              <a:gd name="T37" fmla="*/ 386 h 1017"/>
              <a:gd name="T38" fmla="*/ 98 w 608"/>
              <a:gd name="T39" fmla="*/ 399 h 1017"/>
              <a:gd name="T40" fmla="*/ 125 w 608"/>
              <a:gd name="T41" fmla="*/ 403 h 1017"/>
              <a:gd name="T42" fmla="*/ 129 w 608"/>
              <a:gd name="T43" fmla="*/ 406 h 1017"/>
              <a:gd name="T44" fmla="*/ 106 w 608"/>
              <a:gd name="T45" fmla="*/ 401 h 1017"/>
              <a:gd name="T46" fmla="*/ 79 w 608"/>
              <a:gd name="T47" fmla="*/ 398 h 1017"/>
              <a:gd name="T48" fmla="*/ 81 w 608"/>
              <a:gd name="T49" fmla="*/ 423 h 1017"/>
              <a:gd name="T50" fmla="*/ 91 w 608"/>
              <a:gd name="T51" fmla="*/ 454 h 1017"/>
              <a:gd name="T52" fmla="*/ 70 w 608"/>
              <a:gd name="T53" fmla="*/ 436 h 1017"/>
              <a:gd name="T54" fmla="*/ 72 w 608"/>
              <a:gd name="T55" fmla="*/ 416 h 1017"/>
              <a:gd name="T56" fmla="*/ 57 w 608"/>
              <a:gd name="T57" fmla="*/ 439 h 1017"/>
              <a:gd name="T58" fmla="*/ 57 w 608"/>
              <a:gd name="T59" fmla="*/ 467 h 1017"/>
              <a:gd name="T60" fmla="*/ 77 w 608"/>
              <a:gd name="T61" fmla="*/ 501 h 1017"/>
              <a:gd name="T62" fmla="*/ 89 w 608"/>
              <a:gd name="T63" fmla="*/ 526 h 1017"/>
              <a:gd name="T64" fmla="*/ 72 w 608"/>
              <a:gd name="T65" fmla="*/ 563 h 1017"/>
              <a:gd name="T66" fmla="*/ 92 w 608"/>
              <a:gd name="T67" fmla="*/ 598 h 1017"/>
              <a:gd name="T68" fmla="*/ 103 w 608"/>
              <a:gd name="T69" fmla="*/ 635 h 1017"/>
              <a:gd name="T70" fmla="*/ 126 w 608"/>
              <a:gd name="T71" fmla="*/ 671 h 1017"/>
              <a:gd name="T72" fmla="*/ 132 w 608"/>
              <a:gd name="T73" fmla="*/ 691 h 1017"/>
              <a:gd name="T74" fmla="*/ 130 w 608"/>
              <a:gd name="T75" fmla="*/ 723 h 1017"/>
              <a:gd name="T76" fmla="*/ 124 w 608"/>
              <a:gd name="T77" fmla="*/ 748 h 1017"/>
              <a:gd name="T78" fmla="*/ 155 w 608"/>
              <a:gd name="T79" fmla="*/ 764 h 1017"/>
              <a:gd name="T80" fmla="*/ 185 w 608"/>
              <a:gd name="T81" fmla="*/ 778 h 1017"/>
              <a:gd name="T82" fmla="*/ 217 w 608"/>
              <a:gd name="T83" fmla="*/ 798 h 1017"/>
              <a:gd name="T84" fmla="*/ 269 w 608"/>
              <a:gd name="T85" fmla="*/ 833 h 1017"/>
              <a:gd name="T86" fmla="*/ 273 w 608"/>
              <a:gd name="T87" fmla="*/ 858 h 1017"/>
              <a:gd name="T88" fmla="*/ 289 w 608"/>
              <a:gd name="T89" fmla="*/ 864 h 1017"/>
              <a:gd name="T90" fmla="*/ 312 w 608"/>
              <a:gd name="T91" fmla="*/ 888 h 1017"/>
              <a:gd name="T92" fmla="*/ 342 w 608"/>
              <a:gd name="T93" fmla="*/ 952 h 1017"/>
              <a:gd name="T94" fmla="*/ 341 w 608"/>
              <a:gd name="T95" fmla="*/ 978 h 1017"/>
              <a:gd name="T96" fmla="*/ 344 w 608"/>
              <a:gd name="T97" fmla="*/ 987 h 1017"/>
              <a:gd name="T98" fmla="*/ 537 w 608"/>
              <a:gd name="T99" fmla="*/ 1016 h 1017"/>
              <a:gd name="T100" fmla="*/ 550 w 608"/>
              <a:gd name="T101" fmla="*/ 1012 h 1017"/>
              <a:gd name="T102" fmla="*/ 550 w 608"/>
              <a:gd name="T103" fmla="*/ 989 h 1017"/>
              <a:gd name="T104" fmla="*/ 546 w 608"/>
              <a:gd name="T105" fmla="*/ 969 h 1017"/>
              <a:gd name="T106" fmla="*/ 563 w 608"/>
              <a:gd name="T107" fmla="*/ 939 h 1017"/>
              <a:gd name="T108" fmla="*/ 574 w 608"/>
              <a:gd name="T109" fmla="*/ 902 h 1017"/>
              <a:gd name="T110" fmla="*/ 608 w 608"/>
              <a:gd name="T111" fmla="*/ 8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1017">
                <a:moveTo>
                  <a:pt x="604" y="871"/>
                </a:moveTo>
                <a:lnTo>
                  <a:pt x="592" y="858"/>
                </a:lnTo>
                <a:lnTo>
                  <a:pt x="592" y="851"/>
                </a:lnTo>
                <a:lnTo>
                  <a:pt x="589" y="845"/>
                </a:lnTo>
                <a:lnTo>
                  <a:pt x="589" y="840"/>
                </a:lnTo>
                <a:lnTo>
                  <a:pt x="587" y="831"/>
                </a:lnTo>
                <a:lnTo>
                  <a:pt x="580" y="819"/>
                </a:lnTo>
                <a:lnTo>
                  <a:pt x="580" y="812"/>
                </a:lnTo>
                <a:lnTo>
                  <a:pt x="582" y="806"/>
                </a:lnTo>
                <a:lnTo>
                  <a:pt x="489" y="670"/>
                </a:lnTo>
                <a:lnTo>
                  <a:pt x="269" y="350"/>
                </a:lnTo>
                <a:lnTo>
                  <a:pt x="285" y="287"/>
                </a:lnTo>
                <a:lnTo>
                  <a:pt x="336" y="74"/>
                </a:lnTo>
                <a:lnTo>
                  <a:pt x="209" y="41"/>
                </a:lnTo>
                <a:lnTo>
                  <a:pt x="57" y="0"/>
                </a:lnTo>
                <a:lnTo>
                  <a:pt x="55" y="0"/>
                </a:lnTo>
                <a:lnTo>
                  <a:pt x="51" y="13"/>
                </a:lnTo>
                <a:lnTo>
                  <a:pt x="47" y="18"/>
                </a:lnTo>
                <a:lnTo>
                  <a:pt x="51" y="24"/>
                </a:lnTo>
                <a:lnTo>
                  <a:pt x="51" y="31"/>
                </a:lnTo>
                <a:lnTo>
                  <a:pt x="52" y="43"/>
                </a:lnTo>
                <a:lnTo>
                  <a:pt x="51" y="44"/>
                </a:lnTo>
                <a:lnTo>
                  <a:pt x="49" y="56"/>
                </a:lnTo>
                <a:lnTo>
                  <a:pt x="35" y="82"/>
                </a:lnTo>
                <a:lnTo>
                  <a:pt x="36" y="87"/>
                </a:lnTo>
                <a:lnTo>
                  <a:pt x="34" y="94"/>
                </a:lnTo>
                <a:lnTo>
                  <a:pt x="30" y="100"/>
                </a:lnTo>
                <a:lnTo>
                  <a:pt x="26" y="107"/>
                </a:lnTo>
                <a:lnTo>
                  <a:pt x="28" y="108"/>
                </a:lnTo>
                <a:lnTo>
                  <a:pt x="22" y="112"/>
                </a:lnTo>
                <a:lnTo>
                  <a:pt x="15" y="115"/>
                </a:lnTo>
                <a:lnTo>
                  <a:pt x="13" y="121"/>
                </a:lnTo>
                <a:lnTo>
                  <a:pt x="6" y="128"/>
                </a:lnTo>
                <a:lnTo>
                  <a:pt x="1" y="139"/>
                </a:lnTo>
                <a:lnTo>
                  <a:pt x="1" y="149"/>
                </a:lnTo>
                <a:lnTo>
                  <a:pt x="0" y="155"/>
                </a:lnTo>
                <a:lnTo>
                  <a:pt x="13" y="173"/>
                </a:lnTo>
                <a:lnTo>
                  <a:pt x="13" y="179"/>
                </a:lnTo>
                <a:lnTo>
                  <a:pt x="17" y="185"/>
                </a:lnTo>
                <a:lnTo>
                  <a:pt x="22" y="203"/>
                </a:lnTo>
                <a:lnTo>
                  <a:pt x="22" y="210"/>
                </a:lnTo>
                <a:lnTo>
                  <a:pt x="23" y="215"/>
                </a:lnTo>
                <a:lnTo>
                  <a:pt x="22" y="222"/>
                </a:lnTo>
                <a:lnTo>
                  <a:pt x="22" y="230"/>
                </a:lnTo>
                <a:lnTo>
                  <a:pt x="18" y="235"/>
                </a:lnTo>
                <a:lnTo>
                  <a:pt x="13" y="246"/>
                </a:lnTo>
                <a:lnTo>
                  <a:pt x="14" y="271"/>
                </a:lnTo>
                <a:lnTo>
                  <a:pt x="13" y="280"/>
                </a:lnTo>
                <a:lnTo>
                  <a:pt x="7" y="286"/>
                </a:lnTo>
                <a:lnTo>
                  <a:pt x="13" y="297"/>
                </a:lnTo>
                <a:lnTo>
                  <a:pt x="19" y="311"/>
                </a:lnTo>
                <a:lnTo>
                  <a:pt x="26" y="329"/>
                </a:lnTo>
                <a:lnTo>
                  <a:pt x="30" y="334"/>
                </a:lnTo>
                <a:lnTo>
                  <a:pt x="35" y="341"/>
                </a:lnTo>
                <a:lnTo>
                  <a:pt x="38" y="346"/>
                </a:lnTo>
                <a:lnTo>
                  <a:pt x="39" y="352"/>
                </a:lnTo>
                <a:lnTo>
                  <a:pt x="39" y="359"/>
                </a:lnTo>
                <a:lnTo>
                  <a:pt x="40" y="356"/>
                </a:lnTo>
                <a:lnTo>
                  <a:pt x="40" y="356"/>
                </a:lnTo>
                <a:lnTo>
                  <a:pt x="45" y="369"/>
                </a:lnTo>
                <a:lnTo>
                  <a:pt x="47" y="381"/>
                </a:lnTo>
                <a:lnTo>
                  <a:pt x="43" y="369"/>
                </a:lnTo>
                <a:lnTo>
                  <a:pt x="41" y="376"/>
                </a:lnTo>
                <a:lnTo>
                  <a:pt x="38" y="381"/>
                </a:lnTo>
                <a:lnTo>
                  <a:pt x="36" y="388"/>
                </a:lnTo>
                <a:lnTo>
                  <a:pt x="41" y="384"/>
                </a:lnTo>
                <a:lnTo>
                  <a:pt x="48" y="390"/>
                </a:lnTo>
                <a:lnTo>
                  <a:pt x="51" y="397"/>
                </a:lnTo>
                <a:lnTo>
                  <a:pt x="56" y="401"/>
                </a:lnTo>
                <a:lnTo>
                  <a:pt x="60" y="407"/>
                </a:lnTo>
                <a:lnTo>
                  <a:pt x="66" y="412"/>
                </a:lnTo>
                <a:lnTo>
                  <a:pt x="72" y="410"/>
                </a:lnTo>
                <a:lnTo>
                  <a:pt x="68" y="403"/>
                </a:lnTo>
                <a:lnTo>
                  <a:pt x="73" y="399"/>
                </a:lnTo>
                <a:lnTo>
                  <a:pt x="72" y="393"/>
                </a:lnTo>
                <a:lnTo>
                  <a:pt x="74" y="386"/>
                </a:lnTo>
                <a:lnTo>
                  <a:pt x="81" y="384"/>
                </a:lnTo>
                <a:lnTo>
                  <a:pt x="87" y="389"/>
                </a:lnTo>
                <a:lnTo>
                  <a:pt x="91" y="395"/>
                </a:lnTo>
                <a:lnTo>
                  <a:pt x="98" y="399"/>
                </a:lnTo>
                <a:lnTo>
                  <a:pt x="103" y="395"/>
                </a:lnTo>
                <a:lnTo>
                  <a:pt x="108" y="397"/>
                </a:lnTo>
                <a:lnTo>
                  <a:pt x="113" y="402"/>
                </a:lnTo>
                <a:lnTo>
                  <a:pt x="125" y="403"/>
                </a:lnTo>
                <a:lnTo>
                  <a:pt x="130" y="398"/>
                </a:lnTo>
                <a:lnTo>
                  <a:pt x="129" y="402"/>
                </a:lnTo>
                <a:lnTo>
                  <a:pt x="124" y="406"/>
                </a:lnTo>
                <a:lnTo>
                  <a:pt x="129" y="406"/>
                </a:lnTo>
                <a:lnTo>
                  <a:pt x="136" y="403"/>
                </a:lnTo>
                <a:lnTo>
                  <a:pt x="136" y="405"/>
                </a:lnTo>
                <a:lnTo>
                  <a:pt x="124" y="409"/>
                </a:lnTo>
                <a:lnTo>
                  <a:pt x="106" y="401"/>
                </a:lnTo>
                <a:lnTo>
                  <a:pt x="96" y="401"/>
                </a:lnTo>
                <a:lnTo>
                  <a:pt x="91" y="395"/>
                </a:lnTo>
                <a:lnTo>
                  <a:pt x="86" y="398"/>
                </a:lnTo>
                <a:lnTo>
                  <a:pt x="79" y="398"/>
                </a:lnTo>
                <a:lnTo>
                  <a:pt x="77" y="405"/>
                </a:lnTo>
                <a:lnTo>
                  <a:pt x="81" y="411"/>
                </a:lnTo>
                <a:lnTo>
                  <a:pt x="78" y="416"/>
                </a:lnTo>
                <a:lnTo>
                  <a:pt x="81" y="423"/>
                </a:lnTo>
                <a:lnTo>
                  <a:pt x="85" y="425"/>
                </a:lnTo>
                <a:lnTo>
                  <a:pt x="86" y="437"/>
                </a:lnTo>
                <a:lnTo>
                  <a:pt x="86" y="448"/>
                </a:lnTo>
                <a:lnTo>
                  <a:pt x="91" y="454"/>
                </a:lnTo>
                <a:lnTo>
                  <a:pt x="85" y="453"/>
                </a:lnTo>
                <a:lnTo>
                  <a:pt x="79" y="446"/>
                </a:lnTo>
                <a:lnTo>
                  <a:pt x="75" y="440"/>
                </a:lnTo>
                <a:lnTo>
                  <a:pt x="70" y="436"/>
                </a:lnTo>
                <a:lnTo>
                  <a:pt x="70" y="431"/>
                </a:lnTo>
                <a:lnTo>
                  <a:pt x="74" y="424"/>
                </a:lnTo>
                <a:lnTo>
                  <a:pt x="73" y="418"/>
                </a:lnTo>
                <a:lnTo>
                  <a:pt x="72" y="416"/>
                </a:lnTo>
                <a:lnTo>
                  <a:pt x="66" y="416"/>
                </a:lnTo>
                <a:lnTo>
                  <a:pt x="62" y="422"/>
                </a:lnTo>
                <a:lnTo>
                  <a:pt x="62" y="427"/>
                </a:lnTo>
                <a:lnTo>
                  <a:pt x="57" y="439"/>
                </a:lnTo>
                <a:lnTo>
                  <a:pt x="61" y="445"/>
                </a:lnTo>
                <a:lnTo>
                  <a:pt x="61" y="457"/>
                </a:lnTo>
                <a:lnTo>
                  <a:pt x="60" y="463"/>
                </a:lnTo>
                <a:lnTo>
                  <a:pt x="57" y="467"/>
                </a:lnTo>
                <a:lnTo>
                  <a:pt x="57" y="473"/>
                </a:lnTo>
                <a:lnTo>
                  <a:pt x="60" y="479"/>
                </a:lnTo>
                <a:lnTo>
                  <a:pt x="70" y="496"/>
                </a:lnTo>
                <a:lnTo>
                  <a:pt x="77" y="501"/>
                </a:lnTo>
                <a:lnTo>
                  <a:pt x="87" y="503"/>
                </a:lnTo>
                <a:lnTo>
                  <a:pt x="91" y="514"/>
                </a:lnTo>
                <a:lnTo>
                  <a:pt x="91" y="527"/>
                </a:lnTo>
                <a:lnTo>
                  <a:pt x="89" y="526"/>
                </a:lnTo>
                <a:lnTo>
                  <a:pt x="86" y="533"/>
                </a:lnTo>
                <a:lnTo>
                  <a:pt x="74" y="538"/>
                </a:lnTo>
                <a:lnTo>
                  <a:pt x="74" y="551"/>
                </a:lnTo>
                <a:lnTo>
                  <a:pt x="72" y="563"/>
                </a:lnTo>
                <a:lnTo>
                  <a:pt x="75" y="569"/>
                </a:lnTo>
                <a:lnTo>
                  <a:pt x="85" y="582"/>
                </a:lnTo>
                <a:lnTo>
                  <a:pt x="87" y="594"/>
                </a:lnTo>
                <a:lnTo>
                  <a:pt x="92" y="598"/>
                </a:lnTo>
                <a:lnTo>
                  <a:pt x="94" y="611"/>
                </a:lnTo>
                <a:lnTo>
                  <a:pt x="100" y="623"/>
                </a:lnTo>
                <a:lnTo>
                  <a:pt x="102" y="629"/>
                </a:lnTo>
                <a:lnTo>
                  <a:pt x="103" y="635"/>
                </a:lnTo>
                <a:lnTo>
                  <a:pt x="111" y="641"/>
                </a:lnTo>
                <a:lnTo>
                  <a:pt x="115" y="654"/>
                </a:lnTo>
                <a:lnTo>
                  <a:pt x="125" y="665"/>
                </a:lnTo>
                <a:lnTo>
                  <a:pt x="126" y="671"/>
                </a:lnTo>
                <a:lnTo>
                  <a:pt x="123" y="675"/>
                </a:lnTo>
                <a:lnTo>
                  <a:pt x="121" y="682"/>
                </a:lnTo>
                <a:lnTo>
                  <a:pt x="125" y="688"/>
                </a:lnTo>
                <a:lnTo>
                  <a:pt x="132" y="691"/>
                </a:lnTo>
                <a:lnTo>
                  <a:pt x="137" y="696"/>
                </a:lnTo>
                <a:lnTo>
                  <a:pt x="136" y="702"/>
                </a:lnTo>
                <a:lnTo>
                  <a:pt x="130" y="712"/>
                </a:lnTo>
                <a:lnTo>
                  <a:pt x="130" y="723"/>
                </a:lnTo>
                <a:lnTo>
                  <a:pt x="128" y="729"/>
                </a:lnTo>
                <a:lnTo>
                  <a:pt x="129" y="735"/>
                </a:lnTo>
                <a:lnTo>
                  <a:pt x="124" y="742"/>
                </a:lnTo>
                <a:lnTo>
                  <a:pt x="124" y="748"/>
                </a:lnTo>
                <a:lnTo>
                  <a:pt x="128" y="750"/>
                </a:lnTo>
                <a:lnTo>
                  <a:pt x="132" y="756"/>
                </a:lnTo>
                <a:lnTo>
                  <a:pt x="137" y="761"/>
                </a:lnTo>
                <a:lnTo>
                  <a:pt x="155" y="764"/>
                </a:lnTo>
                <a:lnTo>
                  <a:pt x="160" y="767"/>
                </a:lnTo>
                <a:lnTo>
                  <a:pt x="167" y="768"/>
                </a:lnTo>
                <a:lnTo>
                  <a:pt x="179" y="776"/>
                </a:lnTo>
                <a:lnTo>
                  <a:pt x="185" y="778"/>
                </a:lnTo>
                <a:lnTo>
                  <a:pt x="197" y="780"/>
                </a:lnTo>
                <a:lnTo>
                  <a:pt x="206" y="787"/>
                </a:lnTo>
                <a:lnTo>
                  <a:pt x="211" y="793"/>
                </a:lnTo>
                <a:lnTo>
                  <a:pt x="217" y="798"/>
                </a:lnTo>
                <a:lnTo>
                  <a:pt x="219" y="810"/>
                </a:lnTo>
                <a:lnTo>
                  <a:pt x="232" y="821"/>
                </a:lnTo>
                <a:lnTo>
                  <a:pt x="244" y="829"/>
                </a:lnTo>
                <a:lnTo>
                  <a:pt x="269" y="833"/>
                </a:lnTo>
                <a:lnTo>
                  <a:pt x="269" y="834"/>
                </a:lnTo>
                <a:lnTo>
                  <a:pt x="274" y="846"/>
                </a:lnTo>
                <a:lnTo>
                  <a:pt x="274" y="851"/>
                </a:lnTo>
                <a:lnTo>
                  <a:pt x="273" y="858"/>
                </a:lnTo>
                <a:lnTo>
                  <a:pt x="274" y="863"/>
                </a:lnTo>
                <a:lnTo>
                  <a:pt x="279" y="867"/>
                </a:lnTo>
                <a:lnTo>
                  <a:pt x="283" y="863"/>
                </a:lnTo>
                <a:lnTo>
                  <a:pt x="289" y="864"/>
                </a:lnTo>
                <a:lnTo>
                  <a:pt x="295" y="867"/>
                </a:lnTo>
                <a:lnTo>
                  <a:pt x="300" y="878"/>
                </a:lnTo>
                <a:lnTo>
                  <a:pt x="306" y="883"/>
                </a:lnTo>
                <a:lnTo>
                  <a:pt x="312" y="888"/>
                </a:lnTo>
                <a:lnTo>
                  <a:pt x="332" y="914"/>
                </a:lnTo>
                <a:lnTo>
                  <a:pt x="337" y="926"/>
                </a:lnTo>
                <a:lnTo>
                  <a:pt x="341" y="940"/>
                </a:lnTo>
                <a:lnTo>
                  <a:pt x="342" y="952"/>
                </a:lnTo>
                <a:lnTo>
                  <a:pt x="341" y="964"/>
                </a:lnTo>
                <a:lnTo>
                  <a:pt x="338" y="976"/>
                </a:lnTo>
                <a:lnTo>
                  <a:pt x="338" y="982"/>
                </a:lnTo>
                <a:lnTo>
                  <a:pt x="341" y="978"/>
                </a:lnTo>
                <a:lnTo>
                  <a:pt x="346" y="982"/>
                </a:lnTo>
                <a:lnTo>
                  <a:pt x="345" y="987"/>
                </a:lnTo>
                <a:lnTo>
                  <a:pt x="341" y="981"/>
                </a:lnTo>
                <a:lnTo>
                  <a:pt x="344" y="987"/>
                </a:lnTo>
                <a:lnTo>
                  <a:pt x="346" y="996"/>
                </a:lnTo>
                <a:lnTo>
                  <a:pt x="349" y="996"/>
                </a:lnTo>
                <a:lnTo>
                  <a:pt x="534" y="1016"/>
                </a:lnTo>
                <a:lnTo>
                  <a:pt x="537" y="1016"/>
                </a:lnTo>
                <a:lnTo>
                  <a:pt x="541" y="1015"/>
                </a:lnTo>
                <a:lnTo>
                  <a:pt x="542" y="1016"/>
                </a:lnTo>
                <a:lnTo>
                  <a:pt x="549" y="1017"/>
                </a:lnTo>
                <a:lnTo>
                  <a:pt x="550" y="1012"/>
                </a:lnTo>
                <a:lnTo>
                  <a:pt x="557" y="1008"/>
                </a:lnTo>
                <a:lnTo>
                  <a:pt x="558" y="998"/>
                </a:lnTo>
                <a:lnTo>
                  <a:pt x="557" y="993"/>
                </a:lnTo>
                <a:lnTo>
                  <a:pt x="550" y="989"/>
                </a:lnTo>
                <a:lnTo>
                  <a:pt x="544" y="986"/>
                </a:lnTo>
                <a:lnTo>
                  <a:pt x="542" y="981"/>
                </a:lnTo>
                <a:lnTo>
                  <a:pt x="546" y="974"/>
                </a:lnTo>
                <a:lnTo>
                  <a:pt x="546" y="969"/>
                </a:lnTo>
                <a:lnTo>
                  <a:pt x="544" y="961"/>
                </a:lnTo>
                <a:lnTo>
                  <a:pt x="548" y="956"/>
                </a:lnTo>
                <a:lnTo>
                  <a:pt x="553" y="952"/>
                </a:lnTo>
                <a:lnTo>
                  <a:pt x="563" y="939"/>
                </a:lnTo>
                <a:lnTo>
                  <a:pt x="566" y="931"/>
                </a:lnTo>
                <a:lnTo>
                  <a:pt x="570" y="925"/>
                </a:lnTo>
                <a:lnTo>
                  <a:pt x="570" y="913"/>
                </a:lnTo>
                <a:lnTo>
                  <a:pt x="574" y="902"/>
                </a:lnTo>
                <a:lnTo>
                  <a:pt x="579" y="898"/>
                </a:lnTo>
                <a:lnTo>
                  <a:pt x="582" y="893"/>
                </a:lnTo>
                <a:lnTo>
                  <a:pt x="602" y="881"/>
                </a:lnTo>
                <a:lnTo>
                  <a:pt x="608" y="876"/>
                </a:lnTo>
                <a:lnTo>
                  <a:pt x="604" y="871"/>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Georgia"/>
                <a:ea typeface="Times New Roman"/>
                <a:cs typeface="Times New Roman"/>
              </a:rPr>
              <a:t> </a:t>
            </a:r>
            <a:endParaRPr kumimoji="0" lang="en-US" sz="1200" b="0" i="0" u="none" strike="noStrike" kern="1200" cap="none" spc="0" normalizeH="0" baseline="0" noProof="0">
              <a:ln>
                <a:noFill/>
              </a:ln>
              <a:solidFill>
                <a:sysClr val="windowText" lastClr="000000"/>
              </a:solidFill>
              <a:effectLst/>
              <a:uLnTx/>
              <a:uFillTx/>
              <a:latin typeface="Georgia"/>
              <a:ea typeface="ＭＳ 明朝"/>
              <a:cs typeface="Times New Roman"/>
            </a:endParaRPr>
          </a:p>
        </p:txBody>
      </p:sp>
      <p:sp>
        <p:nvSpPr>
          <p:cNvPr id="22" name="Freeform 34">
            <a:extLst>
              <a:ext uri="{FF2B5EF4-FFF2-40B4-BE49-F238E27FC236}">
                <a16:creationId xmlns:a16="http://schemas.microsoft.com/office/drawing/2014/main" id="{5186D5D4-10EF-44A1-F7CB-8FEE5358C5E3}"/>
              </a:ext>
            </a:extLst>
          </p:cNvPr>
          <p:cNvSpPr>
            <a:spLocks noChangeAspect="1" noEditPoints="1"/>
          </p:cNvSpPr>
          <p:nvPr/>
        </p:nvSpPr>
        <p:spPr bwMode="auto">
          <a:xfrm>
            <a:off x="7360229" y="4082849"/>
            <a:ext cx="396547" cy="212239"/>
          </a:xfrm>
          <a:custGeom>
            <a:avLst/>
            <a:gdLst>
              <a:gd name="T0" fmla="*/ 214 w 269"/>
              <a:gd name="T1" fmla="*/ 136 h 147"/>
              <a:gd name="T2" fmla="*/ 220 w 269"/>
              <a:gd name="T3" fmla="*/ 140 h 147"/>
              <a:gd name="T4" fmla="*/ 222 w 269"/>
              <a:gd name="T5" fmla="*/ 129 h 147"/>
              <a:gd name="T6" fmla="*/ 264 w 269"/>
              <a:gd name="T7" fmla="*/ 130 h 147"/>
              <a:gd name="T8" fmla="*/ 261 w 269"/>
              <a:gd name="T9" fmla="*/ 128 h 147"/>
              <a:gd name="T10" fmla="*/ 254 w 269"/>
              <a:gd name="T11" fmla="*/ 140 h 147"/>
              <a:gd name="T12" fmla="*/ 269 w 269"/>
              <a:gd name="T13" fmla="*/ 136 h 147"/>
              <a:gd name="T14" fmla="*/ 258 w 269"/>
              <a:gd name="T15" fmla="*/ 92 h 147"/>
              <a:gd name="T16" fmla="*/ 246 w 269"/>
              <a:gd name="T17" fmla="*/ 68 h 147"/>
              <a:gd name="T18" fmla="*/ 234 w 269"/>
              <a:gd name="T19" fmla="*/ 63 h 147"/>
              <a:gd name="T20" fmla="*/ 234 w 269"/>
              <a:gd name="T21" fmla="*/ 64 h 147"/>
              <a:gd name="T22" fmla="*/ 243 w 269"/>
              <a:gd name="T23" fmla="*/ 75 h 147"/>
              <a:gd name="T24" fmla="*/ 252 w 269"/>
              <a:gd name="T25" fmla="*/ 84 h 147"/>
              <a:gd name="T26" fmla="*/ 234 w 269"/>
              <a:gd name="T27" fmla="*/ 101 h 147"/>
              <a:gd name="T28" fmla="*/ 220 w 269"/>
              <a:gd name="T29" fmla="*/ 99 h 147"/>
              <a:gd name="T30" fmla="*/ 211 w 269"/>
              <a:gd name="T31" fmla="*/ 84 h 147"/>
              <a:gd name="T32" fmla="*/ 199 w 269"/>
              <a:gd name="T33" fmla="*/ 80 h 147"/>
              <a:gd name="T34" fmla="*/ 206 w 269"/>
              <a:gd name="T35" fmla="*/ 78 h 147"/>
              <a:gd name="T36" fmla="*/ 188 w 269"/>
              <a:gd name="T37" fmla="*/ 60 h 147"/>
              <a:gd name="T38" fmla="*/ 174 w 269"/>
              <a:gd name="T39" fmla="*/ 63 h 147"/>
              <a:gd name="T40" fmla="*/ 165 w 269"/>
              <a:gd name="T41" fmla="*/ 52 h 147"/>
              <a:gd name="T42" fmla="*/ 168 w 269"/>
              <a:gd name="T43" fmla="*/ 46 h 147"/>
              <a:gd name="T44" fmla="*/ 172 w 269"/>
              <a:gd name="T45" fmla="*/ 37 h 147"/>
              <a:gd name="T46" fmla="*/ 187 w 269"/>
              <a:gd name="T47" fmla="*/ 23 h 147"/>
              <a:gd name="T48" fmla="*/ 183 w 269"/>
              <a:gd name="T49" fmla="*/ 18 h 147"/>
              <a:gd name="T50" fmla="*/ 177 w 269"/>
              <a:gd name="T51" fmla="*/ 19 h 147"/>
              <a:gd name="T52" fmla="*/ 170 w 269"/>
              <a:gd name="T53" fmla="*/ 8 h 147"/>
              <a:gd name="T54" fmla="*/ 166 w 269"/>
              <a:gd name="T55" fmla="*/ 0 h 147"/>
              <a:gd name="T56" fmla="*/ 161 w 269"/>
              <a:gd name="T57" fmla="*/ 0 h 147"/>
              <a:gd name="T58" fmla="*/ 150 w 269"/>
              <a:gd name="T59" fmla="*/ 11 h 147"/>
              <a:gd name="T60" fmla="*/ 145 w 269"/>
              <a:gd name="T61" fmla="*/ 18 h 147"/>
              <a:gd name="T62" fmla="*/ 57 w 269"/>
              <a:gd name="T63" fmla="*/ 45 h 147"/>
              <a:gd name="T64" fmla="*/ 1 w 269"/>
              <a:gd name="T65" fmla="*/ 63 h 147"/>
              <a:gd name="T66" fmla="*/ 2 w 269"/>
              <a:gd name="T67" fmla="*/ 126 h 147"/>
              <a:gd name="T68" fmla="*/ 50 w 269"/>
              <a:gd name="T69" fmla="*/ 118 h 147"/>
              <a:gd name="T70" fmla="*/ 66 w 269"/>
              <a:gd name="T71" fmla="*/ 114 h 147"/>
              <a:gd name="T72" fmla="*/ 108 w 269"/>
              <a:gd name="T73" fmla="*/ 102 h 147"/>
              <a:gd name="T74" fmla="*/ 122 w 269"/>
              <a:gd name="T75" fmla="*/ 101 h 147"/>
              <a:gd name="T76" fmla="*/ 151 w 269"/>
              <a:gd name="T77" fmla="*/ 98 h 147"/>
              <a:gd name="T78" fmla="*/ 157 w 269"/>
              <a:gd name="T79" fmla="*/ 106 h 147"/>
              <a:gd name="T80" fmla="*/ 162 w 269"/>
              <a:gd name="T81" fmla="*/ 115 h 147"/>
              <a:gd name="T82" fmla="*/ 164 w 269"/>
              <a:gd name="T83" fmla="*/ 122 h 147"/>
              <a:gd name="T84" fmla="*/ 172 w 269"/>
              <a:gd name="T85" fmla="*/ 121 h 147"/>
              <a:gd name="T86" fmla="*/ 177 w 269"/>
              <a:gd name="T87" fmla="*/ 141 h 147"/>
              <a:gd name="T88" fmla="*/ 185 w 269"/>
              <a:gd name="T89" fmla="*/ 129 h 147"/>
              <a:gd name="T90" fmla="*/ 195 w 269"/>
              <a:gd name="T91" fmla="*/ 119 h 147"/>
              <a:gd name="T92" fmla="*/ 203 w 269"/>
              <a:gd name="T93" fmla="*/ 109 h 147"/>
              <a:gd name="T94" fmla="*/ 210 w 269"/>
              <a:gd name="T95" fmla="*/ 110 h 147"/>
              <a:gd name="T96" fmla="*/ 219 w 269"/>
              <a:gd name="T97" fmla="*/ 121 h 147"/>
              <a:gd name="T98" fmla="*/ 227 w 269"/>
              <a:gd name="T99" fmla="*/ 110 h 147"/>
              <a:gd name="T100" fmla="*/ 247 w 269"/>
              <a:gd name="T101" fmla="*/ 101 h 147"/>
              <a:gd name="T102" fmla="*/ 258 w 269"/>
              <a:gd name="T103"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9" h="147">
                <a:moveTo>
                  <a:pt x="218" y="129"/>
                </a:moveTo>
                <a:lnTo>
                  <a:pt x="214" y="136"/>
                </a:lnTo>
                <a:lnTo>
                  <a:pt x="208" y="147"/>
                </a:lnTo>
                <a:lnTo>
                  <a:pt x="220" y="140"/>
                </a:lnTo>
                <a:lnTo>
                  <a:pt x="227" y="134"/>
                </a:lnTo>
                <a:lnTo>
                  <a:pt x="222" y="129"/>
                </a:lnTo>
                <a:lnTo>
                  <a:pt x="218" y="129"/>
                </a:lnTo>
                <a:close/>
                <a:moveTo>
                  <a:pt x="264" y="130"/>
                </a:moveTo>
                <a:lnTo>
                  <a:pt x="260" y="126"/>
                </a:lnTo>
                <a:lnTo>
                  <a:pt x="261" y="128"/>
                </a:lnTo>
                <a:lnTo>
                  <a:pt x="261" y="134"/>
                </a:lnTo>
                <a:lnTo>
                  <a:pt x="254" y="140"/>
                </a:lnTo>
                <a:lnTo>
                  <a:pt x="266" y="137"/>
                </a:lnTo>
                <a:lnTo>
                  <a:pt x="269" y="136"/>
                </a:lnTo>
                <a:lnTo>
                  <a:pt x="264" y="130"/>
                </a:lnTo>
                <a:close/>
                <a:moveTo>
                  <a:pt x="258" y="92"/>
                </a:moveTo>
                <a:lnTo>
                  <a:pt x="256" y="80"/>
                </a:lnTo>
                <a:lnTo>
                  <a:pt x="246" y="68"/>
                </a:lnTo>
                <a:lnTo>
                  <a:pt x="241" y="64"/>
                </a:lnTo>
                <a:lnTo>
                  <a:pt x="234" y="63"/>
                </a:lnTo>
                <a:lnTo>
                  <a:pt x="227" y="63"/>
                </a:lnTo>
                <a:lnTo>
                  <a:pt x="234" y="64"/>
                </a:lnTo>
                <a:lnTo>
                  <a:pt x="241" y="68"/>
                </a:lnTo>
                <a:lnTo>
                  <a:pt x="243" y="75"/>
                </a:lnTo>
                <a:lnTo>
                  <a:pt x="249" y="75"/>
                </a:lnTo>
                <a:lnTo>
                  <a:pt x="252" y="84"/>
                </a:lnTo>
                <a:lnTo>
                  <a:pt x="246" y="91"/>
                </a:lnTo>
                <a:lnTo>
                  <a:pt x="234" y="101"/>
                </a:lnTo>
                <a:lnTo>
                  <a:pt x="227" y="99"/>
                </a:lnTo>
                <a:lnTo>
                  <a:pt x="220" y="99"/>
                </a:lnTo>
                <a:lnTo>
                  <a:pt x="218" y="96"/>
                </a:lnTo>
                <a:lnTo>
                  <a:pt x="211" y="84"/>
                </a:lnTo>
                <a:lnTo>
                  <a:pt x="206" y="84"/>
                </a:lnTo>
                <a:lnTo>
                  <a:pt x="199" y="80"/>
                </a:lnTo>
                <a:lnTo>
                  <a:pt x="199" y="75"/>
                </a:lnTo>
                <a:lnTo>
                  <a:pt x="206" y="78"/>
                </a:lnTo>
                <a:lnTo>
                  <a:pt x="200" y="71"/>
                </a:lnTo>
                <a:lnTo>
                  <a:pt x="188" y="60"/>
                </a:lnTo>
                <a:lnTo>
                  <a:pt x="181" y="59"/>
                </a:lnTo>
                <a:lnTo>
                  <a:pt x="174" y="63"/>
                </a:lnTo>
                <a:lnTo>
                  <a:pt x="169" y="59"/>
                </a:lnTo>
                <a:lnTo>
                  <a:pt x="165" y="52"/>
                </a:lnTo>
                <a:lnTo>
                  <a:pt x="170" y="52"/>
                </a:lnTo>
                <a:lnTo>
                  <a:pt x="168" y="46"/>
                </a:lnTo>
                <a:lnTo>
                  <a:pt x="173" y="40"/>
                </a:lnTo>
                <a:lnTo>
                  <a:pt x="172" y="37"/>
                </a:lnTo>
                <a:lnTo>
                  <a:pt x="176" y="31"/>
                </a:lnTo>
                <a:lnTo>
                  <a:pt x="187" y="23"/>
                </a:lnTo>
                <a:lnTo>
                  <a:pt x="188" y="17"/>
                </a:lnTo>
                <a:lnTo>
                  <a:pt x="183" y="18"/>
                </a:lnTo>
                <a:lnTo>
                  <a:pt x="184" y="19"/>
                </a:lnTo>
                <a:lnTo>
                  <a:pt x="177" y="19"/>
                </a:lnTo>
                <a:lnTo>
                  <a:pt x="172" y="15"/>
                </a:lnTo>
                <a:lnTo>
                  <a:pt x="170" y="8"/>
                </a:lnTo>
                <a:lnTo>
                  <a:pt x="165" y="6"/>
                </a:lnTo>
                <a:lnTo>
                  <a:pt x="166" y="0"/>
                </a:lnTo>
                <a:lnTo>
                  <a:pt x="164" y="0"/>
                </a:lnTo>
                <a:lnTo>
                  <a:pt x="161" y="0"/>
                </a:lnTo>
                <a:lnTo>
                  <a:pt x="154" y="4"/>
                </a:lnTo>
                <a:lnTo>
                  <a:pt x="150" y="11"/>
                </a:lnTo>
                <a:lnTo>
                  <a:pt x="149" y="11"/>
                </a:lnTo>
                <a:lnTo>
                  <a:pt x="145" y="18"/>
                </a:lnTo>
                <a:lnTo>
                  <a:pt x="136" y="26"/>
                </a:lnTo>
                <a:lnTo>
                  <a:pt x="57" y="45"/>
                </a:lnTo>
                <a:lnTo>
                  <a:pt x="2" y="57"/>
                </a:lnTo>
                <a:lnTo>
                  <a:pt x="1" y="63"/>
                </a:lnTo>
                <a:lnTo>
                  <a:pt x="0" y="124"/>
                </a:lnTo>
                <a:lnTo>
                  <a:pt x="2" y="126"/>
                </a:lnTo>
                <a:lnTo>
                  <a:pt x="44" y="118"/>
                </a:lnTo>
                <a:lnTo>
                  <a:pt x="50" y="118"/>
                </a:lnTo>
                <a:lnTo>
                  <a:pt x="62" y="114"/>
                </a:lnTo>
                <a:lnTo>
                  <a:pt x="66" y="114"/>
                </a:lnTo>
                <a:lnTo>
                  <a:pt x="73" y="111"/>
                </a:lnTo>
                <a:lnTo>
                  <a:pt x="108" y="102"/>
                </a:lnTo>
                <a:lnTo>
                  <a:pt x="118" y="101"/>
                </a:lnTo>
                <a:lnTo>
                  <a:pt x="122" y="101"/>
                </a:lnTo>
                <a:lnTo>
                  <a:pt x="145" y="94"/>
                </a:lnTo>
                <a:lnTo>
                  <a:pt x="151" y="98"/>
                </a:lnTo>
                <a:lnTo>
                  <a:pt x="154" y="105"/>
                </a:lnTo>
                <a:lnTo>
                  <a:pt x="157" y="106"/>
                </a:lnTo>
                <a:lnTo>
                  <a:pt x="158" y="110"/>
                </a:lnTo>
                <a:lnTo>
                  <a:pt x="162" y="115"/>
                </a:lnTo>
                <a:lnTo>
                  <a:pt x="162" y="115"/>
                </a:lnTo>
                <a:lnTo>
                  <a:pt x="164" y="122"/>
                </a:lnTo>
                <a:lnTo>
                  <a:pt x="168" y="118"/>
                </a:lnTo>
                <a:lnTo>
                  <a:pt x="172" y="121"/>
                </a:lnTo>
                <a:lnTo>
                  <a:pt x="174" y="134"/>
                </a:lnTo>
                <a:lnTo>
                  <a:pt x="177" y="141"/>
                </a:lnTo>
                <a:lnTo>
                  <a:pt x="181" y="136"/>
                </a:lnTo>
                <a:lnTo>
                  <a:pt x="185" y="129"/>
                </a:lnTo>
                <a:lnTo>
                  <a:pt x="191" y="130"/>
                </a:lnTo>
                <a:lnTo>
                  <a:pt x="195" y="119"/>
                </a:lnTo>
                <a:lnTo>
                  <a:pt x="200" y="115"/>
                </a:lnTo>
                <a:lnTo>
                  <a:pt x="203" y="109"/>
                </a:lnTo>
                <a:lnTo>
                  <a:pt x="210" y="105"/>
                </a:lnTo>
                <a:lnTo>
                  <a:pt x="210" y="110"/>
                </a:lnTo>
                <a:lnTo>
                  <a:pt x="212" y="124"/>
                </a:lnTo>
                <a:lnTo>
                  <a:pt x="219" y="121"/>
                </a:lnTo>
                <a:lnTo>
                  <a:pt x="224" y="117"/>
                </a:lnTo>
                <a:lnTo>
                  <a:pt x="227" y="110"/>
                </a:lnTo>
                <a:lnTo>
                  <a:pt x="230" y="111"/>
                </a:lnTo>
                <a:lnTo>
                  <a:pt x="247" y="101"/>
                </a:lnTo>
                <a:lnTo>
                  <a:pt x="256" y="99"/>
                </a:lnTo>
                <a:lnTo>
                  <a:pt x="258" y="9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Georgia"/>
                <a:ea typeface="Times New Roman"/>
                <a:cs typeface="Times New Roman"/>
              </a:rPr>
              <a:t> </a:t>
            </a:r>
            <a:endParaRPr kumimoji="0" lang="en-US" sz="1200" b="0" i="0" u="none" strike="noStrike" kern="1200" cap="none" spc="0" normalizeH="0" baseline="0" noProof="0">
              <a:ln>
                <a:noFill/>
              </a:ln>
              <a:solidFill>
                <a:sysClr val="windowText" lastClr="000000"/>
              </a:solidFill>
              <a:effectLst/>
              <a:uLnTx/>
              <a:uFillTx/>
              <a:latin typeface="Georgia"/>
              <a:ea typeface="ＭＳ 明朝"/>
              <a:cs typeface="Times New Roman"/>
            </a:endParaRPr>
          </a:p>
        </p:txBody>
      </p:sp>
      <p:sp>
        <p:nvSpPr>
          <p:cNvPr id="26" name="Freeform 52">
            <a:extLst>
              <a:ext uri="{FF2B5EF4-FFF2-40B4-BE49-F238E27FC236}">
                <a16:creationId xmlns:a16="http://schemas.microsoft.com/office/drawing/2014/main" id="{4BF87D76-2D82-DD94-2611-4FE3F560A1AA}"/>
              </a:ext>
            </a:extLst>
          </p:cNvPr>
          <p:cNvSpPr>
            <a:spLocks noChangeAspect="1" noEditPoints="1"/>
          </p:cNvSpPr>
          <p:nvPr/>
        </p:nvSpPr>
        <p:spPr bwMode="auto">
          <a:xfrm>
            <a:off x="9475671" y="2578259"/>
            <a:ext cx="400682" cy="186398"/>
          </a:xfrm>
          <a:custGeom>
            <a:avLst/>
            <a:gdLst>
              <a:gd name="T0" fmla="*/ 510 w 619"/>
              <a:gd name="T1" fmla="*/ 229 h 293"/>
              <a:gd name="T2" fmla="*/ 559 w 619"/>
              <a:gd name="T3" fmla="*/ 192 h 293"/>
              <a:gd name="T4" fmla="*/ 566 w 619"/>
              <a:gd name="T5" fmla="*/ 192 h 293"/>
              <a:gd name="T6" fmla="*/ 586 w 619"/>
              <a:gd name="T7" fmla="*/ 182 h 293"/>
              <a:gd name="T8" fmla="*/ 592 w 619"/>
              <a:gd name="T9" fmla="*/ 170 h 293"/>
              <a:gd name="T10" fmla="*/ 615 w 619"/>
              <a:gd name="T11" fmla="*/ 74 h 293"/>
              <a:gd name="T12" fmla="*/ 605 w 619"/>
              <a:gd name="T13" fmla="*/ 71 h 293"/>
              <a:gd name="T14" fmla="*/ 592 w 619"/>
              <a:gd name="T15" fmla="*/ 95 h 293"/>
              <a:gd name="T16" fmla="*/ 591 w 619"/>
              <a:gd name="T17" fmla="*/ 78 h 293"/>
              <a:gd name="T18" fmla="*/ 574 w 619"/>
              <a:gd name="T19" fmla="*/ 68 h 293"/>
              <a:gd name="T20" fmla="*/ 550 w 619"/>
              <a:gd name="T21" fmla="*/ 77 h 293"/>
              <a:gd name="T22" fmla="*/ 534 w 619"/>
              <a:gd name="T23" fmla="*/ 60 h 293"/>
              <a:gd name="T24" fmla="*/ 536 w 619"/>
              <a:gd name="T25" fmla="*/ 49 h 293"/>
              <a:gd name="T26" fmla="*/ 542 w 619"/>
              <a:gd name="T27" fmla="*/ 68 h 293"/>
              <a:gd name="T28" fmla="*/ 560 w 619"/>
              <a:gd name="T29" fmla="*/ 55 h 293"/>
              <a:gd name="T30" fmla="*/ 577 w 619"/>
              <a:gd name="T31" fmla="*/ 54 h 293"/>
              <a:gd name="T32" fmla="*/ 570 w 619"/>
              <a:gd name="T33" fmla="*/ 40 h 293"/>
              <a:gd name="T34" fmla="*/ 589 w 619"/>
              <a:gd name="T35" fmla="*/ 40 h 293"/>
              <a:gd name="T36" fmla="*/ 602 w 619"/>
              <a:gd name="T37" fmla="*/ 45 h 293"/>
              <a:gd name="T38" fmla="*/ 579 w 619"/>
              <a:gd name="T39" fmla="*/ 18 h 293"/>
              <a:gd name="T40" fmla="*/ 267 w 619"/>
              <a:gd name="T41" fmla="*/ 74 h 293"/>
              <a:gd name="T42" fmla="*/ 171 w 619"/>
              <a:gd name="T43" fmla="*/ 92 h 293"/>
              <a:gd name="T44" fmla="*/ 158 w 619"/>
              <a:gd name="T45" fmla="*/ 118 h 293"/>
              <a:gd name="T46" fmla="*/ 133 w 619"/>
              <a:gd name="T47" fmla="*/ 137 h 293"/>
              <a:gd name="T48" fmla="*/ 115 w 619"/>
              <a:gd name="T49" fmla="*/ 154 h 293"/>
              <a:gd name="T50" fmla="*/ 99 w 619"/>
              <a:gd name="T51" fmla="*/ 160 h 293"/>
              <a:gd name="T52" fmla="*/ 83 w 619"/>
              <a:gd name="T53" fmla="*/ 175 h 293"/>
              <a:gd name="T54" fmla="*/ 38 w 619"/>
              <a:gd name="T55" fmla="*/ 202 h 293"/>
              <a:gd name="T56" fmla="*/ 18 w 619"/>
              <a:gd name="T57" fmla="*/ 229 h 293"/>
              <a:gd name="T58" fmla="*/ 90 w 619"/>
              <a:gd name="T59" fmla="*/ 248 h 293"/>
              <a:gd name="T60" fmla="*/ 136 w 619"/>
              <a:gd name="T61" fmla="*/ 225 h 293"/>
              <a:gd name="T62" fmla="*/ 240 w 619"/>
              <a:gd name="T63" fmla="*/ 211 h 293"/>
              <a:gd name="T64" fmla="*/ 263 w 619"/>
              <a:gd name="T65" fmla="*/ 230 h 293"/>
              <a:gd name="T66" fmla="*/ 441 w 619"/>
              <a:gd name="T67" fmla="*/ 292 h 293"/>
              <a:gd name="T68" fmla="*/ 471 w 619"/>
              <a:gd name="T69" fmla="*/ 285 h 293"/>
              <a:gd name="T70" fmla="*/ 483 w 619"/>
              <a:gd name="T71" fmla="*/ 257 h 293"/>
              <a:gd name="T72" fmla="*/ 491 w 619"/>
              <a:gd name="T73" fmla="*/ 260 h 293"/>
              <a:gd name="T74" fmla="*/ 518 w 619"/>
              <a:gd name="T75" fmla="*/ 219 h 293"/>
              <a:gd name="T76" fmla="*/ 522 w 619"/>
              <a:gd name="T77" fmla="*/ 206 h 293"/>
              <a:gd name="T78" fmla="*/ 529 w 619"/>
              <a:gd name="T79" fmla="*/ 207 h 293"/>
              <a:gd name="T80" fmla="*/ 561 w 619"/>
              <a:gd name="T81" fmla="*/ 191 h 293"/>
              <a:gd name="T82" fmla="*/ 571 w 619"/>
              <a:gd name="T83" fmla="*/ 182 h 293"/>
              <a:gd name="T84" fmla="*/ 589 w 619"/>
              <a:gd name="T85" fmla="*/ 168 h 293"/>
              <a:gd name="T86" fmla="*/ 584 w 619"/>
              <a:gd name="T87" fmla="*/ 164 h 293"/>
              <a:gd name="T88" fmla="*/ 577 w 619"/>
              <a:gd name="T89" fmla="*/ 160 h 293"/>
              <a:gd name="T90" fmla="*/ 568 w 619"/>
              <a:gd name="T91" fmla="*/ 164 h 293"/>
              <a:gd name="T92" fmla="*/ 531 w 619"/>
              <a:gd name="T93" fmla="*/ 156 h 293"/>
              <a:gd name="T94" fmla="*/ 555 w 619"/>
              <a:gd name="T95" fmla="*/ 166 h 293"/>
              <a:gd name="T96" fmla="*/ 563 w 619"/>
              <a:gd name="T97" fmla="*/ 148 h 293"/>
              <a:gd name="T98" fmla="*/ 560 w 619"/>
              <a:gd name="T99" fmla="*/ 132 h 293"/>
              <a:gd name="T100" fmla="*/ 527 w 619"/>
              <a:gd name="T101" fmla="*/ 122 h 293"/>
              <a:gd name="T102" fmla="*/ 560 w 619"/>
              <a:gd name="T103" fmla="*/ 124 h 293"/>
              <a:gd name="T104" fmla="*/ 560 w 619"/>
              <a:gd name="T105" fmla="*/ 117 h 293"/>
              <a:gd name="T106" fmla="*/ 575 w 619"/>
              <a:gd name="T107" fmla="*/ 123 h 293"/>
              <a:gd name="T108" fmla="*/ 607 w 619"/>
              <a:gd name="T109" fmla="*/ 101 h 293"/>
              <a:gd name="T110" fmla="*/ 586 w 619"/>
              <a:gd name="T111" fmla="*/ 17 h 293"/>
              <a:gd name="T112" fmla="*/ 586 w 619"/>
              <a:gd name="T113" fmla="*/ 17 h 293"/>
              <a:gd name="T114" fmla="*/ 589 w 619"/>
              <a:gd name="T115" fmla="*/ 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9" h="293">
                <a:moveTo>
                  <a:pt x="514" y="223"/>
                </a:moveTo>
                <a:lnTo>
                  <a:pt x="509" y="228"/>
                </a:lnTo>
                <a:lnTo>
                  <a:pt x="506" y="234"/>
                </a:lnTo>
                <a:lnTo>
                  <a:pt x="510" y="229"/>
                </a:lnTo>
                <a:lnTo>
                  <a:pt x="522" y="217"/>
                </a:lnTo>
                <a:lnTo>
                  <a:pt x="520" y="217"/>
                </a:lnTo>
                <a:lnTo>
                  <a:pt x="514" y="223"/>
                </a:lnTo>
                <a:close/>
                <a:moveTo>
                  <a:pt x="559" y="192"/>
                </a:moveTo>
                <a:lnTo>
                  <a:pt x="547" y="197"/>
                </a:lnTo>
                <a:lnTo>
                  <a:pt x="543" y="200"/>
                </a:lnTo>
                <a:lnTo>
                  <a:pt x="555" y="194"/>
                </a:lnTo>
                <a:lnTo>
                  <a:pt x="566" y="192"/>
                </a:lnTo>
                <a:lnTo>
                  <a:pt x="565" y="191"/>
                </a:lnTo>
                <a:lnTo>
                  <a:pt x="559" y="192"/>
                </a:lnTo>
                <a:close/>
                <a:moveTo>
                  <a:pt x="588" y="177"/>
                </a:moveTo>
                <a:lnTo>
                  <a:pt x="586" y="182"/>
                </a:lnTo>
                <a:lnTo>
                  <a:pt x="580" y="196"/>
                </a:lnTo>
                <a:lnTo>
                  <a:pt x="588" y="178"/>
                </a:lnTo>
                <a:lnTo>
                  <a:pt x="597" y="164"/>
                </a:lnTo>
                <a:lnTo>
                  <a:pt x="592" y="170"/>
                </a:lnTo>
                <a:lnTo>
                  <a:pt x="588" y="177"/>
                </a:lnTo>
                <a:close/>
                <a:moveTo>
                  <a:pt x="619" y="91"/>
                </a:moveTo>
                <a:lnTo>
                  <a:pt x="616" y="86"/>
                </a:lnTo>
                <a:lnTo>
                  <a:pt x="615" y="74"/>
                </a:lnTo>
                <a:lnTo>
                  <a:pt x="611" y="68"/>
                </a:lnTo>
                <a:lnTo>
                  <a:pt x="605" y="63"/>
                </a:lnTo>
                <a:lnTo>
                  <a:pt x="606" y="65"/>
                </a:lnTo>
                <a:lnTo>
                  <a:pt x="605" y="71"/>
                </a:lnTo>
                <a:lnTo>
                  <a:pt x="596" y="71"/>
                </a:lnTo>
                <a:lnTo>
                  <a:pt x="596" y="77"/>
                </a:lnTo>
                <a:lnTo>
                  <a:pt x="598" y="88"/>
                </a:lnTo>
                <a:lnTo>
                  <a:pt x="592" y="95"/>
                </a:lnTo>
                <a:lnTo>
                  <a:pt x="589" y="91"/>
                </a:lnTo>
                <a:lnTo>
                  <a:pt x="593" y="86"/>
                </a:lnTo>
                <a:lnTo>
                  <a:pt x="588" y="83"/>
                </a:lnTo>
                <a:lnTo>
                  <a:pt x="591" y="78"/>
                </a:lnTo>
                <a:lnTo>
                  <a:pt x="591" y="71"/>
                </a:lnTo>
                <a:lnTo>
                  <a:pt x="589" y="65"/>
                </a:lnTo>
                <a:lnTo>
                  <a:pt x="583" y="65"/>
                </a:lnTo>
                <a:lnTo>
                  <a:pt x="574" y="68"/>
                </a:lnTo>
                <a:lnTo>
                  <a:pt x="573" y="74"/>
                </a:lnTo>
                <a:lnTo>
                  <a:pt x="561" y="71"/>
                </a:lnTo>
                <a:lnTo>
                  <a:pt x="555" y="76"/>
                </a:lnTo>
                <a:lnTo>
                  <a:pt x="550" y="77"/>
                </a:lnTo>
                <a:lnTo>
                  <a:pt x="543" y="78"/>
                </a:lnTo>
                <a:lnTo>
                  <a:pt x="542" y="72"/>
                </a:lnTo>
                <a:lnTo>
                  <a:pt x="538" y="67"/>
                </a:lnTo>
                <a:lnTo>
                  <a:pt x="534" y="60"/>
                </a:lnTo>
                <a:lnTo>
                  <a:pt x="533" y="55"/>
                </a:lnTo>
                <a:lnTo>
                  <a:pt x="536" y="50"/>
                </a:lnTo>
                <a:lnTo>
                  <a:pt x="533" y="45"/>
                </a:lnTo>
                <a:lnTo>
                  <a:pt x="536" y="49"/>
                </a:lnTo>
                <a:lnTo>
                  <a:pt x="536" y="50"/>
                </a:lnTo>
                <a:lnTo>
                  <a:pt x="537" y="51"/>
                </a:lnTo>
                <a:lnTo>
                  <a:pt x="536" y="57"/>
                </a:lnTo>
                <a:lnTo>
                  <a:pt x="542" y="68"/>
                </a:lnTo>
                <a:lnTo>
                  <a:pt x="547" y="68"/>
                </a:lnTo>
                <a:lnTo>
                  <a:pt x="554" y="71"/>
                </a:lnTo>
                <a:lnTo>
                  <a:pt x="566" y="59"/>
                </a:lnTo>
                <a:lnTo>
                  <a:pt x="560" y="55"/>
                </a:lnTo>
                <a:lnTo>
                  <a:pt x="566" y="55"/>
                </a:lnTo>
                <a:lnTo>
                  <a:pt x="574" y="57"/>
                </a:lnTo>
                <a:lnTo>
                  <a:pt x="570" y="51"/>
                </a:lnTo>
                <a:lnTo>
                  <a:pt x="577" y="54"/>
                </a:lnTo>
                <a:lnTo>
                  <a:pt x="582" y="51"/>
                </a:lnTo>
                <a:lnTo>
                  <a:pt x="582" y="46"/>
                </a:lnTo>
                <a:lnTo>
                  <a:pt x="575" y="41"/>
                </a:lnTo>
                <a:lnTo>
                  <a:pt x="570" y="40"/>
                </a:lnTo>
                <a:lnTo>
                  <a:pt x="577" y="39"/>
                </a:lnTo>
                <a:lnTo>
                  <a:pt x="588" y="45"/>
                </a:lnTo>
                <a:lnTo>
                  <a:pt x="596" y="45"/>
                </a:lnTo>
                <a:lnTo>
                  <a:pt x="589" y="40"/>
                </a:lnTo>
                <a:lnTo>
                  <a:pt x="586" y="35"/>
                </a:lnTo>
                <a:lnTo>
                  <a:pt x="598" y="44"/>
                </a:lnTo>
                <a:lnTo>
                  <a:pt x="602" y="51"/>
                </a:lnTo>
                <a:lnTo>
                  <a:pt x="602" y="45"/>
                </a:lnTo>
                <a:lnTo>
                  <a:pt x="591" y="28"/>
                </a:lnTo>
                <a:lnTo>
                  <a:pt x="591" y="25"/>
                </a:lnTo>
                <a:lnTo>
                  <a:pt x="584" y="25"/>
                </a:lnTo>
                <a:lnTo>
                  <a:pt x="579" y="18"/>
                </a:lnTo>
                <a:lnTo>
                  <a:pt x="578" y="13"/>
                </a:lnTo>
                <a:lnTo>
                  <a:pt x="508" y="28"/>
                </a:lnTo>
                <a:lnTo>
                  <a:pt x="426" y="45"/>
                </a:lnTo>
                <a:lnTo>
                  <a:pt x="267" y="74"/>
                </a:lnTo>
                <a:lnTo>
                  <a:pt x="208" y="83"/>
                </a:lnTo>
                <a:lnTo>
                  <a:pt x="185" y="86"/>
                </a:lnTo>
                <a:lnTo>
                  <a:pt x="173" y="85"/>
                </a:lnTo>
                <a:lnTo>
                  <a:pt x="171" y="92"/>
                </a:lnTo>
                <a:lnTo>
                  <a:pt x="171" y="99"/>
                </a:lnTo>
                <a:lnTo>
                  <a:pt x="170" y="110"/>
                </a:lnTo>
                <a:lnTo>
                  <a:pt x="163" y="111"/>
                </a:lnTo>
                <a:lnTo>
                  <a:pt x="158" y="118"/>
                </a:lnTo>
                <a:lnTo>
                  <a:pt x="154" y="131"/>
                </a:lnTo>
                <a:lnTo>
                  <a:pt x="149" y="137"/>
                </a:lnTo>
                <a:lnTo>
                  <a:pt x="144" y="132"/>
                </a:lnTo>
                <a:lnTo>
                  <a:pt x="133" y="137"/>
                </a:lnTo>
                <a:lnTo>
                  <a:pt x="126" y="141"/>
                </a:lnTo>
                <a:lnTo>
                  <a:pt x="124" y="147"/>
                </a:lnTo>
                <a:lnTo>
                  <a:pt x="118" y="154"/>
                </a:lnTo>
                <a:lnTo>
                  <a:pt x="115" y="154"/>
                </a:lnTo>
                <a:lnTo>
                  <a:pt x="108" y="147"/>
                </a:lnTo>
                <a:lnTo>
                  <a:pt x="103" y="151"/>
                </a:lnTo>
                <a:lnTo>
                  <a:pt x="101" y="154"/>
                </a:lnTo>
                <a:lnTo>
                  <a:pt x="99" y="160"/>
                </a:lnTo>
                <a:lnTo>
                  <a:pt x="94" y="157"/>
                </a:lnTo>
                <a:lnTo>
                  <a:pt x="92" y="170"/>
                </a:lnTo>
                <a:lnTo>
                  <a:pt x="88" y="175"/>
                </a:lnTo>
                <a:lnTo>
                  <a:pt x="83" y="175"/>
                </a:lnTo>
                <a:lnTo>
                  <a:pt x="71" y="183"/>
                </a:lnTo>
                <a:lnTo>
                  <a:pt x="55" y="200"/>
                </a:lnTo>
                <a:lnTo>
                  <a:pt x="50" y="202"/>
                </a:lnTo>
                <a:lnTo>
                  <a:pt x="38" y="202"/>
                </a:lnTo>
                <a:lnTo>
                  <a:pt x="25" y="210"/>
                </a:lnTo>
                <a:lnTo>
                  <a:pt x="20" y="215"/>
                </a:lnTo>
                <a:lnTo>
                  <a:pt x="18" y="221"/>
                </a:lnTo>
                <a:lnTo>
                  <a:pt x="18" y="229"/>
                </a:lnTo>
                <a:lnTo>
                  <a:pt x="13" y="235"/>
                </a:lnTo>
                <a:lnTo>
                  <a:pt x="0" y="238"/>
                </a:lnTo>
                <a:lnTo>
                  <a:pt x="0" y="262"/>
                </a:lnTo>
                <a:lnTo>
                  <a:pt x="90" y="248"/>
                </a:lnTo>
                <a:lnTo>
                  <a:pt x="110" y="238"/>
                </a:lnTo>
                <a:lnTo>
                  <a:pt x="116" y="238"/>
                </a:lnTo>
                <a:lnTo>
                  <a:pt x="125" y="229"/>
                </a:lnTo>
                <a:lnTo>
                  <a:pt x="136" y="225"/>
                </a:lnTo>
                <a:lnTo>
                  <a:pt x="143" y="223"/>
                </a:lnTo>
                <a:lnTo>
                  <a:pt x="148" y="220"/>
                </a:lnTo>
                <a:lnTo>
                  <a:pt x="214" y="212"/>
                </a:lnTo>
                <a:lnTo>
                  <a:pt x="240" y="211"/>
                </a:lnTo>
                <a:lnTo>
                  <a:pt x="245" y="217"/>
                </a:lnTo>
                <a:lnTo>
                  <a:pt x="250" y="215"/>
                </a:lnTo>
                <a:lnTo>
                  <a:pt x="260" y="224"/>
                </a:lnTo>
                <a:lnTo>
                  <a:pt x="263" y="230"/>
                </a:lnTo>
                <a:lnTo>
                  <a:pt x="263" y="235"/>
                </a:lnTo>
                <a:lnTo>
                  <a:pt x="265" y="238"/>
                </a:lnTo>
                <a:lnTo>
                  <a:pt x="347" y="224"/>
                </a:lnTo>
                <a:lnTo>
                  <a:pt x="441" y="292"/>
                </a:lnTo>
                <a:lnTo>
                  <a:pt x="444" y="293"/>
                </a:lnTo>
                <a:lnTo>
                  <a:pt x="446" y="293"/>
                </a:lnTo>
                <a:lnTo>
                  <a:pt x="459" y="288"/>
                </a:lnTo>
                <a:lnTo>
                  <a:pt x="471" y="285"/>
                </a:lnTo>
                <a:lnTo>
                  <a:pt x="481" y="285"/>
                </a:lnTo>
                <a:lnTo>
                  <a:pt x="486" y="281"/>
                </a:lnTo>
                <a:lnTo>
                  <a:pt x="487" y="269"/>
                </a:lnTo>
                <a:lnTo>
                  <a:pt x="483" y="257"/>
                </a:lnTo>
                <a:lnTo>
                  <a:pt x="485" y="257"/>
                </a:lnTo>
                <a:lnTo>
                  <a:pt x="487" y="262"/>
                </a:lnTo>
                <a:lnTo>
                  <a:pt x="491" y="277"/>
                </a:lnTo>
                <a:lnTo>
                  <a:pt x="491" y="260"/>
                </a:lnTo>
                <a:lnTo>
                  <a:pt x="492" y="253"/>
                </a:lnTo>
                <a:lnTo>
                  <a:pt x="497" y="242"/>
                </a:lnTo>
                <a:lnTo>
                  <a:pt x="506" y="229"/>
                </a:lnTo>
                <a:lnTo>
                  <a:pt x="518" y="219"/>
                </a:lnTo>
                <a:lnTo>
                  <a:pt x="515" y="212"/>
                </a:lnTo>
                <a:lnTo>
                  <a:pt x="518" y="207"/>
                </a:lnTo>
                <a:lnTo>
                  <a:pt x="515" y="203"/>
                </a:lnTo>
                <a:lnTo>
                  <a:pt x="522" y="206"/>
                </a:lnTo>
                <a:lnTo>
                  <a:pt x="518" y="211"/>
                </a:lnTo>
                <a:lnTo>
                  <a:pt x="523" y="214"/>
                </a:lnTo>
                <a:lnTo>
                  <a:pt x="526" y="212"/>
                </a:lnTo>
                <a:lnTo>
                  <a:pt x="529" y="207"/>
                </a:lnTo>
                <a:lnTo>
                  <a:pt x="534" y="196"/>
                </a:lnTo>
                <a:lnTo>
                  <a:pt x="541" y="197"/>
                </a:lnTo>
                <a:lnTo>
                  <a:pt x="555" y="191"/>
                </a:lnTo>
                <a:lnTo>
                  <a:pt x="561" y="191"/>
                </a:lnTo>
                <a:lnTo>
                  <a:pt x="561" y="187"/>
                </a:lnTo>
                <a:lnTo>
                  <a:pt x="566" y="182"/>
                </a:lnTo>
                <a:lnTo>
                  <a:pt x="569" y="188"/>
                </a:lnTo>
                <a:lnTo>
                  <a:pt x="571" y="182"/>
                </a:lnTo>
                <a:lnTo>
                  <a:pt x="578" y="185"/>
                </a:lnTo>
                <a:lnTo>
                  <a:pt x="579" y="185"/>
                </a:lnTo>
                <a:lnTo>
                  <a:pt x="584" y="174"/>
                </a:lnTo>
                <a:lnTo>
                  <a:pt x="589" y="168"/>
                </a:lnTo>
                <a:lnTo>
                  <a:pt x="592" y="161"/>
                </a:lnTo>
                <a:lnTo>
                  <a:pt x="589" y="157"/>
                </a:lnTo>
                <a:lnTo>
                  <a:pt x="588" y="157"/>
                </a:lnTo>
                <a:lnTo>
                  <a:pt x="584" y="164"/>
                </a:lnTo>
                <a:lnTo>
                  <a:pt x="579" y="165"/>
                </a:lnTo>
                <a:lnTo>
                  <a:pt x="580" y="160"/>
                </a:lnTo>
                <a:lnTo>
                  <a:pt x="578" y="154"/>
                </a:lnTo>
                <a:lnTo>
                  <a:pt x="577" y="160"/>
                </a:lnTo>
                <a:lnTo>
                  <a:pt x="577" y="160"/>
                </a:lnTo>
                <a:lnTo>
                  <a:pt x="573" y="161"/>
                </a:lnTo>
                <a:lnTo>
                  <a:pt x="574" y="166"/>
                </a:lnTo>
                <a:lnTo>
                  <a:pt x="568" y="164"/>
                </a:lnTo>
                <a:lnTo>
                  <a:pt x="556" y="171"/>
                </a:lnTo>
                <a:lnTo>
                  <a:pt x="545" y="170"/>
                </a:lnTo>
                <a:lnTo>
                  <a:pt x="534" y="161"/>
                </a:lnTo>
                <a:lnTo>
                  <a:pt x="531" y="156"/>
                </a:lnTo>
                <a:lnTo>
                  <a:pt x="536" y="159"/>
                </a:lnTo>
                <a:lnTo>
                  <a:pt x="542" y="161"/>
                </a:lnTo>
                <a:lnTo>
                  <a:pt x="549" y="166"/>
                </a:lnTo>
                <a:lnTo>
                  <a:pt x="555" y="166"/>
                </a:lnTo>
                <a:lnTo>
                  <a:pt x="559" y="164"/>
                </a:lnTo>
                <a:lnTo>
                  <a:pt x="568" y="152"/>
                </a:lnTo>
                <a:lnTo>
                  <a:pt x="568" y="147"/>
                </a:lnTo>
                <a:lnTo>
                  <a:pt x="563" y="148"/>
                </a:lnTo>
                <a:lnTo>
                  <a:pt x="564" y="143"/>
                </a:lnTo>
                <a:lnTo>
                  <a:pt x="570" y="142"/>
                </a:lnTo>
                <a:lnTo>
                  <a:pt x="573" y="137"/>
                </a:lnTo>
                <a:lnTo>
                  <a:pt x="560" y="132"/>
                </a:lnTo>
                <a:lnTo>
                  <a:pt x="554" y="132"/>
                </a:lnTo>
                <a:lnTo>
                  <a:pt x="528" y="125"/>
                </a:lnTo>
                <a:lnTo>
                  <a:pt x="527" y="123"/>
                </a:lnTo>
                <a:lnTo>
                  <a:pt x="527" y="122"/>
                </a:lnTo>
                <a:lnTo>
                  <a:pt x="540" y="125"/>
                </a:lnTo>
                <a:lnTo>
                  <a:pt x="551" y="125"/>
                </a:lnTo>
                <a:lnTo>
                  <a:pt x="556" y="123"/>
                </a:lnTo>
                <a:lnTo>
                  <a:pt x="560" y="124"/>
                </a:lnTo>
                <a:lnTo>
                  <a:pt x="557" y="119"/>
                </a:lnTo>
                <a:lnTo>
                  <a:pt x="557" y="113"/>
                </a:lnTo>
                <a:lnTo>
                  <a:pt x="563" y="113"/>
                </a:lnTo>
                <a:lnTo>
                  <a:pt x="560" y="117"/>
                </a:lnTo>
                <a:lnTo>
                  <a:pt x="565" y="122"/>
                </a:lnTo>
                <a:lnTo>
                  <a:pt x="571" y="123"/>
                </a:lnTo>
                <a:lnTo>
                  <a:pt x="573" y="117"/>
                </a:lnTo>
                <a:lnTo>
                  <a:pt x="575" y="123"/>
                </a:lnTo>
                <a:lnTo>
                  <a:pt x="582" y="124"/>
                </a:lnTo>
                <a:lnTo>
                  <a:pt x="594" y="124"/>
                </a:lnTo>
                <a:lnTo>
                  <a:pt x="600" y="119"/>
                </a:lnTo>
                <a:lnTo>
                  <a:pt x="607" y="101"/>
                </a:lnTo>
                <a:lnTo>
                  <a:pt x="607" y="95"/>
                </a:lnTo>
                <a:lnTo>
                  <a:pt x="614" y="96"/>
                </a:lnTo>
                <a:lnTo>
                  <a:pt x="619" y="91"/>
                </a:lnTo>
                <a:close/>
                <a:moveTo>
                  <a:pt x="586" y="17"/>
                </a:moveTo>
                <a:lnTo>
                  <a:pt x="588" y="12"/>
                </a:lnTo>
                <a:lnTo>
                  <a:pt x="583" y="12"/>
                </a:lnTo>
                <a:lnTo>
                  <a:pt x="580" y="13"/>
                </a:lnTo>
                <a:lnTo>
                  <a:pt x="586" y="17"/>
                </a:lnTo>
                <a:close/>
                <a:moveTo>
                  <a:pt x="580" y="0"/>
                </a:moveTo>
                <a:lnTo>
                  <a:pt x="582" y="5"/>
                </a:lnTo>
                <a:lnTo>
                  <a:pt x="583" y="12"/>
                </a:lnTo>
                <a:lnTo>
                  <a:pt x="589" y="11"/>
                </a:lnTo>
                <a:lnTo>
                  <a:pt x="587" y="4"/>
                </a:lnTo>
                <a:lnTo>
                  <a:pt x="580" y="0"/>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5" name="Star: 5 Points 4">
            <a:extLst>
              <a:ext uri="{FF2B5EF4-FFF2-40B4-BE49-F238E27FC236}">
                <a16:creationId xmlns:a16="http://schemas.microsoft.com/office/drawing/2014/main" id="{0A1C48F7-A913-3EBA-E862-D1641DE15BA6}"/>
              </a:ext>
            </a:extLst>
          </p:cNvPr>
          <p:cNvSpPr/>
          <p:nvPr/>
        </p:nvSpPr>
        <p:spPr>
          <a:xfrm>
            <a:off x="4204227" y="2905325"/>
            <a:ext cx="105882" cy="106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Star: 5 Points 27">
            <a:extLst>
              <a:ext uri="{FF2B5EF4-FFF2-40B4-BE49-F238E27FC236}">
                <a16:creationId xmlns:a16="http://schemas.microsoft.com/office/drawing/2014/main" id="{41298962-FB8B-C142-7694-956C159F19C5}"/>
              </a:ext>
            </a:extLst>
          </p:cNvPr>
          <p:cNvSpPr/>
          <p:nvPr/>
        </p:nvSpPr>
        <p:spPr>
          <a:xfrm>
            <a:off x="4332304" y="4641585"/>
            <a:ext cx="105882" cy="106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Star: 5 Points 29">
            <a:extLst>
              <a:ext uri="{FF2B5EF4-FFF2-40B4-BE49-F238E27FC236}">
                <a16:creationId xmlns:a16="http://schemas.microsoft.com/office/drawing/2014/main" id="{2F6C3609-67C1-8EE7-0D9B-A393CC3E0413}"/>
              </a:ext>
            </a:extLst>
          </p:cNvPr>
          <p:cNvSpPr/>
          <p:nvPr/>
        </p:nvSpPr>
        <p:spPr>
          <a:xfrm>
            <a:off x="6867529" y="3383836"/>
            <a:ext cx="105882" cy="106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Star: 5 Points 31">
            <a:extLst>
              <a:ext uri="{FF2B5EF4-FFF2-40B4-BE49-F238E27FC236}">
                <a16:creationId xmlns:a16="http://schemas.microsoft.com/office/drawing/2014/main" id="{AA5CE6AB-9D5D-6E41-7C3D-C93BA13F29DB}"/>
              </a:ext>
            </a:extLst>
          </p:cNvPr>
          <p:cNvSpPr/>
          <p:nvPr/>
        </p:nvSpPr>
        <p:spPr>
          <a:xfrm>
            <a:off x="1912309" y="4100946"/>
            <a:ext cx="105882" cy="10621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33" name="Straight Connector 32">
            <a:extLst>
              <a:ext uri="{FF2B5EF4-FFF2-40B4-BE49-F238E27FC236}">
                <a16:creationId xmlns:a16="http://schemas.microsoft.com/office/drawing/2014/main" id="{35E4602A-6D34-9192-8FC4-6A9C225E513E}"/>
              </a:ext>
            </a:extLst>
          </p:cNvPr>
          <p:cNvCxnSpPr>
            <a:cxnSpLocks/>
          </p:cNvCxnSpPr>
          <p:nvPr/>
        </p:nvCxnSpPr>
        <p:spPr>
          <a:xfrm>
            <a:off x="920245" y="1548408"/>
            <a:ext cx="1097946" cy="0"/>
          </a:xfrm>
          <a:prstGeom prst="line">
            <a:avLst/>
          </a:prstGeom>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14F5FB28-C5D6-D66D-0C30-F2C38D0C9CBD}"/>
              </a:ext>
            </a:extLst>
          </p:cNvPr>
          <p:cNvCxnSpPr>
            <a:cxnSpLocks/>
          </p:cNvCxnSpPr>
          <p:nvPr/>
        </p:nvCxnSpPr>
        <p:spPr>
          <a:xfrm>
            <a:off x="7429499" y="1513780"/>
            <a:ext cx="1097946" cy="0"/>
          </a:xfrm>
          <a:prstGeom prst="line">
            <a:avLst/>
          </a:prstGeom>
          <a:ln/>
        </p:spPr>
        <p:style>
          <a:lnRef idx="3">
            <a:schemeClr val="dk1"/>
          </a:lnRef>
          <a:fillRef idx="0">
            <a:schemeClr val="dk1"/>
          </a:fillRef>
          <a:effectRef idx="2">
            <a:schemeClr val="dk1"/>
          </a:effectRef>
          <a:fontRef idx="minor">
            <a:schemeClr val="tx1"/>
          </a:fontRef>
        </p:style>
      </p:cxnSp>
      <p:sp>
        <p:nvSpPr>
          <p:cNvPr id="21" name="Freeform 18">
            <a:extLst>
              <a:ext uri="{FF2B5EF4-FFF2-40B4-BE49-F238E27FC236}">
                <a16:creationId xmlns:a16="http://schemas.microsoft.com/office/drawing/2014/main" id="{F5023254-C35B-033D-8298-72EAAE243D87}"/>
              </a:ext>
            </a:extLst>
          </p:cNvPr>
          <p:cNvSpPr>
            <a:spLocks noChangeAspect="1"/>
          </p:cNvSpPr>
          <p:nvPr/>
        </p:nvSpPr>
        <p:spPr bwMode="auto">
          <a:xfrm>
            <a:off x="9494286" y="2842066"/>
            <a:ext cx="342660" cy="220417"/>
          </a:xfrm>
          <a:custGeom>
            <a:avLst/>
            <a:gdLst>
              <a:gd name="T0" fmla="*/ 425 w 448"/>
              <a:gd name="T1" fmla="*/ 146 h 294"/>
              <a:gd name="T2" fmla="*/ 417 w 448"/>
              <a:gd name="T3" fmla="*/ 135 h 294"/>
              <a:gd name="T4" fmla="*/ 406 w 448"/>
              <a:gd name="T5" fmla="*/ 127 h 294"/>
              <a:gd name="T6" fmla="*/ 409 w 448"/>
              <a:gd name="T7" fmla="*/ 111 h 294"/>
              <a:gd name="T8" fmla="*/ 408 w 448"/>
              <a:gd name="T9" fmla="*/ 99 h 294"/>
              <a:gd name="T10" fmla="*/ 402 w 448"/>
              <a:gd name="T11" fmla="*/ 92 h 294"/>
              <a:gd name="T12" fmla="*/ 416 w 448"/>
              <a:gd name="T13" fmla="*/ 70 h 294"/>
              <a:gd name="T14" fmla="*/ 419 w 448"/>
              <a:gd name="T15" fmla="*/ 58 h 294"/>
              <a:gd name="T16" fmla="*/ 425 w 448"/>
              <a:gd name="T17" fmla="*/ 49 h 294"/>
              <a:gd name="T18" fmla="*/ 412 w 448"/>
              <a:gd name="T19" fmla="*/ 45 h 294"/>
              <a:gd name="T20" fmla="*/ 396 w 448"/>
              <a:gd name="T21" fmla="*/ 33 h 294"/>
              <a:gd name="T22" fmla="*/ 388 w 448"/>
              <a:gd name="T23" fmla="*/ 14 h 294"/>
              <a:gd name="T24" fmla="*/ 375 w 448"/>
              <a:gd name="T25" fmla="*/ 10 h 294"/>
              <a:gd name="T26" fmla="*/ 366 w 448"/>
              <a:gd name="T27" fmla="*/ 0 h 294"/>
              <a:gd name="T28" fmla="*/ 300 w 448"/>
              <a:gd name="T29" fmla="*/ 15 h 294"/>
              <a:gd name="T30" fmla="*/ 111 w 448"/>
              <a:gd name="T31" fmla="*/ 53 h 294"/>
              <a:gd name="T32" fmla="*/ 49 w 448"/>
              <a:gd name="T33" fmla="*/ 41 h 294"/>
              <a:gd name="T34" fmla="*/ 27 w 448"/>
              <a:gd name="T35" fmla="*/ 54 h 294"/>
              <a:gd name="T36" fmla="*/ 21 w 448"/>
              <a:gd name="T37" fmla="*/ 60 h 294"/>
              <a:gd name="T38" fmla="*/ 0 w 448"/>
              <a:gd name="T39" fmla="*/ 75 h 294"/>
              <a:gd name="T40" fmla="*/ 22 w 448"/>
              <a:gd name="T41" fmla="*/ 204 h 294"/>
              <a:gd name="T42" fmla="*/ 114 w 448"/>
              <a:gd name="T43" fmla="*/ 279 h 294"/>
              <a:gd name="T44" fmla="*/ 383 w 448"/>
              <a:gd name="T45" fmla="*/ 225 h 294"/>
              <a:gd name="T46" fmla="*/ 389 w 448"/>
              <a:gd name="T47" fmla="*/ 213 h 294"/>
              <a:gd name="T48" fmla="*/ 401 w 448"/>
              <a:gd name="T49" fmla="*/ 209 h 294"/>
              <a:gd name="T50" fmla="*/ 408 w 448"/>
              <a:gd name="T51" fmla="*/ 210 h 294"/>
              <a:gd name="T52" fmla="*/ 420 w 448"/>
              <a:gd name="T53" fmla="*/ 202 h 294"/>
              <a:gd name="T54" fmla="*/ 427 w 448"/>
              <a:gd name="T55" fmla="*/ 191 h 294"/>
              <a:gd name="T56" fmla="*/ 432 w 448"/>
              <a:gd name="T57" fmla="*/ 184 h 294"/>
              <a:gd name="T58" fmla="*/ 434 w 448"/>
              <a:gd name="T59" fmla="*/ 183 h 294"/>
              <a:gd name="T60" fmla="*/ 446 w 448"/>
              <a:gd name="T61" fmla="*/ 171 h 294"/>
              <a:gd name="T62" fmla="*/ 435 w 448"/>
              <a:gd name="T63" fmla="*/ 15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294">
                <a:moveTo>
                  <a:pt x="428" y="148"/>
                </a:moveTo>
                <a:lnTo>
                  <a:pt x="425" y="146"/>
                </a:lnTo>
                <a:lnTo>
                  <a:pt x="419" y="142"/>
                </a:lnTo>
                <a:lnTo>
                  <a:pt x="417" y="135"/>
                </a:lnTo>
                <a:lnTo>
                  <a:pt x="411" y="134"/>
                </a:lnTo>
                <a:lnTo>
                  <a:pt x="406" y="127"/>
                </a:lnTo>
                <a:lnTo>
                  <a:pt x="404" y="117"/>
                </a:lnTo>
                <a:lnTo>
                  <a:pt x="409" y="111"/>
                </a:lnTo>
                <a:lnTo>
                  <a:pt x="411" y="104"/>
                </a:lnTo>
                <a:lnTo>
                  <a:pt x="408" y="99"/>
                </a:lnTo>
                <a:lnTo>
                  <a:pt x="405" y="98"/>
                </a:lnTo>
                <a:lnTo>
                  <a:pt x="402" y="92"/>
                </a:lnTo>
                <a:lnTo>
                  <a:pt x="409" y="87"/>
                </a:lnTo>
                <a:lnTo>
                  <a:pt x="416" y="70"/>
                </a:lnTo>
                <a:lnTo>
                  <a:pt x="416" y="64"/>
                </a:lnTo>
                <a:lnTo>
                  <a:pt x="419" y="58"/>
                </a:lnTo>
                <a:lnTo>
                  <a:pt x="425" y="50"/>
                </a:lnTo>
                <a:lnTo>
                  <a:pt x="425" y="49"/>
                </a:lnTo>
                <a:lnTo>
                  <a:pt x="417" y="45"/>
                </a:lnTo>
                <a:lnTo>
                  <a:pt x="412" y="45"/>
                </a:lnTo>
                <a:lnTo>
                  <a:pt x="401" y="39"/>
                </a:lnTo>
                <a:lnTo>
                  <a:pt x="396" y="33"/>
                </a:lnTo>
                <a:lnTo>
                  <a:pt x="394" y="27"/>
                </a:lnTo>
                <a:lnTo>
                  <a:pt x="388" y="14"/>
                </a:lnTo>
                <a:lnTo>
                  <a:pt x="381" y="8"/>
                </a:lnTo>
                <a:lnTo>
                  <a:pt x="375" y="10"/>
                </a:lnTo>
                <a:lnTo>
                  <a:pt x="373" y="4"/>
                </a:lnTo>
                <a:lnTo>
                  <a:pt x="366" y="0"/>
                </a:lnTo>
                <a:lnTo>
                  <a:pt x="366" y="0"/>
                </a:lnTo>
                <a:lnTo>
                  <a:pt x="300" y="15"/>
                </a:lnTo>
                <a:lnTo>
                  <a:pt x="199" y="35"/>
                </a:lnTo>
                <a:lnTo>
                  <a:pt x="111" y="53"/>
                </a:lnTo>
                <a:lnTo>
                  <a:pt x="53" y="64"/>
                </a:lnTo>
                <a:lnTo>
                  <a:pt x="49" y="41"/>
                </a:lnTo>
                <a:lnTo>
                  <a:pt x="49" y="38"/>
                </a:lnTo>
                <a:lnTo>
                  <a:pt x="27" y="54"/>
                </a:lnTo>
                <a:lnTo>
                  <a:pt x="27" y="53"/>
                </a:lnTo>
                <a:lnTo>
                  <a:pt x="21" y="60"/>
                </a:lnTo>
                <a:lnTo>
                  <a:pt x="9" y="69"/>
                </a:lnTo>
                <a:lnTo>
                  <a:pt x="0" y="75"/>
                </a:lnTo>
                <a:lnTo>
                  <a:pt x="0" y="79"/>
                </a:lnTo>
                <a:lnTo>
                  <a:pt x="22" y="204"/>
                </a:lnTo>
                <a:lnTo>
                  <a:pt x="38" y="294"/>
                </a:lnTo>
                <a:lnTo>
                  <a:pt x="114" y="279"/>
                </a:lnTo>
                <a:lnTo>
                  <a:pt x="240" y="256"/>
                </a:lnTo>
                <a:lnTo>
                  <a:pt x="383" y="225"/>
                </a:lnTo>
                <a:lnTo>
                  <a:pt x="385" y="219"/>
                </a:lnTo>
                <a:lnTo>
                  <a:pt x="389" y="213"/>
                </a:lnTo>
                <a:lnTo>
                  <a:pt x="396" y="209"/>
                </a:lnTo>
                <a:lnTo>
                  <a:pt x="401" y="209"/>
                </a:lnTo>
                <a:lnTo>
                  <a:pt x="406" y="209"/>
                </a:lnTo>
                <a:lnTo>
                  <a:pt x="408" y="210"/>
                </a:lnTo>
                <a:lnTo>
                  <a:pt x="415" y="203"/>
                </a:lnTo>
                <a:lnTo>
                  <a:pt x="420" y="202"/>
                </a:lnTo>
                <a:lnTo>
                  <a:pt x="427" y="196"/>
                </a:lnTo>
                <a:lnTo>
                  <a:pt x="427" y="191"/>
                </a:lnTo>
                <a:lnTo>
                  <a:pt x="431" y="186"/>
                </a:lnTo>
                <a:lnTo>
                  <a:pt x="432" y="184"/>
                </a:lnTo>
                <a:lnTo>
                  <a:pt x="432" y="184"/>
                </a:lnTo>
                <a:lnTo>
                  <a:pt x="434" y="183"/>
                </a:lnTo>
                <a:lnTo>
                  <a:pt x="438" y="177"/>
                </a:lnTo>
                <a:lnTo>
                  <a:pt x="446" y="171"/>
                </a:lnTo>
                <a:lnTo>
                  <a:pt x="448" y="164"/>
                </a:lnTo>
                <a:lnTo>
                  <a:pt x="435" y="153"/>
                </a:lnTo>
                <a:lnTo>
                  <a:pt x="428" y="148"/>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5" name="Freeform 33">
            <a:extLst>
              <a:ext uri="{FF2B5EF4-FFF2-40B4-BE49-F238E27FC236}">
                <a16:creationId xmlns:a16="http://schemas.microsoft.com/office/drawing/2014/main" id="{914B822C-CDF5-C969-C8FF-B2E2954B3EBC}"/>
              </a:ext>
            </a:extLst>
          </p:cNvPr>
          <p:cNvSpPr>
            <a:spLocks noChangeAspect="1" noEditPoints="1"/>
          </p:cNvSpPr>
          <p:nvPr/>
        </p:nvSpPr>
        <p:spPr bwMode="auto">
          <a:xfrm>
            <a:off x="9403997" y="3071133"/>
            <a:ext cx="368910" cy="337695"/>
          </a:xfrm>
          <a:custGeom>
            <a:avLst/>
            <a:gdLst>
              <a:gd name="T0" fmla="*/ 455 w 589"/>
              <a:gd name="T1" fmla="*/ 101 h 548"/>
              <a:gd name="T2" fmla="*/ 128 w 589"/>
              <a:gd name="T3" fmla="*/ 38 h 548"/>
              <a:gd name="T4" fmla="*/ 150 w 589"/>
              <a:gd name="T5" fmla="*/ 21 h 548"/>
              <a:gd name="T6" fmla="*/ 153 w 589"/>
              <a:gd name="T7" fmla="*/ 2 h 548"/>
              <a:gd name="T8" fmla="*/ 128 w 589"/>
              <a:gd name="T9" fmla="*/ 38 h 548"/>
              <a:gd name="T10" fmla="*/ 339 w 589"/>
              <a:gd name="T11" fmla="*/ 151 h 548"/>
              <a:gd name="T12" fmla="*/ 580 w 589"/>
              <a:gd name="T13" fmla="*/ 377 h 548"/>
              <a:gd name="T14" fmla="*/ 553 w 589"/>
              <a:gd name="T15" fmla="*/ 299 h 548"/>
              <a:gd name="T16" fmla="*/ 513 w 589"/>
              <a:gd name="T17" fmla="*/ 306 h 548"/>
              <a:gd name="T18" fmla="*/ 491 w 589"/>
              <a:gd name="T19" fmla="*/ 343 h 548"/>
              <a:gd name="T20" fmla="*/ 478 w 589"/>
              <a:gd name="T21" fmla="*/ 305 h 548"/>
              <a:gd name="T22" fmla="*/ 505 w 589"/>
              <a:gd name="T23" fmla="*/ 267 h 548"/>
              <a:gd name="T24" fmla="*/ 487 w 589"/>
              <a:gd name="T25" fmla="*/ 205 h 548"/>
              <a:gd name="T26" fmla="*/ 484 w 589"/>
              <a:gd name="T27" fmla="*/ 176 h 548"/>
              <a:gd name="T28" fmla="*/ 440 w 589"/>
              <a:gd name="T29" fmla="*/ 161 h 548"/>
              <a:gd name="T30" fmla="*/ 407 w 589"/>
              <a:gd name="T31" fmla="*/ 149 h 548"/>
              <a:gd name="T32" fmla="*/ 373 w 589"/>
              <a:gd name="T33" fmla="*/ 155 h 548"/>
              <a:gd name="T34" fmla="*/ 368 w 589"/>
              <a:gd name="T35" fmla="*/ 183 h 548"/>
              <a:gd name="T36" fmla="*/ 353 w 589"/>
              <a:gd name="T37" fmla="*/ 229 h 548"/>
              <a:gd name="T38" fmla="*/ 344 w 589"/>
              <a:gd name="T39" fmla="*/ 237 h 548"/>
              <a:gd name="T40" fmla="*/ 341 w 589"/>
              <a:gd name="T41" fmla="*/ 203 h 548"/>
              <a:gd name="T42" fmla="*/ 316 w 589"/>
              <a:gd name="T43" fmla="*/ 229 h 548"/>
              <a:gd name="T44" fmla="*/ 300 w 589"/>
              <a:gd name="T45" fmla="*/ 281 h 548"/>
              <a:gd name="T46" fmla="*/ 292 w 589"/>
              <a:gd name="T47" fmla="*/ 331 h 548"/>
              <a:gd name="T48" fmla="*/ 314 w 589"/>
              <a:gd name="T49" fmla="*/ 398 h 548"/>
              <a:gd name="T50" fmla="*/ 316 w 589"/>
              <a:gd name="T51" fmla="*/ 497 h 548"/>
              <a:gd name="T52" fmla="*/ 289 w 589"/>
              <a:gd name="T53" fmla="*/ 548 h 548"/>
              <a:gd name="T54" fmla="*/ 532 w 589"/>
              <a:gd name="T55" fmla="*/ 521 h 548"/>
              <a:gd name="T56" fmla="*/ 551 w 589"/>
              <a:gd name="T57" fmla="*/ 460 h 548"/>
              <a:gd name="T58" fmla="*/ 575 w 589"/>
              <a:gd name="T59" fmla="*/ 421 h 548"/>
              <a:gd name="T60" fmla="*/ 587 w 589"/>
              <a:gd name="T61" fmla="*/ 412 h 548"/>
              <a:gd name="T62" fmla="*/ 321 w 589"/>
              <a:gd name="T63" fmla="*/ 132 h 548"/>
              <a:gd name="T64" fmla="*/ 369 w 589"/>
              <a:gd name="T65" fmla="*/ 122 h 548"/>
              <a:gd name="T66" fmla="*/ 402 w 589"/>
              <a:gd name="T67" fmla="*/ 119 h 548"/>
              <a:gd name="T68" fmla="*/ 433 w 589"/>
              <a:gd name="T69" fmla="*/ 101 h 548"/>
              <a:gd name="T70" fmla="*/ 413 w 589"/>
              <a:gd name="T71" fmla="*/ 75 h 548"/>
              <a:gd name="T72" fmla="*/ 388 w 589"/>
              <a:gd name="T73" fmla="*/ 72 h 548"/>
              <a:gd name="T74" fmla="*/ 342 w 589"/>
              <a:gd name="T75" fmla="*/ 52 h 548"/>
              <a:gd name="T76" fmla="*/ 276 w 589"/>
              <a:gd name="T77" fmla="*/ 73 h 548"/>
              <a:gd name="T78" fmla="*/ 230 w 589"/>
              <a:gd name="T79" fmla="*/ 86 h 548"/>
              <a:gd name="T80" fmla="*/ 184 w 589"/>
              <a:gd name="T81" fmla="*/ 64 h 548"/>
              <a:gd name="T82" fmla="*/ 142 w 589"/>
              <a:gd name="T83" fmla="*/ 64 h 548"/>
              <a:gd name="T84" fmla="*/ 128 w 589"/>
              <a:gd name="T85" fmla="*/ 71 h 548"/>
              <a:gd name="T86" fmla="*/ 96 w 589"/>
              <a:gd name="T87" fmla="*/ 46 h 548"/>
              <a:gd name="T88" fmla="*/ 55 w 589"/>
              <a:gd name="T89" fmla="*/ 72 h 548"/>
              <a:gd name="T90" fmla="*/ 0 w 589"/>
              <a:gd name="T91" fmla="*/ 102 h 548"/>
              <a:gd name="T92" fmla="*/ 109 w 589"/>
              <a:gd name="T93" fmla="*/ 147 h 548"/>
              <a:gd name="T94" fmla="*/ 159 w 589"/>
              <a:gd name="T95" fmla="*/ 153 h 548"/>
              <a:gd name="T96" fmla="*/ 184 w 589"/>
              <a:gd name="T97" fmla="*/ 182 h 548"/>
              <a:gd name="T98" fmla="*/ 192 w 589"/>
              <a:gd name="T99" fmla="*/ 217 h 548"/>
              <a:gd name="T100" fmla="*/ 208 w 589"/>
              <a:gd name="T101" fmla="*/ 213 h 548"/>
              <a:gd name="T102" fmla="*/ 238 w 589"/>
              <a:gd name="T103" fmla="*/ 148 h 548"/>
              <a:gd name="T104" fmla="*/ 254 w 589"/>
              <a:gd name="T105" fmla="*/ 151 h 548"/>
              <a:gd name="T106" fmla="*/ 264 w 589"/>
              <a:gd name="T107" fmla="*/ 170 h 548"/>
              <a:gd name="T108" fmla="*/ 289 w 589"/>
              <a:gd name="T109" fmla="*/ 1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9" h="548">
                <a:moveTo>
                  <a:pt x="452" y="118"/>
                </a:moveTo>
                <a:lnTo>
                  <a:pt x="464" y="117"/>
                </a:lnTo>
                <a:lnTo>
                  <a:pt x="471" y="113"/>
                </a:lnTo>
                <a:lnTo>
                  <a:pt x="467" y="106"/>
                </a:lnTo>
                <a:lnTo>
                  <a:pt x="460" y="101"/>
                </a:lnTo>
                <a:lnTo>
                  <a:pt x="455" y="101"/>
                </a:lnTo>
                <a:lnTo>
                  <a:pt x="457" y="107"/>
                </a:lnTo>
                <a:lnTo>
                  <a:pt x="450" y="111"/>
                </a:lnTo>
                <a:lnTo>
                  <a:pt x="445" y="114"/>
                </a:lnTo>
                <a:lnTo>
                  <a:pt x="450" y="117"/>
                </a:lnTo>
                <a:lnTo>
                  <a:pt x="452" y="118"/>
                </a:lnTo>
                <a:close/>
                <a:moveTo>
                  <a:pt x="128" y="38"/>
                </a:moveTo>
                <a:lnTo>
                  <a:pt x="130" y="31"/>
                </a:lnTo>
                <a:lnTo>
                  <a:pt x="130" y="38"/>
                </a:lnTo>
                <a:lnTo>
                  <a:pt x="124" y="45"/>
                </a:lnTo>
                <a:lnTo>
                  <a:pt x="131" y="50"/>
                </a:lnTo>
                <a:lnTo>
                  <a:pt x="139" y="34"/>
                </a:lnTo>
                <a:lnTo>
                  <a:pt x="150" y="21"/>
                </a:lnTo>
                <a:lnTo>
                  <a:pt x="157" y="15"/>
                </a:lnTo>
                <a:lnTo>
                  <a:pt x="158" y="10"/>
                </a:lnTo>
                <a:lnTo>
                  <a:pt x="166" y="10"/>
                </a:lnTo>
                <a:lnTo>
                  <a:pt x="172" y="4"/>
                </a:lnTo>
                <a:lnTo>
                  <a:pt x="166" y="0"/>
                </a:lnTo>
                <a:lnTo>
                  <a:pt x="153" y="2"/>
                </a:lnTo>
                <a:lnTo>
                  <a:pt x="139" y="6"/>
                </a:lnTo>
                <a:lnTo>
                  <a:pt x="127" y="14"/>
                </a:lnTo>
                <a:lnTo>
                  <a:pt x="119" y="26"/>
                </a:lnTo>
                <a:lnTo>
                  <a:pt x="115" y="31"/>
                </a:lnTo>
                <a:lnTo>
                  <a:pt x="117" y="38"/>
                </a:lnTo>
                <a:lnTo>
                  <a:pt x="128" y="38"/>
                </a:lnTo>
                <a:close/>
                <a:moveTo>
                  <a:pt x="334" y="155"/>
                </a:moveTo>
                <a:lnTo>
                  <a:pt x="333" y="160"/>
                </a:lnTo>
                <a:lnTo>
                  <a:pt x="333" y="167"/>
                </a:lnTo>
                <a:lnTo>
                  <a:pt x="339" y="165"/>
                </a:lnTo>
                <a:lnTo>
                  <a:pt x="338" y="152"/>
                </a:lnTo>
                <a:lnTo>
                  <a:pt x="339" y="151"/>
                </a:lnTo>
                <a:lnTo>
                  <a:pt x="334" y="155"/>
                </a:lnTo>
                <a:close/>
                <a:moveTo>
                  <a:pt x="586" y="394"/>
                </a:moveTo>
                <a:lnTo>
                  <a:pt x="589" y="391"/>
                </a:lnTo>
                <a:lnTo>
                  <a:pt x="587" y="386"/>
                </a:lnTo>
                <a:lnTo>
                  <a:pt x="587" y="386"/>
                </a:lnTo>
                <a:lnTo>
                  <a:pt x="580" y="377"/>
                </a:lnTo>
                <a:lnTo>
                  <a:pt x="578" y="368"/>
                </a:lnTo>
                <a:lnTo>
                  <a:pt x="575" y="356"/>
                </a:lnTo>
                <a:lnTo>
                  <a:pt x="571" y="343"/>
                </a:lnTo>
                <a:lnTo>
                  <a:pt x="567" y="337"/>
                </a:lnTo>
                <a:lnTo>
                  <a:pt x="560" y="313"/>
                </a:lnTo>
                <a:lnTo>
                  <a:pt x="553" y="299"/>
                </a:lnTo>
                <a:lnTo>
                  <a:pt x="548" y="294"/>
                </a:lnTo>
                <a:lnTo>
                  <a:pt x="541" y="291"/>
                </a:lnTo>
                <a:lnTo>
                  <a:pt x="534" y="290"/>
                </a:lnTo>
                <a:lnTo>
                  <a:pt x="525" y="298"/>
                </a:lnTo>
                <a:lnTo>
                  <a:pt x="519" y="299"/>
                </a:lnTo>
                <a:lnTo>
                  <a:pt x="513" y="306"/>
                </a:lnTo>
                <a:lnTo>
                  <a:pt x="506" y="309"/>
                </a:lnTo>
                <a:lnTo>
                  <a:pt x="507" y="314"/>
                </a:lnTo>
                <a:lnTo>
                  <a:pt x="505" y="325"/>
                </a:lnTo>
                <a:lnTo>
                  <a:pt x="499" y="331"/>
                </a:lnTo>
                <a:lnTo>
                  <a:pt x="495" y="336"/>
                </a:lnTo>
                <a:lnTo>
                  <a:pt x="491" y="343"/>
                </a:lnTo>
                <a:lnTo>
                  <a:pt x="484" y="340"/>
                </a:lnTo>
                <a:lnTo>
                  <a:pt x="479" y="340"/>
                </a:lnTo>
                <a:lnTo>
                  <a:pt x="471" y="332"/>
                </a:lnTo>
                <a:lnTo>
                  <a:pt x="469" y="322"/>
                </a:lnTo>
                <a:lnTo>
                  <a:pt x="471" y="310"/>
                </a:lnTo>
                <a:lnTo>
                  <a:pt x="478" y="305"/>
                </a:lnTo>
                <a:lnTo>
                  <a:pt x="484" y="305"/>
                </a:lnTo>
                <a:lnTo>
                  <a:pt x="490" y="294"/>
                </a:lnTo>
                <a:lnTo>
                  <a:pt x="491" y="282"/>
                </a:lnTo>
                <a:lnTo>
                  <a:pt x="492" y="276"/>
                </a:lnTo>
                <a:lnTo>
                  <a:pt x="499" y="272"/>
                </a:lnTo>
                <a:lnTo>
                  <a:pt x="505" y="267"/>
                </a:lnTo>
                <a:lnTo>
                  <a:pt x="502" y="247"/>
                </a:lnTo>
                <a:lnTo>
                  <a:pt x="503" y="234"/>
                </a:lnTo>
                <a:lnTo>
                  <a:pt x="501" y="221"/>
                </a:lnTo>
                <a:lnTo>
                  <a:pt x="496" y="216"/>
                </a:lnTo>
                <a:lnTo>
                  <a:pt x="490" y="211"/>
                </a:lnTo>
                <a:lnTo>
                  <a:pt x="487" y="205"/>
                </a:lnTo>
                <a:lnTo>
                  <a:pt x="490" y="198"/>
                </a:lnTo>
                <a:lnTo>
                  <a:pt x="495" y="197"/>
                </a:lnTo>
                <a:lnTo>
                  <a:pt x="495" y="190"/>
                </a:lnTo>
                <a:lnTo>
                  <a:pt x="491" y="187"/>
                </a:lnTo>
                <a:lnTo>
                  <a:pt x="487" y="182"/>
                </a:lnTo>
                <a:lnTo>
                  <a:pt x="484" y="176"/>
                </a:lnTo>
                <a:lnTo>
                  <a:pt x="479" y="171"/>
                </a:lnTo>
                <a:lnTo>
                  <a:pt x="472" y="171"/>
                </a:lnTo>
                <a:lnTo>
                  <a:pt x="465" y="168"/>
                </a:lnTo>
                <a:lnTo>
                  <a:pt x="452" y="165"/>
                </a:lnTo>
                <a:lnTo>
                  <a:pt x="446" y="161"/>
                </a:lnTo>
                <a:lnTo>
                  <a:pt x="440" y="161"/>
                </a:lnTo>
                <a:lnTo>
                  <a:pt x="434" y="160"/>
                </a:lnTo>
                <a:lnTo>
                  <a:pt x="430" y="155"/>
                </a:lnTo>
                <a:lnTo>
                  <a:pt x="425" y="151"/>
                </a:lnTo>
                <a:lnTo>
                  <a:pt x="418" y="149"/>
                </a:lnTo>
                <a:lnTo>
                  <a:pt x="413" y="149"/>
                </a:lnTo>
                <a:lnTo>
                  <a:pt x="407" y="149"/>
                </a:lnTo>
                <a:lnTo>
                  <a:pt x="400" y="145"/>
                </a:lnTo>
                <a:lnTo>
                  <a:pt x="395" y="144"/>
                </a:lnTo>
                <a:lnTo>
                  <a:pt x="388" y="140"/>
                </a:lnTo>
                <a:lnTo>
                  <a:pt x="383" y="144"/>
                </a:lnTo>
                <a:lnTo>
                  <a:pt x="377" y="148"/>
                </a:lnTo>
                <a:lnTo>
                  <a:pt x="373" y="155"/>
                </a:lnTo>
                <a:lnTo>
                  <a:pt x="367" y="161"/>
                </a:lnTo>
                <a:lnTo>
                  <a:pt x="367" y="167"/>
                </a:lnTo>
                <a:lnTo>
                  <a:pt x="371" y="174"/>
                </a:lnTo>
                <a:lnTo>
                  <a:pt x="376" y="178"/>
                </a:lnTo>
                <a:lnTo>
                  <a:pt x="377" y="183"/>
                </a:lnTo>
                <a:lnTo>
                  <a:pt x="368" y="183"/>
                </a:lnTo>
                <a:lnTo>
                  <a:pt x="361" y="187"/>
                </a:lnTo>
                <a:lnTo>
                  <a:pt x="356" y="191"/>
                </a:lnTo>
                <a:lnTo>
                  <a:pt x="352" y="198"/>
                </a:lnTo>
                <a:lnTo>
                  <a:pt x="354" y="217"/>
                </a:lnTo>
                <a:lnTo>
                  <a:pt x="354" y="224"/>
                </a:lnTo>
                <a:lnTo>
                  <a:pt x="353" y="229"/>
                </a:lnTo>
                <a:lnTo>
                  <a:pt x="352" y="236"/>
                </a:lnTo>
                <a:lnTo>
                  <a:pt x="346" y="243"/>
                </a:lnTo>
                <a:lnTo>
                  <a:pt x="348" y="236"/>
                </a:lnTo>
                <a:lnTo>
                  <a:pt x="348" y="224"/>
                </a:lnTo>
                <a:lnTo>
                  <a:pt x="345" y="224"/>
                </a:lnTo>
                <a:lnTo>
                  <a:pt x="344" y="237"/>
                </a:lnTo>
                <a:lnTo>
                  <a:pt x="339" y="243"/>
                </a:lnTo>
                <a:lnTo>
                  <a:pt x="338" y="237"/>
                </a:lnTo>
                <a:lnTo>
                  <a:pt x="341" y="230"/>
                </a:lnTo>
                <a:lnTo>
                  <a:pt x="338" y="224"/>
                </a:lnTo>
                <a:lnTo>
                  <a:pt x="339" y="220"/>
                </a:lnTo>
                <a:lnTo>
                  <a:pt x="341" y="203"/>
                </a:lnTo>
                <a:lnTo>
                  <a:pt x="335" y="207"/>
                </a:lnTo>
                <a:lnTo>
                  <a:pt x="333" y="213"/>
                </a:lnTo>
                <a:lnTo>
                  <a:pt x="329" y="220"/>
                </a:lnTo>
                <a:lnTo>
                  <a:pt x="327" y="225"/>
                </a:lnTo>
                <a:lnTo>
                  <a:pt x="323" y="232"/>
                </a:lnTo>
                <a:lnTo>
                  <a:pt x="316" y="229"/>
                </a:lnTo>
                <a:lnTo>
                  <a:pt x="308" y="241"/>
                </a:lnTo>
                <a:lnTo>
                  <a:pt x="310" y="247"/>
                </a:lnTo>
                <a:lnTo>
                  <a:pt x="304" y="253"/>
                </a:lnTo>
                <a:lnTo>
                  <a:pt x="297" y="257"/>
                </a:lnTo>
                <a:lnTo>
                  <a:pt x="302" y="270"/>
                </a:lnTo>
                <a:lnTo>
                  <a:pt x="300" y="281"/>
                </a:lnTo>
                <a:lnTo>
                  <a:pt x="302" y="287"/>
                </a:lnTo>
                <a:lnTo>
                  <a:pt x="302" y="294"/>
                </a:lnTo>
                <a:lnTo>
                  <a:pt x="293" y="312"/>
                </a:lnTo>
                <a:lnTo>
                  <a:pt x="288" y="318"/>
                </a:lnTo>
                <a:lnTo>
                  <a:pt x="288" y="325"/>
                </a:lnTo>
                <a:lnTo>
                  <a:pt x="292" y="331"/>
                </a:lnTo>
                <a:lnTo>
                  <a:pt x="296" y="350"/>
                </a:lnTo>
                <a:lnTo>
                  <a:pt x="292" y="356"/>
                </a:lnTo>
                <a:lnTo>
                  <a:pt x="289" y="362"/>
                </a:lnTo>
                <a:lnTo>
                  <a:pt x="291" y="368"/>
                </a:lnTo>
                <a:lnTo>
                  <a:pt x="308" y="401"/>
                </a:lnTo>
                <a:lnTo>
                  <a:pt x="314" y="398"/>
                </a:lnTo>
                <a:lnTo>
                  <a:pt x="311" y="405"/>
                </a:lnTo>
                <a:lnTo>
                  <a:pt x="319" y="424"/>
                </a:lnTo>
                <a:lnTo>
                  <a:pt x="323" y="450"/>
                </a:lnTo>
                <a:lnTo>
                  <a:pt x="323" y="467"/>
                </a:lnTo>
                <a:lnTo>
                  <a:pt x="319" y="490"/>
                </a:lnTo>
                <a:lnTo>
                  <a:pt x="316" y="497"/>
                </a:lnTo>
                <a:lnTo>
                  <a:pt x="310" y="509"/>
                </a:lnTo>
                <a:lnTo>
                  <a:pt x="304" y="528"/>
                </a:lnTo>
                <a:lnTo>
                  <a:pt x="302" y="535"/>
                </a:lnTo>
                <a:lnTo>
                  <a:pt x="297" y="540"/>
                </a:lnTo>
                <a:lnTo>
                  <a:pt x="292" y="547"/>
                </a:lnTo>
                <a:lnTo>
                  <a:pt x="289" y="548"/>
                </a:lnTo>
                <a:lnTo>
                  <a:pt x="292" y="548"/>
                </a:lnTo>
                <a:lnTo>
                  <a:pt x="327" y="546"/>
                </a:lnTo>
                <a:lnTo>
                  <a:pt x="429" y="532"/>
                </a:lnTo>
                <a:lnTo>
                  <a:pt x="436" y="538"/>
                </a:lnTo>
                <a:lnTo>
                  <a:pt x="502" y="527"/>
                </a:lnTo>
                <a:lnTo>
                  <a:pt x="532" y="521"/>
                </a:lnTo>
                <a:lnTo>
                  <a:pt x="536" y="508"/>
                </a:lnTo>
                <a:lnTo>
                  <a:pt x="547" y="490"/>
                </a:lnTo>
                <a:lnTo>
                  <a:pt x="547" y="471"/>
                </a:lnTo>
                <a:lnTo>
                  <a:pt x="548" y="465"/>
                </a:lnTo>
                <a:lnTo>
                  <a:pt x="551" y="462"/>
                </a:lnTo>
                <a:lnTo>
                  <a:pt x="551" y="460"/>
                </a:lnTo>
                <a:lnTo>
                  <a:pt x="559" y="455"/>
                </a:lnTo>
                <a:lnTo>
                  <a:pt x="563" y="450"/>
                </a:lnTo>
                <a:lnTo>
                  <a:pt x="563" y="436"/>
                </a:lnTo>
                <a:lnTo>
                  <a:pt x="567" y="431"/>
                </a:lnTo>
                <a:lnTo>
                  <a:pt x="568" y="425"/>
                </a:lnTo>
                <a:lnTo>
                  <a:pt x="575" y="421"/>
                </a:lnTo>
                <a:lnTo>
                  <a:pt x="578" y="425"/>
                </a:lnTo>
                <a:lnTo>
                  <a:pt x="579" y="432"/>
                </a:lnTo>
                <a:lnTo>
                  <a:pt x="578" y="433"/>
                </a:lnTo>
                <a:lnTo>
                  <a:pt x="582" y="432"/>
                </a:lnTo>
                <a:lnTo>
                  <a:pt x="586" y="425"/>
                </a:lnTo>
                <a:lnTo>
                  <a:pt x="587" y="412"/>
                </a:lnTo>
                <a:lnTo>
                  <a:pt x="586" y="406"/>
                </a:lnTo>
                <a:lnTo>
                  <a:pt x="586" y="394"/>
                </a:lnTo>
                <a:close/>
                <a:moveTo>
                  <a:pt x="296" y="134"/>
                </a:moveTo>
                <a:lnTo>
                  <a:pt x="302" y="134"/>
                </a:lnTo>
                <a:lnTo>
                  <a:pt x="314" y="132"/>
                </a:lnTo>
                <a:lnTo>
                  <a:pt x="321" y="132"/>
                </a:lnTo>
                <a:lnTo>
                  <a:pt x="326" y="128"/>
                </a:lnTo>
                <a:lnTo>
                  <a:pt x="331" y="118"/>
                </a:lnTo>
                <a:lnTo>
                  <a:pt x="344" y="117"/>
                </a:lnTo>
                <a:lnTo>
                  <a:pt x="350" y="118"/>
                </a:lnTo>
                <a:lnTo>
                  <a:pt x="356" y="117"/>
                </a:lnTo>
                <a:lnTo>
                  <a:pt x="369" y="122"/>
                </a:lnTo>
                <a:lnTo>
                  <a:pt x="383" y="133"/>
                </a:lnTo>
                <a:lnTo>
                  <a:pt x="388" y="134"/>
                </a:lnTo>
                <a:lnTo>
                  <a:pt x="388" y="124"/>
                </a:lnTo>
                <a:lnTo>
                  <a:pt x="390" y="117"/>
                </a:lnTo>
                <a:lnTo>
                  <a:pt x="396" y="115"/>
                </a:lnTo>
                <a:lnTo>
                  <a:pt x="402" y="119"/>
                </a:lnTo>
                <a:lnTo>
                  <a:pt x="408" y="117"/>
                </a:lnTo>
                <a:lnTo>
                  <a:pt x="437" y="117"/>
                </a:lnTo>
                <a:lnTo>
                  <a:pt x="444" y="115"/>
                </a:lnTo>
                <a:lnTo>
                  <a:pt x="440" y="110"/>
                </a:lnTo>
                <a:lnTo>
                  <a:pt x="433" y="106"/>
                </a:lnTo>
                <a:lnTo>
                  <a:pt x="433" y="101"/>
                </a:lnTo>
                <a:lnTo>
                  <a:pt x="426" y="98"/>
                </a:lnTo>
                <a:lnTo>
                  <a:pt x="425" y="98"/>
                </a:lnTo>
                <a:lnTo>
                  <a:pt x="419" y="94"/>
                </a:lnTo>
                <a:lnTo>
                  <a:pt x="418" y="87"/>
                </a:lnTo>
                <a:lnTo>
                  <a:pt x="417" y="80"/>
                </a:lnTo>
                <a:lnTo>
                  <a:pt x="413" y="75"/>
                </a:lnTo>
                <a:lnTo>
                  <a:pt x="407" y="68"/>
                </a:lnTo>
                <a:lnTo>
                  <a:pt x="403" y="69"/>
                </a:lnTo>
                <a:lnTo>
                  <a:pt x="402" y="69"/>
                </a:lnTo>
                <a:lnTo>
                  <a:pt x="399" y="75"/>
                </a:lnTo>
                <a:lnTo>
                  <a:pt x="392" y="79"/>
                </a:lnTo>
                <a:lnTo>
                  <a:pt x="388" y="72"/>
                </a:lnTo>
                <a:lnTo>
                  <a:pt x="376" y="78"/>
                </a:lnTo>
                <a:lnTo>
                  <a:pt x="364" y="75"/>
                </a:lnTo>
                <a:lnTo>
                  <a:pt x="361" y="69"/>
                </a:lnTo>
                <a:lnTo>
                  <a:pt x="360" y="48"/>
                </a:lnTo>
                <a:lnTo>
                  <a:pt x="348" y="49"/>
                </a:lnTo>
                <a:lnTo>
                  <a:pt x="342" y="52"/>
                </a:lnTo>
                <a:lnTo>
                  <a:pt x="330" y="59"/>
                </a:lnTo>
                <a:lnTo>
                  <a:pt x="323" y="61"/>
                </a:lnTo>
                <a:lnTo>
                  <a:pt x="299" y="63"/>
                </a:lnTo>
                <a:lnTo>
                  <a:pt x="292" y="65"/>
                </a:lnTo>
                <a:lnTo>
                  <a:pt x="281" y="68"/>
                </a:lnTo>
                <a:lnTo>
                  <a:pt x="276" y="73"/>
                </a:lnTo>
                <a:lnTo>
                  <a:pt x="264" y="82"/>
                </a:lnTo>
                <a:lnTo>
                  <a:pt x="254" y="94"/>
                </a:lnTo>
                <a:lnTo>
                  <a:pt x="249" y="91"/>
                </a:lnTo>
                <a:lnTo>
                  <a:pt x="242" y="92"/>
                </a:lnTo>
                <a:lnTo>
                  <a:pt x="235" y="91"/>
                </a:lnTo>
                <a:lnTo>
                  <a:pt x="230" y="86"/>
                </a:lnTo>
                <a:lnTo>
                  <a:pt x="215" y="91"/>
                </a:lnTo>
                <a:lnTo>
                  <a:pt x="210" y="91"/>
                </a:lnTo>
                <a:lnTo>
                  <a:pt x="203" y="88"/>
                </a:lnTo>
                <a:lnTo>
                  <a:pt x="199" y="82"/>
                </a:lnTo>
                <a:lnTo>
                  <a:pt x="188" y="69"/>
                </a:lnTo>
                <a:lnTo>
                  <a:pt x="184" y="64"/>
                </a:lnTo>
                <a:lnTo>
                  <a:pt x="178" y="63"/>
                </a:lnTo>
                <a:lnTo>
                  <a:pt x="172" y="57"/>
                </a:lnTo>
                <a:lnTo>
                  <a:pt x="165" y="56"/>
                </a:lnTo>
                <a:lnTo>
                  <a:pt x="153" y="56"/>
                </a:lnTo>
                <a:lnTo>
                  <a:pt x="147" y="59"/>
                </a:lnTo>
                <a:lnTo>
                  <a:pt x="142" y="64"/>
                </a:lnTo>
                <a:lnTo>
                  <a:pt x="139" y="65"/>
                </a:lnTo>
                <a:lnTo>
                  <a:pt x="145" y="53"/>
                </a:lnTo>
                <a:lnTo>
                  <a:pt x="139" y="59"/>
                </a:lnTo>
                <a:lnTo>
                  <a:pt x="132" y="63"/>
                </a:lnTo>
                <a:lnTo>
                  <a:pt x="131" y="69"/>
                </a:lnTo>
                <a:lnTo>
                  <a:pt x="128" y="71"/>
                </a:lnTo>
                <a:lnTo>
                  <a:pt x="127" y="65"/>
                </a:lnTo>
                <a:lnTo>
                  <a:pt x="128" y="53"/>
                </a:lnTo>
                <a:lnTo>
                  <a:pt x="117" y="40"/>
                </a:lnTo>
                <a:lnTo>
                  <a:pt x="113" y="37"/>
                </a:lnTo>
                <a:lnTo>
                  <a:pt x="109" y="31"/>
                </a:lnTo>
                <a:lnTo>
                  <a:pt x="96" y="46"/>
                </a:lnTo>
                <a:lnTo>
                  <a:pt x="93" y="53"/>
                </a:lnTo>
                <a:lnTo>
                  <a:pt x="80" y="59"/>
                </a:lnTo>
                <a:lnTo>
                  <a:pt x="73" y="64"/>
                </a:lnTo>
                <a:lnTo>
                  <a:pt x="67" y="69"/>
                </a:lnTo>
                <a:lnTo>
                  <a:pt x="61" y="71"/>
                </a:lnTo>
                <a:lnTo>
                  <a:pt x="55" y="72"/>
                </a:lnTo>
                <a:lnTo>
                  <a:pt x="48" y="73"/>
                </a:lnTo>
                <a:lnTo>
                  <a:pt x="42" y="73"/>
                </a:lnTo>
                <a:lnTo>
                  <a:pt x="35" y="78"/>
                </a:lnTo>
                <a:lnTo>
                  <a:pt x="24" y="90"/>
                </a:lnTo>
                <a:lnTo>
                  <a:pt x="5" y="98"/>
                </a:lnTo>
                <a:lnTo>
                  <a:pt x="0" y="102"/>
                </a:lnTo>
                <a:lnTo>
                  <a:pt x="2" y="105"/>
                </a:lnTo>
                <a:lnTo>
                  <a:pt x="9" y="107"/>
                </a:lnTo>
                <a:lnTo>
                  <a:pt x="15" y="111"/>
                </a:lnTo>
                <a:lnTo>
                  <a:pt x="23" y="124"/>
                </a:lnTo>
                <a:lnTo>
                  <a:pt x="88" y="137"/>
                </a:lnTo>
                <a:lnTo>
                  <a:pt x="109" y="147"/>
                </a:lnTo>
                <a:lnTo>
                  <a:pt x="112" y="145"/>
                </a:lnTo>
                <a:lnTo>
                  <a:pt x="126" y="148"/>
                </a:lnTo>
                <a:lnTo>
                  <a:pt x="131" y="145"/>
                </a:lnTo>
                <a:lnTo>
                  <a:pt x="138" y="148"/>
                </a:lnTo>
                <a:lnTo>
                  <a:pt x="154" y="149"/>
                </a:lnTo>
                <a:lnTo>
                  <a:pt x="159" y="153"/>
                </a:lnTo>
                <a:lnTo>
                  <a:pt x="161" y="165"/>
                </a:lnTo>
                <a:lnTo>
                  <a:pt x="168" y="165"/>
                </a:lnTo>
                <a:lnTo>
                  <a:pt x="177" y="168"/>
                </a:lnTo>
                <a:lnTo>
                  <a:pt x="184" y="175"/>
                </a:lnTo>
                <a:lnTo>
                  <a:pt x="181" y="176"/>
                </a:lnTo>
                <a:lnTo>
                  <a:pt x="184" y="182"/>
                </a:lnTo>
                <a:lnTo>
                  <a:pt x="184" y="195"/>
                </a:lnTo>
                <a:lnTo>
                  <a:pt x="181" y="201"/>
                </a:lnTo>
                <a:lnTo>
                  <a:pt x="184" y="206"/>
                </a:lnTo>
                <a:lnTo>
                  <a:pt x="189" y="205"/>
                </a:lnTo>
                <a:lnTo>
                  <a:pt x="196" y="203"/>
                </a:lnTo>
                <a:lnTo>
                  <a:pt x="192" y="217"/>
                </a:lnTo>
                <a:lnTo>
                  <a:pt x="193" y="222"/>
                </a:lnTo>
                <a:lnTo>
                  <a:pt x="199" y="228"/>
                </a:lnTo>
                <a:lnTo>
                  <a:pt x="200" y="228"/>
                </a:lnTo>
                <a:lnTo>
                  <a:pt x="203" y="229"/>
                </a:lnTo>
                <a:lnTo>
                  <a:pt x="201" y="224"/>
                </a:lnTo>
                <a:lnTo>
                  <a:pt x="208" y="213"/>
                </a:lnTo>
                <a:lnTo>
                  <a:pt x="218" y="194"/>
                </a:lnTo>
                <a:lnTo>
                  <a:pt x="222" y="182"/>
                </a:lnTo>
                <a:lnTo>
                  <a:pt x="224" y="175"/>
                </a:lnTo>
                <a:lnTo>
                  <a:pt x="230" y="168"/>
                </a:lnTo>
                <a:lnTo>
                  <a:pt x="233" y="156"/>
                </a:lnTo>
                <a:lnTo>
                  <a:pt x="238" y="148"/>
                </a:lnTo>
                <a:lnTo>
                  <a:pt x="235" y="153"/>
                </a:lnTo>
                <a:lnTo>
                  <a:pt x="238" y="160"/>
                </a:lnTo>
                <a:lnTo>
                  <a:pt x="242" y="165"/>
                </a:lnTo>
                <a:lnTo>
                  <a:pt x="247" y="160"/>
                </a:lnTo>
                <a:lnTo>
                  <a:pt x="249" y="157"/>
                </a:lnTo>
                <a:lnTo>
                  <a:pt x="254" y="151"/>
                </a:lnTo>
                <a:lnTo>
                  <a:pt x="261" y="148"/>
                </a:lnTo>
                <a:lnTo>
                  <a:pt x="266" y="149"/>
                </a:lnTo>
                <a:lnTo>
                  <a:pt x="266" y="156"/>
                </a:lnTo>
                <a:lnTo>
                  <a:pt x="260" y="160"/>
                </a:lnTo>
                <a:lnTo>
                  <a:pt x="257" y="168"/>
                </a:lnTo>
                <a:lnTo>
                  <a:pt x="264" y="170"/>
                </a:lnTo>
                <a:lnTo>
                  <a:pt x="268" y="163"/>
                </a:lnTo>
                <a:lnTo>
                  <a:pt x="273" y="156"/>
                </a:lnTo>
                <a:lnTo>
                  <a:pt x="280" y="152"/>
                </a:lnTo>
                <a:lnTo>
                  <a:pt x="281" y="144"/>
                </a:lnTo>
                <a:lnTo>
                  <a:pt x="284" y="138"/>
                </a:lnTo>
                <a:lnTo>
                  <a:pt x="289" y="136"/>
                </a:lnTo>
                <a:lnTo>
                  <a:pt x="296" y="134"/>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29" name="Freeform 26">
            <a:extLst>
              <a:ext uri="{FF2B5EF4-FFF2-40B4-BE49-F238E27FC236}">
                <a16:creationId xmlns:a16="http://schemas.microsoft.com/office/drawing/2014/main" id="{8851F31B-6B22-3C1F-CE15-5A2AFBAE37F9}"/>
              </a:ext>
            </a:extLst>
          </p:cNvPr>
          <p:cNvSpPr>
            <a:spLocks noChangeAspect="1" noEditPoints="1"/>
          </p:cNvSpPr>
          <p:nvPr/>
        </p:nvSpPr>
        <p:spPr bwMode="auto">
          <a:xfrm>
            <a:off x="9588392" y="3433842"/>
            <a:ext cx="134960" cy="304232"/>
          </a:xfrm>
          <a:custGeom>
            <a:avLst/>
            <a:gdLst>
              <a:gd name="T0" fmla="*/ 101 w 103"/>
              <a:gd name="T1" fmla="*/ 106 h 236"/>
              <a:gd name="T2" fmla="*/ 98 w 103"/>
              <a:gd name="T3" fmla="*/ 79 h 236"/>
              <a:gd name="T4" fmla="*/ 79 w 103"/>
              <a:gd name="T5" fmla="*/ 79 h 236"/>
              <a:gd name="T6" fmla="*/ 75 w 103"/>
              <a:gd name="T7" fmla="*/ 61 h 236"/>
              <a:gd name="T8" fmla="*/ 80 w 103"/>
              <a:gd name="T9" fmla="*/ 54 h 236"/>
              <a:gd name="T10" fmla="*/ 86 w 103"/>
              <a:gd name="T11" fmla="*/ 44 h 236"/>
              <a:gd name="T12" fmla="*/ 88 w 103"/>
              <a:gd name="T13" fmla="*/ 29 h 236"/>
              <a:gd name="T14" fmla="*/ 23 w 103"/>
              <a:gd name="T15" fmla="*/ 0 h 236"/>
              <a:gd name="T16" fmla="*/ 14 w 103"/>
              <a:gd name="T17" fmla="*/ 14 h 236"/>
              <a:gd name="T18" fmla="*/ 7 w 103"/>
              <a:gd name="T19" fmla="*/ 37 h 236"/>
              <a:gd name="T20" fmla="*/ 3 w 103"/>
              <a:gd name="T21" fmla="*/ 48 h 236"/>
              <a:gd name="T22" fmla="*/ 9 w 103"/>
              <a:gd name="T23" fmla="*/ 54 h 236"/>
              <a:gd name="T24" fmla="*/ 2 w 103"/>
              <a:gd name="T25" fmla="*/ 67 h 236"/>
              <a:gd name="T26" fmla="*/ 9 w 103"/>
              <a:gd name="T27" fmla="*/ 84 h 236"/>
              <a:gd name="T28" fmla="*/ 17 w 103"/>
              <a:gd name="T29" fmla="*/ 92 h 236"/>
              <a:gd name="T30" fmla="*/ 26 w 103"/>
              <a:gd name="T31" fmla="*/ 98 h 236"/>
              <a:gd name="T32" fmla="*/ 46 w 103"/>
              <a:gd name="T33" fmla="*/ 114 h 236"/>
              <a:gd name="T34" fmla="*/ 36 w 103"/>
              <a:gd name="T35" fmla="*/ 127 h 236"/>
              <a:gd name="T36" fmla="*/ 30 w 103"/>
              <a:gd name="T37" fmla="*/ 134 h 236"/>
              <a:gd name="T38" fmla="*/ 29 w 103"/>
              <a:gd name="T39" fmla="*/ 136 h 236"/>
              <a:gd name="T40" fmla="*/ 26 w 103"/>
              <a:gd name="T41" fmla="*/ 148 h 236"/>
              <a:gd name="T42" fmla="*/ 18 w 103"/>
              <a:gd name="T43" fmla="*/ 153 h 236"/>
              <a:gd name="T44" fmla="*/ 7 w 103"/>
              <a:gd name="T45" fmla="*/ 161 h 236"/>
              <a:gd name="T46" fmla="*/ 3 w 103"/>
              <a:gd name="T47" fmla="*/ 176 h 236"/>
              <a:gd name="T48" fmla="*/ 0 w 103"/>
              <a:gd name="T49" fmla="*/ 182 h 236"/>
              <a:gd name="T50" fmla="*/ 4 w 103"/>
              <a:gd name="T51" fmla="*/ 188 h 236"/>
              <a:gd name="T52" fmla="*/ 15 w 103"/>
              <a:gd name="T53" fmla="*/ 202 h 236"/>
              <a:gd name="T54" fmla="*/ 29 w 103"/>
              <a:gd name="T55" fmla="*/ 207 h 236"/>
              <a:gd name="T56" fmla="*/ 45 w 103"/>
              <a:gd name="T57" fmla="*/ 213 h 236"/>
              <a:gd name="T58" fmla="*/ 60 w 103"/>
              <a:gd name="T59" fmla="*/ 218 h 236"/>
              <a:gd name="T60" fmla="*/ 59 w 103"/>
              <a:gd name="T61" fmla="*/ 236 h 236"/>
              <a:gd name="T62" fmla="*/ 68 w 103"/>
              <a:gd name="T63" fmla="*/ 230 h 236"/>
              <a:gd name="T64" fmla="*/ 74 w 103"/>
              <a:gd name="T65" fmla="*/ 218 h 236"/>
              <a:gd name="T66" fmla="*/ 79 w 103"/>
              <a:gd name="T67" fmla="*/ 199 h 236"/>
              <a:gd name="T68" fmla="*/ 76 w 103"/>
              <a:gd name="T69" fmla="*/ 195 h 236"/>
              <a:gd name="T70" fmla="*/ 87 w 103"/>
              <a:gd name="T71" fmla="*/ 188 h 236"/>
              <a:gd name="T72" fmla="*/ 88 w 103"/>
              <a:gd name="T73" fmla="*/ 176 h 236"/>
              <a:gd name="T74" fmla="*/ 92 w 103"/>
              <a:gd name="T75" fmla="*/ 168 h 236"/>
              <a:gd name="T76" fmla="*/ 98 w 103"/>
              <a:gd name="T77" fmla="*/ 154 h 236"/>
              <a:gd name="T78" fmla="*/ 97 w 103"/>
              <a:gd name="T79" fmla="*/ 142 h 236"/>
              <a:gd name="T80" fmla="*/ 98 w 103"/>
              <a:gd name="T81" fmla="*/ 127 h 236"/>
              <a:gd name="T82" fmla="*/ 98 w 103"/>
              <a:gd name="T83" fmla="*/ 119 h 236"/>
              <a:gd name="T84" fmla="*/ 101 w 103"/>
              <a:gd name="T85" fmla="*/ 119 h 236"/>
              <a:gd name="T86" fmla="*/ 102 w 103"/>
              <a:gd name="T87" fmla="*/ 137 h 236"/>
              <a:gd name="T88" fmla="*/ 102 w 103"/>
              <a:gd name="T89" fmla="*/ 113 h 236"/>
              <a:gd name="T90" fmla="*/ 102 w 103"/>
              <a:gd name="T91" fmla="*/ 148 h 236"/>
              <a:gd name="T92" fmla="*/ 102 w 103"/>
              <a:gd name="T93" fmla="*/ 1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236">
                <a:moveTo>
                  <a:pt x="102" y="113"/>
                </a:moveTo>
                <a:lnTo>
                  <a:pt x="101" y="106"/>
                </a:lnTo>
                <a:lnTo>
                  <a:pt x="101" y="87"/>
                </a:lnTo>
                <a:lnTo>
                  <a:pt x="98" y="79"/>
                </a:lnTo>
                <a:lnTo>
                  <a:pt x="86" y="77"/>
                </a:lnTo>
                <a:lnTo>
                  <a:pt x="79" y="79"/>
                </a:lnTo>
                <a:lnTo>
                  <a:pt x="75" y="79"/>
                </a:lnTo>
                <a:lnTo>
                  <a:pt x="75" y="61"/>
                </a:lnTo>
                <a:lnTo>
                  <a:pt x="79" y="53"/>
                </a:lnTo>
                <a:lnTo>
                  <a:pt x="80" y="54"/>
                </a:lnTo>
                <a:lnTo>
                  <a:pt x="86" y="48"/>
                </a:lnTo>
                <a:lnTo>
                  <a:pt x="86" y="44"/>
                </a:lnTo>
                <a:lnTo>
                  <a:pt x="88" y="35"/>
                </a:lnTo>
                <a:lnTo>
                  <a:pt x="88" y="29"/>
                </a:lnTo>
                <a:lnTo>
                  <a:pt x="88" y="22"/>
                </a:lnTo>
                <a:lnTo>
                  <a:pt x="23" y="0"/>
                </a:lnTo>
                <a:lnTo>
                  <a:pt x="17" y="8"/>
                </a:lnTo>
                <a:lnTo>
                  <a:pt x="14" y="14"/>
                </a:lnTo>
                <a:lnTo>
                  <a:pt x="14" y="20"/>
                </a:lnTo>
                <a:lnTo>
                  <a:pt x="7" y="37"/>
                </a:lnTo>
                <a:lnTo>
                  <a:pt x="0" y="42"/>
                </a:lnTo>
                <a:lnTo>
                  <a:pt x="3" y="48"/>
                </a:lnTo>
                <a:lnTo>
                  <a:pt x="6" y="49"/>
                </a:lnTo>
                <a:lnTo>
                  <a:pt x="9" y="54"/>
                </a:lnTo>
                <a:lnTo>
                  <a:pt x="7" y="61"/>
                </a:lnTo>
                <a:lnTo>
                  <a:pt x="2" y="67"/>
                </a:lnTo>
                <a:lnTo>
                  <a:pt x="4" y="77"/>
                </a:lnTo>
                <a:lnTo>
                  <a:pt x="9" y="84"/>
                </a:lnTo>
                <a:lnTo>
                  <a:pt x="15" y="85"/>
                </a:lnTo>
                <a:lnTo>
                  <a:pt x="17" y="92"/>
                </a:lnTo>
                <a:lnTo>
                  <a:pt x="23" y="96"/>
                </a:lnTo>
                <a:lnTo>
                  <a:pt x="26" y="98"/>
                </a:lnTo>
                <a:lnTo>
                  <a:pt x="33" y="103"/>
                </a:lnTo>
                <a:lnTo>
                  <a:pt x="46" y="114"/>
                </a:lnTo>
                <a:lnTo>
                  <a:pt x="44" y="121"/>
                </a:lnTo>
                <a:lnTo>
                  <a:pt x="36" y="127"/>
                </a:lnTo>
                <a:lnTo>
                  <a:pt x="32" y="133"/>
                </a:lnTo>
                <a:lnTo>
                  <a:pt x="30" y="134"/>
                </a:lnTo>
                <a:lnTo>
                  <a:pt x="30" y="134"/>
                </a:lnTo>
                <a:lnTo>
                  <a:pt x="29" y="136"/>
                </a:lnTo>
                <a:lnTo>
                  <a:pt x="26" y="142"/>
                </a:lnTo>
                <a:lnTo>
                  <a:pt x="26" y="148"/>
                </a:lnTo>
                <a:lnTo>
                  <a:pt x="19" y="153"/>
                </a:lnTo>
                <a:lnTo>
                  <a:pt x="18" y="153"/>
                </a:lnTo>
                <a:lnTo>
                  <a:pt x="14" y="156"/>
                </a:lnTo>
                <a:lnTo>
                  <a:pt x="7" y="161"/>
                </a:lnTo>
                <a:lnTo>
                  <a:pt x="4" y="167"/>
                </a:lnTo>
                <a:lnTo>
                  <a:pt x="3" y="176"/>
                </a:lnTo>
                <a:lnTo>
                  <a:pt x="2" y="180"/>
                </a:lnTo>
                <a:lnTo>
                  <a:pt x="0" y="182"/>
                </a:lnTo>
                <a:lnTo>
                  <a:pt x="4" y="188"/>
                </a:lnTo>
                <a:lnTo>
                  <a:pt x="4" y="188"/>
                </a:lnTo>
                <a:lnTo>
                  <a:pt x="4" y="191"/>
                </a:lnTo>
                <a:lnTo>
                  <a:pt x="15" y="202"/>
                </a:lnTo>
                <a:lnTo>
                  <a:pt x="22" y="203"/>
                </a:lnTo>
                <a:lnTo>
                  <a:pt x="29" y="207"/>
                </a:lnTo>
                <a:lnTo>
                  <a:pt x="40" y="215"/>
                </a:lnTo>
                <a:lnTo>
                  <a:pt x="45" y="213"/>
                </a:lnTo>
                <a:lnTo>
                  <a:pt x="57" y="213"/>
                </a:lnTo>
                <a:lnTo>
                  <a:pt x="60" y="218"/>
                </a:lnTo>
                <a:lnTo>
                  <a:pt x="57" y="229"/>
                </a:lnTo>
                <a:lnTo>
                  <a:pt x="59" y="236"/>
                </a:lnTo>
                <a:lnTo>
                  <a:pt x="64" y="234"/>
                </a:lnTo>
                <a:lnTo>
                  <a:pt x="68" y="230"/>
                </a:lnTo>
                <a:lnTo>
                  <a:pt x="69" y="223"/>
                </a:lnTo>
                <a:lnTo>
                  <a:pt x="74" y="218"/>
                </a:lnTo>
                <a:lnTo>
                  <a:pt x="76" y="205"/>
                </a:lnTo>
                <a:lnTo>
                  <a:pt x="79" y="199"/>
                </a:lnTo>
                <a:lnTo>
                  <a:pt x="76" y="198"/>
                </a:lnTo>
                <a:lnTo>
                  <a:pt x="76" y="195"/>
                </a:lnTo>
                <a:lnTo>
                  <a:pt x="82" y="188"/>
                </a:lnTo>
                <a:lnTo>
                  <a:pt x="87" y="188"/>
                </a:lnTo>
                <a:lnTo>
                  <a:pt x="84" y="183"/>
                </a:lnTo>
                <a:lnTo>
                  <a:pt x="88" y="176"/>
                </a:lnTo>
                <a:lnTo>
                  <a:pt x="86" y="171"/>
                </a:lnTo>
                <a:lnTo>
                  <a:pt x="92" y="168"/>
                </a:lnTo>
                <a:lnTo>
                  <a:pt x="94" y="161"/>
                </a:lnTo>
                <a:lnTo>
                  <a:pt x="98" y="154"/>
                </a:lnTo>
                <a:lnTo>
                  <a:pt x="101" y="148"/>
                </a:lnTo>
                <a:lnTo>
                  <a:pt x="97" y="142"/>
                </a:lnTo>
                <a:lnTo>
                  <a:pt x="99" y="137"/>
                </a:lnTo>
                <a:lnTo>
                  <a:pt x="98" y="127"/>
                </a:lnTo>
                <a:lnTo>
                  <a:pt x="95" y="121"/>
                </a:lnTo>
                <a:lnTo>
                  <a:pt x="98" y="119"/>
                </a:lnTo>
                <a:lnTo>
                  <a:pt x="99" y="114"/>
                </a:lnTo>
                <a:lnTo>
                  <a:pt x="101" y="119"/>
                </a:lnTo>
                <a:lnTo>
                  <a:pt x="101" y="125"/>
                </a:lnTo>
                <a:lnTo>
                  <a:pt x="102" y="137"/>
                </a:lnTo>
                <a:lnTo>
                  <a:pt x="103" y="131"/>
                </a:lnTo>
                <a:lnTo>
                  <a:pt x="102" y="113"/>
                </a:lnTo>
                <a:close/>
                <a:moveTo>
                  <a:pt x="102" y="153"/>
                </a:moveTo>
                <a:lnTo>
                  <a:pt x="102" y="148"/>
                </a:lnTo>
                <a:lnTo>
                  <a:pt x="97" y="167"/>
                </a:lnTo>
                <a:lnTo>
                  <a:pt x="102" y="153"/>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
        <p:nvSpPr>
          <p:cNvPr id="34" name="Freeform 21">
            <a:extLst>
              <a:ext uri="{FF2B5EF4-FFF2-40B4-BE49-F238E27FC236}">
                <a16:creationId xmlns:a16="http://schemas.microsoft.com/office/drawing/2014/main" id="{1F5CB823-8B7D-1787-2318-794712F65AFA}"/>
              </a:ext>
            </a:extLst>
          </p:cNvPr>
          <p:cNvSpPr>
            <a:spLocks noChangeAspect="1"/>
          </p:cNvSpPr>
          <p:nvPr/>
        </p:nvSpPr>
        <p:spPr bwMode="auto">
          <a:xfrm>
            <a:off x="9569644" y="3748358"/>
            <a:ext cx="217416" cy="244777"/>
          </a:xfrm>
          <a:custGeom>
            <a:avLst/>
            <a:gdLst>
              <a:gd name="T0" fmla="*/ 323 w 323"/>
              <a:gd name="T1" fmla="*/ 129 h 370"/>
              <a:gd name="T2" fmla="*/ 301 w 323"/>
              <a:gd name="T3" fmla="*/ 0 h 370"/>
              <a:gd name="T4" fmla="*/ 251 w 323"/>
              <a:gd name="T5" fmla="*/ 31 h 370"/>
              <a:gd name="T6" fmla="*/ 241 w 323"/>
              <a:gd name="T7" fmla="*/ 42 h 370"/>
              <a:gd name="T8" fmla="*/ 222 w 323"/>
              <a:gd name="T9" fmla="*/ 62 h 370"/>
              <a:gd name="T10" fmla="*/ 204 w 323"/>
              <a:gd name="T11" fmla="*/ 62 h 370"/>
              <a:gd name="T12" fmla="*/ 184 w 323"/>
              <a:gd name="T13" fmla="*/ 73 h 370"/>
              <a:gd name="T14" fmla="*/ 171 w 323"/>
              <a:gd name="T15" fmla="*/ 79 h 370"/>
              <a:gd name="T16" fmla="*/ 158 w 323"/>
              <a:gd name="T17" fmla="*/ 75 h 370"/>
              <a:gd name="T18" fmla="*/ 139 w 323"/>
              <a:gd name="T19" fmla="*/ 81 h 370"/>
              <a:gd name="T20" fmla="*/ 139 w 323"/>
              <a:gd name="T21" fmla="*/ 74 h 370"/>
              <a:gd name="T22" fmla="*/ 144 w 323"/>
              <a:gd name="T23" fmla="*/ 65 h 370"/>
              <a:gd name="T24" fmla="*/ 131 w 323"/>
              <a:gd name="T25" fmla="*/ 70 h 370"/>
              <a:gd name="T26" fmla="*/ 116 w 323"/>
              <a:gd name="T27" fmla="*/ 63 h 370"/>
              <a:gd name="T28" fmla="*/ 97 w 323"/>
              <a:gd name="T29" fmla="*/ 59 h 370"/>
              <a:gd name="T30" fmla="*/ 66 w 323"/>
              <a:gd name="T31" fmla="*/ 62 h 370"/>
              <a:gd name="T32" fmla="*/ 12 w 323"/>
              <a:gd name="T33" fmla="*/ 163 h 370"/>
              <a:gd name="T34" fmla="*/ 39 w 323"/>
              <a:gd name="T35" fmla="*/ 322 h 370"/>
              <a:gd name="T36" fmla="*/ 55 w 323"/>
              <a:gd name="T37" fmla="*/ 323 h 370"/>
              <a:gd name="T38" fmla="*/ 74 w 323"/>
              <a:gd name="T39" fmla="*/ 337 h 370"/>
              <a:gd name="T40" fmla="*/ 90 w 323"/>
              <a:gd name="T41" fmla="*/ 350 h 370"/>
              <a:gd name="T42" fmla="*/ 106 w 323"/>
              <a:gd name="T43" fmla="*/ 350 h 370"/>
              <a:gd name="T44" fmla="*/ 125 w 323"/>
              <a:gd name="T45" fmla="*/ 360 h 370"/>
              <a:gd name="T46" fmla="*/ 135 w 323"/>
              <a:gd name="T47" fmla="*/ 353 h 370"/>
              <a:gd name="T48" fmla="*/ 150 w 323"/>
              <a:gd name="T49" fmla="*/ 360 h 370"/>
              <a:gd name="T50" fmla="*/ 161 w 323"/>
              <a:gd name="T51" fmla="*/ 357 h 370"/>
              <a:gd name="T52" fmla="*/ 171 w 323"/>
              <a:gd name="T53" fmla="*/ 345 h 370"/>
              <a:gd name="T54" fmla="*/ 184 w 323"/>
              <a:gd name="T55" fmla="*/ 351 h 370"/>
              <a:gd name="T56" fmla="*/ 196 w 323"/>
              <a:gd name="T57" fmla="*/ 358 h 370"/>
              <a:gd name="T58" fmla="*/ 207 w 323"/>
              <a:gd name="T59" fmla="*/ 369 h 370"/>
              <a:gd name="T60" fmla="*/ 213 w 323"/>
              <a:gd name="T61" fmla="*/ 369 h 370"/>
              <a:gd name="T62" fmla="*/ 227 w 323"/>
              <a:gd name="T63" fmla="*/ 358 h 370"/>
              <a:gd name="T64" fmla="*/ 234 w 323"/>
              <a:gd name="T65" fmla="*/ 349 h 370"/>
              <a:gd name="T66" fmla="*/ 230 w 323"/>
              <a:gd name="T67" fmla="*/ 332 h 370"/>
              <a:gd name="T68" fmla="*/ 234 w 323"/>
              <a:gd name="T69" fmla="*/ 323 h 370"/>
              <a:gd name="T70" fmla="*/ 235 w 323"/>
              <a:gd name="T71" fmla="*/ 311 h 370"/>
              <a:gd name="T72" fmla="*/ 246 w 323"/>
              <a:gd name="T73" fmla="*/ 307 h 370"/>
              <a:gd name="T74" fmla="*/ 255 w 323"/>
              <a:gd name="T75" fmla="*/ 309 h 370"/>
              <a:gd name="T76" fmla="*/ 254 w 323"/>
              <a:gd name="T77" fmla="*/ 297 h 370"/>
              <a:gd name="T78" fmla="*/ 258 w 323"/>
              <a:gd name="T79" fmla="*/ 284 h 370"/>
              <a:gd name="T80" fmla="*/ 269 w 323"/>
              <a:gd name="T81" fmla="*/ 273 h 370"/>
              <a:gd name="T82" fmla="*/ 274 w 323"/>
              <a:gd name="T83" fmla="*/ 259 h 370"/>
              <a:gd name="T84" fmla="*/ 297 w 323"/>
              <a:gd name="T85" fmla="*/ 253 h 370"/>
              <a:gd name="T86" fmla="*/ 314 w 323"/>
              <a:gd name="T87" fmla="*/ 234 h 370"/>
              <a:gd name="T88" fmla="*/ 315 w 323"/>
              <a:gd name="T89" fmla="*/ 215 h 370"/>
              <a:gd name="T90" fmla="*/ 315 w 323"/>
              <a:gd name="T91" fmla="*/ 203 h 370"/>
              <a:gd name="T92" fmla="*/ 319 w 323"/>
              <a:gd name="T93" fmla="*/ 194 h 370"/>
              <a:gd name="T94" fmla="*/ 320 w 323"/>
              <a:gd name="T95" fmla="*/ 169 h 370"/>
              <a:gd name="T96" fmla="*/ 319 w 323"/>
              <a:gd name="T97" fmla="*/ 144 h 370"/>
              <a:gd name="T98" fmla="*/ 316 w 323"/>
              <a:gd name="T99" fmla="*/ 13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3" h="370">
                <a:moveTo>
                  <a:pt x="319" y="132"/>
                </a:moveTo>
                <a:lnTo>
                  <a:pt x="323" y="129"/>
                </a:lnTo>
                <a:lnTo>
                  <a:pt x="301" y="4"/>
                </a:lnTo>
                <a:lnTo>
                  <a:pt x="301" y="0"/>
                </a:lnTo>
                <a:lnTo>
                  <a:pt x="265" y="21"/>
                </a:lnTo>
                <a:lnTo>
                  <a:pt x="251" y="31"/>
                </a:lnTo>
                <a:lnTo>
                  <a:pt x="246" y="35"/>
                </a:lnTo>
                <a:lnTo>
                  <a:pt x="241" y="42"/>
                </a:lnTo>
                <a:lnTo>
                  <a:pt x="234" y="51"/>
                </a:lnTo>
                <a:lnTo>
                  <a:pt x="222" y="62"/>
                </a:lnTo>
                <a:lnTo>
                  <a:pt x="209" y="63"/>
                </a:lnTo>
                <a:lnTo>
                  <a:pt x="204" y="62"/>
                </a:lnTo>
                <a:lnTo>
                  <a:pt x="190" y="69"/>
                </a:lnTo>
                <a:lnTo>
                  <a:pt x="184" y="73"/>
                </a:lnTo>
                <a:lnTo>
                  <a:pt x="177" y="75"/>
                </a:lnTo>
                <a:lnTo>
                  <a:pt x="171" y="79"/>
                </a:lnTo>
                <a:lnTo>
                  <a:pt x="166" y="78"/>
                </a:lnTo>
                <a:lnTo>
                  <a:pt x="158" y="75"/>
                </a:lnTo>
                <a:lnTo>
                  <a:pt x="146" y="75"/>
                </a:lnTo>
                <a:lnTo>
                  <a:pt x="139" y="81"/>
                </a:lnTo>
                <a:lnTo>
                  <a:pt x="134" y="79"/>
                </a:lnTo>
                <a:lnTo>
                  <a:pt x="139" y="74"/>
                </a:lnTo>
                <a:lnTo>
                  <a:pt x="150" y="71"/>
                </a:lnTo>
                <a:lnTo>
                  <a:pt x="144" y="65"/>
                </a:lnTo>
                <a:lnTo>
                  <a:pt x="138" y="71"/>
                </a:lnTo>
                <a:lnTo>
                  <a:pt x="131" y="70"/>
                </a:lnTo>
                <a:lnTo>
                  <a:pt x="125" y="65"/>
                </a:lnTo>
                <a:lnTo>
                  <a:pt x="116" y="63"/>
                </a:lnTo>
                <a:lnTo>
                  <a:pt x="111" y="60"/>
                </a:lnTo>
                <a:lnTo>
                  <a:pt x="97" y="59"/>
                </a:lnTo>
                <a:lnTo>
                  <a:pt x="96" y="56"/>
                </a:lnTo>
                <a:lnTo>
                  <a:pt x="66" y="62"/>
                </a:lnTo>
                <a:lnTo>
                  <a:pt x="0" y="73"/>
                </a:lnTo>
                <a:lnTo>
                  <a:pt x="12" y="163"/>
                </a:lnTo>
                <a:lnTo>
                  <a:pt x="31" y="327"/>
                </a:lnTo>
                <a:lnTo>
                  <a:pt x="39" y="322"/>
                </a:lnTo>
                <a:lnTo>
                  <a:pt x="44" y="327"/>
                </a:lnTo>
                <a:lnTo>
                  <a:pt x="55" y="323"/>
                </a:lnTo>
                <a:lnTo>
                  <a:pt x="70" y="330"/>
                </a:lnTo>
                <a:lnTo>
                  <a:pt x="74" y="337"/>
                </a:lnTo>
                <a:lnTo>
                  <a:pt x="83" y="349"/>
                </a:lnTo>
                <a:lnTo>
                  <a:pt x="90" y="350"/>
                </a:lnTo>
                <a:lnTo>
                  <a:pt x="102" y="349"/>
                </a:lnTo>
                <a:lnTo>
                  <a:pt x="106" y="350"/>
                </a:lnTo>
                <a:lnTo>
                  <a:pt x="119" y="360"/>
                </a:lnTo>
                <a:lnTo>
                  <a:pt x="125" y="360"/>
                </a:lnTo>
                <a:lnTo>
                  <a:pt x="130" y="353"/>
                </a:lnTo>
                <a:lnTo>
                  <a:pt x="135" y="353"/>
                </a:lnTo>
                <a:lnTo>
                  <a:pt x="143" y="354"/>
                </a:lnTo>
                <a:lnTo>
                  <a:pt x="150" y="360"/>
                </a:lnTo>
                <a:lnTo>
                  <a:pt x="155" y="357"/>
                </a:lnTo>
                <a:lnTo>
                  <a:pt x="161" y="357"/>
                </a:lnTo>
                <a:lnTo>
                  <a:pt x="165" y="350"/>
                </a:lnTo>
                <a:lnTo>
                  <a:pt x="171" y="345"/>
                </a:lnTo>
                <a:lnTo>
                  <a:pt x="178" y="341"/>
                </a:lnTo>
                <a:lnTo>
                  <a:pt x="184" y="351"/>
                </a:lnTo>
                <a:lnTo>
                  <a:pt x="189" y="358"/>
                </a:lnTo>
                <a:lnTo>
                  <a:pt x="196" y="358"/>
                </a:lnTo>
                <a:lnTo>
                  <a:pt x="201" y="364"/>
                </a:lnTo>
                <a:lnTo>
                  <a:pt x="207" y="369"/>
                </a:lnTo>
                <a:lnTo>
                  <a:pt x="207" y="370"/>
                </a:lnTo>
                <a:lnTo>
                  <a:pt x="213" y="369"/>
                </a:lnTo>
                <a:lnTo>
                  <a:pt x="222" y="365"/>
                </a:lnTo>
                <a:lnTo>
                  <a:pt x="227" y="358"/>
                </a:lnTo>
                <a:lnTo>
                  <a:pt x="227" y="353"/>
                </a:lnTo>
                <a:lnTo>
                  <a:pt x="234" y="349"/>
                </a:lnTo>
                <a:lnTo>
                  <a:pt x="232" y="337"/>
                </a:lnTo>
                <a:lnTo>
                  <a:pt x="230" y="332"/>
                </a:lnTo>
                <a:lnTo>
                  <a:pt x="231" y="326"/>
                </a:lnTo>
                <a:lnTo>
                  <a:pt x="234" y="323"/>
                </a:lnTo>
                <a:lnTo>
                  <a:pt x="234" y="316"/>
                </a:lnTo>
                <a:lnTo>
                  <a:pt x="235" y="311"/>
                </a:lnTo>
                <a:lnTo>
                  <a:pt x="241" y="304"/>
                </a:lnTo>
                <a:lnTo>
                  <a:pt x="246" y="307"/>
                </a:lnTo>
                <a:lnTo>
                  <a:pt x="253" y="316"/>
                </a:lnTo>
                <a:lnTo>
                  <a:pt x="255" y="309"/>
                </a:lnTo>
                <a:lnTo>
                  <a:pt x="258" y="304"/>
                </a:lnTo>
                <a:lnTo>
                  <a:pt x="254" y="297"/>
                </a:lnTo>
                <a:lnTo>
                  <a:pt x="258" y="291"/>
                </a:lnTo>
                <a:lnTo>
                  <a:pt x="258" y="284"/>
                </a:lnTo>
                <a:lnTo>
                  <a:pt x="261" y="278"/>
                </a:lnTo>
                <a:lnTo>
                  <a:pt x="269" y="273"/>
                </a:lnTo>
                <a:lnTo>
                  <a:pt x="269" y="268"/>
                </a:lnTo>
                <a:lnTo>
                  <a:pt x="274" y="259"/>
                </a:lnTo>
                <a:lnTo>
                  <a:pt x="285" y="263"/>
                </a:lnTo>
                <a:lnTo>
                  <a:pt x="297" y="253"/>
                </a:lnTo>
                <a:lnTo>
                  <a:pt x="305" y="240"/>
                </a:lnTo>
                <a:lnTo>
                  <a:pt x="314" y="234"/>
                </a:lnTo>
                <a:lnTo>
                  <a:pt x="316" y="221"/>
                </a:lnTo>
                <a:lnTo>
                  <a:pt x="315" y="215"/>
                </a:lnTo>
                <a:lnTo>
                  <a:pt x="316" y="209"/>
                </a:lnTo>
                <a:lnTo>
                  <a:pt x="315" y="203"/>
                </a:lnTo>
                <a:lnTo>
                  <a:pt x="318" y="203"/>
                </a:lnTo>
                <a:lnTo>
                  <a:pt x="319" y="194"/>
                </a:lnTo>
                <a:lnTo>
                  <a:pt x="318" y="188"/>
                </a:lnTo>
                <a:lnTo>
                  <a:pt x="320" y="169"/>
                </a:lnTo>
                <a:lnTo>
                  <a:pt x="323" y="162"/>
                </a:lnTo>
                <a:lnTo>
                  <a:pt x="319" y="144"/>
                </a:lnTo>
                <a:lnTo>
                  <a:pt x="315" y="139"/>
                </a:lnTo>
                <a:lnTo>
                  <a:pt x="316" y="132"/>
                </a:lnTo>
                <a:lnTo>
                  <a:pt x="319" y="132"/>
                </a:lnTo>
                <a:close/>
              </a:path>
            </a:pathLst>
          </a:custGeom>
          <a:solidFill>
            <a:srgbClr val="99866B"/>
          </a:solidFill>
          <a:ln w="9525" cap="rnd">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Times New Roman"/>
                <a:cs typeface="Times New Roman"/>
              </a:rPr>
              <a:t> </a:t>
            </a:r>
            <a:endParaRPr kumimoji="0" lang="en-US" sz="1200" b="0" i="0" u="none" strike="noStrike" kern="1200" cap="none" spc="0" normalizeH="0" baseline="0" noProof="0">
              <a:ln>
                <a:noFill/>
              </a:ln>
              <a:solidFill>
                <a:prstClr val="black"/>
              </a:solidFill>
              <a:effectLst/>
              <a:uLnTx/>
              <a:uFillTx/>
              <a:latin typeface="Georgia"/>
              <a:ea typeface="ＭＳ 明朝"/>
              <a:cs typeface="Times New Roman"/>
            </a:endParaRPr>
          </a:p>
        </p:txBody>
      </p:sp>
    </p:spTree>
    <p:extLst>
      <p:ext uri="{BB962C8B-B14F-4D97-AF65-F5344CB8AC3E}">
        <p14:creationId xmlns:p14="http://schemas.microsoft.com/office/powerpoint/2010/main" val="2110419428"/>
      </p:ext>
    </p:extLst>
  </p:cSld>
  <p:clrMapOvr>
    <a:masterClrMapping/>
  </p:clrMapOvr>
</p:sld>
</file>

<file path=ppt/theme/theme1.xml><?xml version="1.0" encoding="utf-8"?>
<a:theme xmlns:a="http://schemas.openxmlformats.org/drawingml/2006/main" name="White Bloomberg Theme 16:9">
  <a:themeElements>
    <a:clrScheme name="Custom 3">
      <a:dk1>
        <a:sysClr val="windowText" lastClr="000000"/>
      </a:dk1>
      <a:lt1>
        <a:sysClr val="window" lastClr="FFFFFF"/>
      </a:lt1>
      <a:dk2>
        <a:srgbClr val="0E2841"/>
      </a:dk2>
      <a:lt2>
        <a:srgbClr val="E8E8E8"/>
      </a:lt2>
      <a:accent1>
        <a:srgbClr val="8A5DB5"/>
      </a:accent1>
      <a:accent2>
        <a:srgbClr val="0D9DDB"/>
      </a:accent2>
      <a:accent3>
        <a:srgbClr val="00D2B3"/>
      </a:accent3>
      <a:accent4>
        <a:srgbClr val="4DAA50"/>
      </a:accent4>
      <a:accent5>
        <a:srgbClr val="FFC91D"/>
      </a:accent5>
      <a:accent6>
        <a:srgbClr val="ED4436"/>
      </a:accent6>
      <a:hlink>
        <a:srgbClr val="35AEE1"/>
      </a:hlink>
      <a:folHlink>
        <a:srgbClr val="35AE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chor="b">
        <a:noAutofit/>
      </a:bodyPr>
      <a:lstStyle>
        <a:defPPr algn="l">
          <a:lnSpc>
            <a:spcPts val="0"/>
          </a:lnSpc>
          <a:defRPr sz="900" b="0" dirty="0" smtClean="0">
            <a:latin typeface="+mn-lt"/>
          </a:defRPr>
        </a:defPPr>
      </a:lstStyle>
    </a:txDef>
  </a:objectDefaults>
  <a:extraClrSchemeLst/>
  <a:extLst>
    <a:ext uri="{05A4C25C-085E-4340-85A3-A5531E510DB2}">
      <thm15:themeFamily xmlns:thm15="http://schemas.microsoft.com/office/thememl/2012/main" name="INDG_Widescreen_Gov" id="{30786252-16D8-1946-A559-31E317254B52}" vid="{C1E2B0DC-D26E-654C-9E24-573CA4BA7ABF}"/>
    </a:ext>
  </a:extLst>
</a:theme>
</file>

<file path=ppt/theme/theme2.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BACC6"/>
      </a:hlink>
      <a:folHlink>
        <a:srgbClr val="4BACC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White Bloomberg Theme 16:9">
  <a:themeElements>
    <a:clrScheme name="Custom 3">
      <a:dk1>
        <a:sysClr val="windowText" lastClr="000000"/>
      </a:dk1>
      <a:lt1>
        <a:sysClr val="window" lastClr="FFFFFF"/>
      </a:lt1>
      <a:dk2>
        <a:srgbClr val="0E2841"/>
      </a:dk2>
      <a:lt2>
        <a:srgbClr val="E8E8E8"/>
      </a:lt2>
      <a:accent1>
        <a:srgbClr val="8A5DB5"/>
      </a:accent1>
      <a:accent2>
        <a:srgbClr val="0D9DDB"/>
      </a:accent2>
      <a:accent3>
        <a:srgbClr val="00D2B3"/>
      </a:accent3>
      <a:accent4>
        <a:srgbClr val="4DAA50"/>
      </a:accent4>
      <a:accent5>
        <a:srgbClr val="FFC91D"/>
      </a:accent5>
      <a:accent6>
        <a:srgbClr val="ED4436"/>
      </a:accent6>
      <a:hlink>
        <a:srgbClr val="35AEE1"/>
      </a:hlink>
      <a:folHlink>
        <a:srgbClr val="35AE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chor="b">
        <a:noAutofit/>
      </a:bodyPr>
      <a:lstStyle>
        <a:defPPr algn="l">
          <a:lnSpc>
            <a:spcPts val="0"/>
          </a:lnSpc>
          <a:defRPr sz="900" b="0" dirty="0" smtClean="0">
            <a:latin typeface="+mn-lt"/>
          </a:defRPr>
        </a:defPPr>
      </a:lstStyle>
    </a:txDef>
  </a:objectDefaults>
  <a:extraClrSchemeLst/>
  <a:extLst>
    <a:ext uri="{05A4C25C-085E-4340-85A3-A5531E510DB2}">
      <thm15:themeFamily xmlns:thm15="http://schemas.microsoft.com/office/thememl/2012/main" name="INDG_Widescreen_Gov" id="{30786252-16D8-1946-A559-31E317254B52}" vid="{C1E2B0DC-D26E-654C-9E24-573CA4BA7A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8ed258e-c3ad-435e-b209-cba4e25595fc" xsi:nil="true"/>
    <lcf76f155ced4ddcb4097134ff3c332f xmlns="f79620f0-b6cd-4afe-8fd7-20c47b2833ba">
      <Terms xmlns="http://schemas.microsoft.com/office/infopath/2007/PartnerControls"/>
    </lcf76f155ced4ddcb4097134ff3c332f>
  </documentManagement>
</p:properties>
</file>

<file path=customXml/item2.xml><?xml version="1.0" encoding="utf-8"?>
<BBSettings xmlns="http://schemas.bloomberg.com/settings/1.0">
  <Item name="DocumentId_Charts">{9C9F0CB7-ACB5-449B-AB77-1B6A9B80B5F1}</Item>
  <Item xmlns="" name="ShapesMap_Charts">{"{9C9F0CB7-ACB5-449B-AB77-1B6A9B80B5F1}":{"1511":{},"1512":{},"1513":{},"1515":{},"1516":{},"1517":{},"1518":{},"1519":{},"1520":{},"1521":{},"338":{},"360":{},"400":{},"403":{},"405":{},"407":{},"408":{},"411":{},"412":{},"413":{},"414":{},"415":{},"416":{},"418":{},"430":{},"431":{},"432":{},"434":{},"435":{},"436":{},"437":{},"438":{},"439":{},"440":{},"442":{},"443":{},"444":{},"456":{}}}</Item>
</BBSettings>
</file>

<file path=customXml/item3.xml><?xml version="1.0" encoding="utf-8"?>
<BBSettings xmlns="http://schemas.bloomberg.com/settings/1.0">
  <Item name="DocumentId_Charts">{B19423E3-D94C-43C7-B49A-F5BD84E79E60}</Item>
  <Item xmlns="" name="ShapesMap_Charts">{"{B19423E3-D94C-43C7-B49A-F5BD84E79E60}":{"1511":{},"1512":{},"1513":{},"1515":{},"1516":{},"1517":{},"1518":{},"1519":{},"1520":{},"1521":{},"338":{},"360":{},"400":{},"403":{},"405":{},"407":{},"408":{},"411":{},"412":{},"413":{},"414":{},"415":{},"416":{},"418":{},"430":{},"431":{},"432":{},"434":{},"435":{},"436":{},"437":{},"438":{},"439":{},"440":{},"442":{},"443":{},"444":{},"456":{}}}</Item>
</BBSettings>
</file>

<file path=customXml/item4.xml><?xml version="1.0" encoding="utf-8"?>
<ct:contentTypeSchema xmlns:ct="http://schemas.microsoft.com/office/2006/metadata/contentType" xmlns:ma="http://schemas.microsoft.com/office/2006/metadata/properties/metaAttributes" ct:_="" ma:_="" ma:contentTypeName="Document" ma:contentTypeID="0x010100D3E1415B9090324996F7AED0DFBB7676" ma:contentTypeVersion="20" ma:contentTypeDescription="Create a new document." ma:contentTypeScope="" ma:versionID="6c7b2425984ef04704fcc2b866757813">
  <xsd:schema xmlns:xsd="http://www.w3.org/2001/XMLSchema" xmlns:xs="http://www.w3.org/2001/XMLSchema" xmlns:p="http://schemas.microsoft.com/office/2006/metadata/properties" xmlns:ns1="http://schemas.microsoft.com/sharepoint/v3" xmlns:ns2="f79620f0-b6cd-4afe-8fd7-20c47b2833ba" xmlns:ns3="e8ed258e-c3ad-435e-b209-cba4e25595fc" targetNamespace="http://schemas.microsoft.com/office/2006/metadata/properties" ma:root="true" ma:fieldsID="0a336aec9200869659934627f782fadf" ns1:_="" ns2:_="" ns3:_="">
    <xsd:import namespace="http://schemas.microsoft.com/sharepoint/v3"/>
    <xsd:import namespace="f79620f0-b6cd-4afe-8fd7-20c47b2833ba"/>
    <xsd:import namespace="e8ed258e-c3ad-435e-b209-cba4e25595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9620f0-b6cd-4afe-8fd7-20c47b2833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f3d206-2968-46ac-ad56-95a95c2927a7"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ed258e-c3ad-435e-b209-cba4e25595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01102ab-4e23-4731-844a-9dc0602de020}" ma:internalName="TaxCatchAll" ma:showField="CatchAllData" ma:web="e8ed258e-c3ad-435e-b209-cba4e25595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AB9F61-0EDC-4B8B-94CF-A29ECD169DC5}">
  <ds:schemaRefs>
    <ds:schemaRef ds:uri="http://schemas.microsoft.com/office/2006/documentManagement/types"/>
    <ds:schemaRef ds:uri="http://purl.org/dc/terms/"/>
    <ds:schemaRef ds:uri="f79620f0-b6cd-4afe-8fd7-20c47b2833ba"/>
    <ds:schemaRef ds:uri="http://schemas.microsoft.com/office/2006/metadata/properties"/>
    <ds:schemaRef ds:uri="http://www.w3.org/XML/1998/namespace"/>
    <ds:schemaRef ds:uri="http://purl.org/dc/dcmitype/"/>
    <ds:schemaRef ds:uri="http://schemas.microsoft.com/office/infopath/2007/PartnerControls"/>
    <ds:schemaRef ds:uri="http://purl.org/dc/elements/1.1/"/>
    <ds:schemaRef ds:uri="http://schemas.openxmlformats.org/package/2006/metadata/core-properties"/>
    <ds:schemaRef ds:uri="e8ed258e-c3ad-435e-b209-cba4e25595fc"/>
    <ds:schemaRef ds:uri="http://schemas.microsoft.com/sharepoint/v3"/>
  </ds:schemaRefs>
</ds:datastoreItem>
</file>

<file path=customXml/itemProps2.xml><?xml version="1.0" encoding="utf-8"?>
<ds:datastoreItem xmlns:ds="http://schemas.openxmlformats.org/officeDocument/2006/customXml" ds:itemID="{1CC5C8E5-14EA-49BE-A68C-CD22E587C166}">
  <ds:schemaRefs>
    <ds:schemaRef ds:uri=""/>
    <ds:schemaRef ds:uri="http://schemas.bloomberg.com/settings/1.0"/>
  </ds:schemaRefs>
</ds:datastoreItem>
</file>

<file path=customXml/itemProps3.xml><?xml version="1.0" encoding="utf-8"?>
<ds:datastoreItem xmlns:ds="http://schemas.openxmlformats.org/officeDocument/2006/customXml" ds:itemID="{B15A1882-8541-4C3D-AF27-97C9D32F21BF}">
  <ds:schemaRefs>
    <ds:schemaRef ds:uri=""/>
    <ds:schemaRef ds:uri="http://schemas.bloomberg.com/settings/1.0"/>
  </ds:schemaRefs>
</ds:datastoreItem>
</file>

<file path=customXml/itemProps4.xml><?xml version="1.0" encoding="utf-8"?>
<ds:datastoreItem xmlns:ds="http://schemas.openxmlformats.org/officeDocument/2006/customXml" ds:itemID="{A842DE56-8CA3-44CA-A04E-950509C010CC}">
  <ds:schemaRefs>
    <ds:schemaRef ds:uri="e8ed258e-c3ad-435e-b209-cba4e25595fc"/>
    <ds:schemaRef ds:uri="f79620f0-b6cd-4afe-8fd7-20c47b2833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2519FF75-A008-4090-8C70-FD30CC55E5C8}">
  <ds:schemaRefs>
    <ds:schemaRef ds:uri="http://schemas.microsoft.com/sharepoint/v3/contenttype/forms"/>
  </ds:schemaRefs>
</ds:datastoreItem>
</file>

<file path=docMetadata/LabelInfo.xml><?xml version="1.0" encoding="utf-8"?>
<clbl:labelList xmlns:clbl="http://schemas.microsoft.com/office/2020/mipLabelMetadata">
  <clbl:label id="{f786616f-5bb4-45d1-b9c4-7a19bded0f1d}" enabled="1" method="Standard" siteId="{97be21fd-c601-4b16-9920-f5accc69da65}" removed="0"/>
</clbl:labelList>
</file>

<file path=docProps/app.xml><?xml version="1.0" encoding="utf-8"?>
<Properties xmlns="http://schemas.openxmlformats.org/officeDocument/2006/extended-properties" xmlns:vt="http://schemas.openxmlformats.org/officeDocument/2006/docPropsVTypes">
  <Template/>
  <TotalTime>22</TotalTime>
  <Words>7031</Words>
  <Application>Microsoft Office PowerPoint</Application>
  <PresentationFormat>Widescreen</PresentationFormat>
  <Paragraphs>822</Paragraphs>
  <Slides>34</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Aptos</vt:lpstr>
      <vt:lpstr>Aptos Black</vt:lpstr>
      <vt:lpstr>Aptos Display</vt:lpstr>
      <vt:lpstr>Aptos Light</vt:lpstr>
      <vt:lpstr>Arial</vt:lpstr>
      <vt:lpstr>Avenir Next LT Pro Demi</vt:lpstr>
      <vt:lpstr>Georgia</vt:lpstr>
      <vt:lpstr>System Font Regular</vt:lpstr>
      <vt:lpstr>White Bloomberg Theme 16:9</vt:lpstr>
      <vt:lpstr>Office Theme</vt:lpstr>
      <vt:lpstr>1_White Bloomberg Theme 16:9</vt:lpstr>
      <vt:lpstr>PowerPoint Presentation</vt:lpstr>
      <vt:lpstr>PowerPoint Presentation</vt:lpstr>
      <vt:lpstr>PowerPoint Presentation</vt:lpstr>
      <vt:lpstr>State Legislative Sessions June Adjournments</vt:lpstr>
      <vt:lpstr>Arizona: Tax Conformity, Data Center, Voter ID Policies Pass</vt:lpstr>
      <vt:lpstr>Louisiana: Privacy, Voter Citizenship, AI Deepfakes All Top Issues</vt:lpstr>
      <vt:lpstr>New York: Enacts Sweeping Budget, New Taxes, Privacy Protections</vt:lpstr>
      <vt:lpstr>Highlights from Other State Legislative Sessions in June</vt:lpstr>
      <vt:lpstr>Most State Legislative Sessions Ended as of June</vt:lpstr>
      <vt:lpstr>State Legislative Sessions May Adjournments</vt:lpstr>
      <vt:lpstr>Colorado: AI Law Replaced, Taxes Modified &amp; Betting Restricted </vt:lpstr>
      <vt:lpstr>Connecticut: Sweeping AI, Data Privacy, Employment Laws Passed</vt:lpstr>
      <vt:lpstr>Illinois: Crypto Taxes, Rules for AI and Social Media Enacted </vt:lpstr>
      <vt:lpstr>Minnesota: Prediction Markets, AI, Social Media Regulated</vt:lpstr>
      <vt:lpstr>Missouri: Income Tax Measure, Sentencing Overhaul Passed</vt:lpstr>
      <vt:lpstr>South Carolina: Lower Income Taxes, Tech Rules Set in New Laws</vt:lpstr>
      <vt:lpstr>Highlights from Other State Legislative Sessions in May</vt:lpstr>
      <vt:lpstr>Highlights from Other State Legislative Sessions in May (Cont.)</vt:lpstr>
      <vt:lpstr>State Legislative Sessions April Adjournments</vt:lpstr>
      <vt:lpstr>Georgia: Bills Alter Tax Code, Target Immigration &amp; Insurance Fraud</vt:lpstr>
      <vt:lpstr>Kentucky: Legislature Overrides Governor Veto on Multiple Issues</vt:lpstr>
      <vt:lpstr>Maryland: Data, Labor, Immigration, and Voting Bills Pass</vt:lpstr>
      <vt:lpstr>Highlights from Other State Legislative Sessions in April</vt:lpstr>
      <vt:lpstr>Highlights from Other State Legislative Sessions in April  (Cont.)</vt:lpstr>
      <vt:lpstr>State Legislative Sessions February/March Adjournments</vt:lpstr>
      <vt:lpstr>Florida: Taxes, Energy, and Voting Top List of Passed Legislation</vt:lpstr>
      <vt:lpstr>Indiana: Short Session Tackles Tax, Environment, Immigration Laws</vt:lpstr>
      <vt:lpstr>New Mexico: Taxes, Immigration, Affordability Are Common Themes</vt:lpstr>
      <vt:lpstr>Oregon: Laws Restructure Tax Programs to Balance Budget</vt:lpstr>
      <vt:lpstr>Utah: Key Laws Focus on Energy Sector, Big Tech, and Pharma</vt:lpstr>
      <vt:lpstr>Virginia: Bills Cover Affordability, Environment, Data Privacy</vt:lpstr>
      <vt:lpstr>Washington: Taxes, Workplace Protections Stand Out in New Laws</vt:lpstr>
      <vt:lpstr>Highlights from Other State Legislative Sessions in March</vt:lpstr>
      <vt:lpstr>PowerPoint Presentation</vt:lpstr>
    </vt:vector>
  </TitlesOfParts>
  <Company>Bloomberg Industry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BGOV OnPoint:Thirty-Nine States Adjourned With New Data Center, Privacy, AI, Tax Laws</dc:title>
  <dc:creator>Parnass, Danielle</dc:creator>
  <cp:lastModifiedBy>David Teodosio</cp:lastModifiedBy>
  <cp:revision>2</cp:revision>
  <dcterms:created xsi:type="dcterms:W3CDTF">2024-01-08T20:41:58Z</dcterms:created>
  <dcterms:modified xsi:type="dcterms:W3CDTF">2026-07-10T17:35:25Z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0x010100D3E1415B9090324996F7AED0DFBB7676</vt:lpwstr>
  </property>
  <property fmtid="{D5CDD505-2E9C-101B-9397-08002B2CF9AE}" pid="3" name="MediaServiceImageTags">
    <vt:lpwstr/>
  </property>
</Properties>
</file>